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704" r:id="rId5"/>
    <p:sldMasterId id="2147484737" r:id="rId6"/>
    <p:sldMasterId id="2147484742" r:id="rId7"/>
  </p:sldMasterIdLst>
  <p:notesMasterIdLst>
    <p:notesMasterId r:id="rId49"/>
  </p:notesMasterIdLst>
  <p:handoutMasterIdLst>
    <p:handoutMasterId r:id="rId50"/>
  </p:handoutMasterIdLst>
  <p:sldIdLst>
    <p:sldId id="1842" r:id="rId8"/>
    <p:sldId id="2231" r:id="rId9"/>
    <p:sldId id="1545" r:id="rId10"/>
    <p:sldId id="469" r:id="rId11"/>
    <p:sldId id="1546" r:id="rId12"/>
    <p:sldId id="2178" r:id="rId13"/>
    <p:sldId id="1844" r:id="rId14"/>
    <p:sldId id="2177" r:id="rId15"/>
    <p:sldId id="2179" r:id="rId16"/>
    <p:sldId id="2195" r:id="rId17"/>
    <p:sldId id="2212" r:id="rId18"/>
    <p:sldId id="2203" r:id="rId19"/>
    <p:sldId id="2204" r:id="rId20"/>
    <p:sldId id="2205" r:id="rId21"/>
    <p:sldId id="2206" r:id="rId22"/>
    <p:sldId id="2207" r:id="rId23"/>
    <p:sldId id="2208" r:id="rId24"/>
    <p:sldId id="2209" r:id="rId25"/>
    <p:sldId id="2210" r:id="rId26"/>
    <p:sldId id="2202" r:id="rId27"/>
    <p:sldId id="2230" r:id="rId28"/>
    <p:sldId id="2218" r:id="rId29"/>
    <p:sldId id="2219" r:id="rId30"/>
    <p:sldId id="304" r:id="rId31"/>
    <p:sldId id="305" r:id="rId32"/>
    <p:sldId id="306" r:id="rId33"/>
    <p:sldId id="308" r:id="rId34"/>
    <p:sldId id="2220" r:id="rId35"/>
    <p:sldId id="2221" r:id="rId36"/>
    <p:sldId id="2222" r:id="rId37"/>
    <p:sldId id="2223" r:id="rId38"/>
    <p:sldId id="2224" r:id="rId39"/>
    <p:sldId id="2225" r:id="rId40"/>
    <p:sldId id="2226" r:id="rId41"/>
    <p:sldId id="2227" r:id="rId42"/>
    <p:sldId id="2228" r:id="rId43"/>
    <p:sldId id="2229" r:id="rId44"/>
    <p:sldId id="2213" r:id="rId45"/>
    <p:sldId id="2214" r:id="rId46"/>
    <p:sldId id="2217" r:id="rId47"/>
    <p:sldId id="2157" r:id="rId48"/>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1AFBFB-2E98-4197-8660-8237D05C2527}">
          <p14:sldIdLst>
            <p14:sldId id="1842"/>
            <p14:sldId id="2231"/>
          </p14:sldIdLst>
        </p14:section>
        <p14:section name="Overview" id="{8EE81451-480E-44F2-9AC6-3C8734A38766}">
          <p14:sldIdLst>
            <p14:sldId id="1545"/>
            <p14:sldId id="469"/>
            <p14:sldId id="1546"/>
            <p14:sldId id="2178"/>
            <p14:sldId id="1844"/>
            <p14:sldId id="2177"/>
            <p14:sldId id="2179"/>
            <p14:sldId id="2195"/>
          </p14:sldIdLst>
        </p14:section>
        <p14:section name="Key concepts" id="{28B11049-D41C-43DF-ADB7-6124BBAAE38A}">
          <p14:sldIdLst>
            <p14:sldId id="2212"/>
            <p14:sldId id="2203"/>
            <p14:sldId id="2204"/>
            <p14:sldId id="2205"/>
            <p14:sldId id="2206"/>
            <p14:sldId id="2207"/>
            <p14:sldId id="2208"/>
            <p14:sldId id="2209"/>
            <p14:sldId id="2210"/>
            <p14:sldId id="2202"/>
            <p14:sldId id="2230"/>
            <p14:sldId id="2218"/>
            <p14:sldId id="2219"/>
            <p14:sldId id="304"/>
            <p14:sldId id="305"/>
            <p14:sldId id="306"/>
            <p14:sldId id="308"/>
            <p14:sldId id="2220"/>
            <p14:sldId id="2221"/>
            <p14:sldId id="2222"/>
            <p14:sldId id="2223"/>
            <p14:sldId id="2224"/>
            <p14:sldId id="2225"/>
            <p14:sldId id="2226"/>
            <p14:sldId id="2227"/>
            <p14:sldId id="2228"/>
            <p14:sldId id="2229"/>
            <p14:sldId id="2213"/>
            <p14:sldId id="2214"/>
          </p14:sldIdLst>
        </p14:section>
        <p14:section name="Demo" id="{467170AE-A4BE-4059-BD7F-BB4F6A264AA5}">
          <p14:sldIdLst>
            <p14:sldId id="2217"/>
            <p14:sldId id="215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Reuben Krippner" initials="RK" lastIdx="2" clrIdx="4">
    <p:extLst>
      <p:ext uri="{19B8F6BF-5375-455C-9EA6-DF929625EA0E}">
        <p15:presenceInfo xmlns:p15="http://schemas.microsoft.com/office/powerpoint/2012/main" userId="S::reubenk@microsoft.com::a4279805-2ebc-412c-ba76-32d7f142272c" providerId="AD"/>
      </p:ext>
    </p:extLst>
  </p:cmAuthor>
  <p:cmAuthor id="5" name="Brian Gregor" initials="BG" lastIdx="3" clrIdx="5">
    <p:extLst>
      <p:ext uri="{19B8F6BF-5375-455C-9EA6-DF929625EA0E}">
        <p15:presenceInfo xmlns:p15="http://schemas.microsoft.com/office/powerpoint/2012/main" userId="S-1-5-21-124525095-708259637-1543119021-4589" providerId="AD"/>
      </p:ext>
    </p:extLst>
  </p:cmAuthor>
  <p:cmAuthor id="6" name="Pratap Ladhani" initials="PL" lastIdx="1" clrIdx="6">
    <p:extLst>
      <p:ext uri="{19B8F6BF-5375-455C-9EA6-DF929625EA0E}">
        <p15:presenceInfo xmlns:p15="http://schemas.microsoft.com/office/powerpoint/2012/main" userId="S-1-5-21-2127521184-1604012920-1887927527-113583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8D4"/>
    <a:srgbClr val="737373"/>
    <a:srgbClr val="008272"/>
    <a:srgbClr val="004B50"/>
    <a:srgbClr val="E6E6E6"/>
    <a:srgbClr val="D2D2D2"/>
    <a:srgbClr val="000000"/>
    <a:srgbClr val="1A1A1A"/>
    <a:srgbClr val="107C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9D51D-6D91-4503-9160-49E0BA774C7E}" v="3" dt="2018-08-09T23:54:52.7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2" autoAdjust="0"/>
    <p:restoredTop sz="47388" autoAdjust="0"/>
  </p:normalViewPr>
  <p:slideViewPr>
    <p:cSldViewPr snapToGrid="0">
      <p:cViewPr varScale="1">
        <p:scale>
          <a:sx n="68" d="100"/>
          <a:sy n="68" d="100"/>
        </p:scale>
        <p:origin x="2620" y="64"/>
      </p:cViewPr>
      <p:guideLst/>
    </p:cSldViewPr>
  </p:slideViewPr>
  <p:outlineViewPr>
    <p:cViewPr>
      <p:scale>
        <a:sx n="33" d="100"/>
        <a:sy n="33" d="100"/>
      </p:scale>
      <p:origin x="0" y="-6516"/>
    </p:cViewPr>
  </p:outlineViewPr>
  <p:notesTextViewPr>
    <p:cViewPr>
      <p:scale>
        <a:sx n="3" d="2"/>
        <a:sy n="3" d="2"/>
      </p:scale>
      <p:origin x="0" y="0"/>
    </p:cViewPr>
  </p:notesTextViewPr>
  <p:sorterViewPr>
    <p:cViewPr varScale="1">
      <p:scale>
        <a:sx n="1" d="1"/>
        <a:sy n="1" d="1"/>
      </p:scale>
      <p:origin x="0" y="0"/>
    </p:cViewPr>
  </p:sorterViewPr>
  <p:notesViewPr>
    <p:cSldViewPr snapToGrid="0" showGuides="1">
      <p:cViewPr varScale="1">
        <p:scale>
          <a:sx n="84" d="100"/>
          <a:sy n="84" d="100"/>
        </p:scale>
        <p:origin x="2934" y="3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commentAuthors" Target="commentAuthor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9/21/2018 11:57 AM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9/21/2018 11:57 AM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Light"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Light"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0707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a:prstGeom prst="rect">
            <a:avLst/>
          </a:prstGeom>
        </p:spPr>
      </p:sp>
      <p:sp>
        <p:nvSpPr>
          <p:cNvPr id="3" name="Notes Placeholder 2"/>
          <p:cNvSpPr>
            <a:spLocks noGrp="1"/>
          </p:cNvSpPr>
          <p:nvPr>
            <p:ph type="body" idx="1"/>
          </p:nvPr>
        </p:nvSpPr>
        <p:spPr>
          <a:xfrm>
            <a:off x="685800" y="4343400"/>
            <a:ext cx="5486400" cy="4114800"/>
          </a:xfrm>
          <a:prstGeom prst="rect">
            <a:avLst/>
          </a:prstGeom>
        </p:spPr>
        <p:txBody>
          <a:bodyPr>
            <a:normAutofit/>
          </a:bodyPr>
          <a:lstStyle/>
          <a:p>
            <a:endParaRPr lang="en-US"/>
          </a:p>
        </p:txBody>
      </p:sp>
      <p:sp>
        <p:nvSpPr>
          <p:cNvPr id="4" name="Date Placeholder 3"/>
          <p:cNvSpPr>
            <a:spLocks noGrp="1"/>
          </p:cNvSpPr>
          <p:nvPr>
            <p:ph type="dt" idx="10"/>
          </p:nvPr>
        </p:nvSpPr>
        <p:spPr>
          <a:xfrm>
            <a:off x="3884613" y="0"/>
            <a:ext cx="2971800"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939CF7E-134C-4B4A-9853-17D7568CBCC2}" type="datetime8">
              <a:rPr kumimoji="0" lang="en-US" sz="1200" b="0" i="0" u="none" strike="noStrike" kern="1200" cap="none" spc="0" normalizeH="0" baseline="0" noProof="0" smtClean="0">
                <a:ln>
                  <a:noFill/>
                </a:ln>
                <a:solidFill>
                  <a:prstClr val="black"/>
                </a:solidFill>
                <a:effectLst/>
                <a:uLnTx/>
                <a:uFillTx/>
                <a:latin typeface="Segoe UI" pitchFamily="34" charset="0"/>
                <a:ea typeface="Arial Unicode MS" pitchFamily="34" charset="-128"/>
                <a:cs typeface="Arial Unicode MS" pitchFamily="34" charset="-128"/>
              </a:rPr>
              <a:pPr marL="0" marR="0" lvl="0" indent="0" algn="r" defTabSz="932742" rtl="0" eaLnBrk="1" fontAlgn="auto" latinLnBrk="0" hangingPunct="1">
                <a:lnSpc>
                  <a:spcPct val="100000"/>
                </a:lnSpc>
                <a:spcBef>
                  <a:spcPts val="0"/>
                </a:spcBef>
                <a:spcAft>
                  <a:spcPts val="0"/>
                </a:spcAft>
                <a:buClrTx/>
                <a:buSzTx/>
                <a:buFontTx/>
                <a:buNone/>
                <a:tabLst/>
                <a:defRPr/>
              </a:pPr>
              <a:t>9/21/2018 11:59 AM</a:t>
            </a:fld>
            <a:endParaRPr kumimoji="0" lang="en-US" sz="1200" b="0" i="0" u="none" strike="noStrike" kern="1200" cap="none" spc="0" normalizeH="0" baseline="0" noProof="0">
              <a:ln>
                <a:noFill/>
              </a:ln>
              <a:solidFill>
                <a:prstClr val="black"/>
              </a:solidFill>
              <a:effectLst/>
              <a:uLnTx/>
              <a:uFillTx/>
              <a:latin typeface="Segoe UI" pitchFamily="34" charset="0"/>
              <a:ea typeface="Arial Unicode MS" pitchFamily="34" charset="-128"/>
              <a:cs typeface="Arial Unicode MS" pitchFamily="34" charset="-128"/>
            </a:endParaRPr>
          </a:p>
        </p:txBody>
      </p:sp>
      <p:sp>
        <p:nvSpPr>
          <p:cNvPr id="7" name="Slide Number Placeholder 6"/>
          <p:cNvSpPr>
            <a:spLocks noGrp="1"/>
          </p:cNvSpPr>
          <p:nvPr>
            <p:ph type="sldNum" sz="quarter" idx="12"/>
          </p:nvPr>
        </p:nvSpPr>
        <p:spPr>
          <a:xfrm>
            <a:off x="6172199" y="8685213"/>
            <a:ext cx="684213" cy="457200"/>
          </a:xfrm>
          <a:prstGeom prst="rect">
            <a:avLst/>
          </a:prstGeom>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8B263312-38AA-4E1E-B2B5-0F8F122B24FE}" type="slidenum">
              <a:rPr kumimoji="0" lang="en-US" sz="1200" b="0" i="0" u="none" strike="noStrike" kern="1200" cap="none" spc="0" normalizeH="0" baseline="0" noProof="0" smtClean="0">
                <a:ln>
                  <a:noFill/>
                </a:ln>
                <a:solidFill>
                  <a:prstClr val="black"/>
                </a:solidFill>
                <a:effectLst/>
                <a:uLnTx/>
                <a:uFillTx/>
                <a:latin typeface="Segoe UI" pitchFamily="34" charset="0"/>
                <a:ea typeface="Arial Unicode MS" pitchFamily="34" charset="-128"/>
                <a:cs typeface="Arial Unicode MS" pitchFamily="34" charset="-128"/>
              </a:rPr>
              <a:pPr marL="0" marR="0" lvl="0" indent="0" algn="r" defTabSz="932742"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Arial Unicode MS" pitchFamily="34" charset="-128"/>
              <a:cs typeface="Arial Unicode MS" pitchFamily="34" charset="-128"/>
            </a:endParaRPr>
          </a:p>
        </p:txBody>
      </p:sp>
      <p:sp>
        <p:nvSpPr>
          <p:cNvPr id="6" name="Footer Placeholder 5"/>
          <p:cNvSpPr>
            <a:spLocks noGrp="1"/>
          </p:cNvSpPr>
          <p:nvPr>
            <p:ph type="ftr" sz="quarter" idx="13"/>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Header Placeholder 8"/>
          <p:cNvSpPr>
            <a:spLocks noGrp="1"/>
          </p:cNvSpPr>
          <p:nvPr>
            <p:ph type="hdr" sz="quarter" idx="14"/>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Arial Unicode MS" pitchFamily="34" charset="-128"/>
              <a:cs typeface="Arial Unicode MS" pitchFamily="34" charset="-128"/>
            </a:endParaRPr>
          </a:p>
        </p:txBody>
      </p:sp>
    </p:spTree>
    <p:extLst>
      <p:ext uri="{BB962C8B-B14F-4D97-AF65-F5344CB8AC3E}">
        <p14:creationId xmlns:p14="http://schemas.microsoft.com/office/powerpoint/2010/main" val="395691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Footer Placeholder 3"/>
          <p:cNvSpPr>
            <a:spLocks noGrp="1"/>
          </p:cNvSpPr>
          <p:nvPr>
            <p:ph type="ftr" sz="quarter" idx="10"/>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 name="Date Placeholder 4"/>
          <p:cNvSpPr>
            <a:spLocks noGrp="1"/>
          </p:cNvSpPr>
          <p:nvPr>
            <p:ph type="dt" idx="1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74353ED-ACB2-44BF-A903-985B0AF962B7}"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93873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424495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1892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0942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92280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t>IMPORTANT: </a:t>
            </a:r>
          </a:p>
          <a:p>
            <a:r>
              <a:rPr lang="en-US" sz="800" dirty="0">
                <a:sym typeface="Wingdings" panose="05000000000000000000" pitchFamily="2" charset="2"/>
              </a:rPr>
              <a:t> </a:t>
            </a:r>
            <a:r>
              <a:rPr lang="en-US" sz="800" dirty="0"/>
              <a:t>Having everyone start off the lab with a new CDS for Apps environment (created after Apr 1, 2018) and a database provisioned is important. Will help avoid issues further down in the lab. On slide 42 </a:t>
            </a:r>
            <a:r>
              <a:rPr lang="en-US" sz="800" dirty="0">
                <a:sym typeface="Wingdings" panose="05000000000000000000" pitchFamily="2" charset="2"/>
              </a:rPr>
              <a:t></a:t>
            </a:r>
            <a:r>
              <a:rPr lang="en-US" sz="800" dirty="0"/>
              <a:t> walk the attendees through creating an environment and the database as an instructor led section where the instructor walk through the steps and asks everyone to follow along.</a:t>
            </a:r>
          </a:p>
          <a:p>
            <a:r>
              <a:rPr lang="en-US" sz="800" dirty="0">
                <a:sym typeface="Wingdings" panose="05000000000000000000" pitchFamily="2" charset="2"/>
              </a:rPr>
              <a:t> After you introduce the lab, do a live demo of the entire lab solution – all four modules. This will help set context and orient attendees to the overall solution that they’re going to build during the day.</a:t>
            </a:r>
            <a:endParaRPr lang="en-US" sz="800"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9/21/2018 11:57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642045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4F38C9A-47B1-4C1B-BC8F-E2D495F6A1C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902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A3C8B-716E-46EE-9671-00E6814F38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4035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0406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61B0BD91-A332-4638-9D55-E1550E13BA6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11:57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854566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0462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defTabSz="931774">
              <a:defRPr/>
            </a:pPr>
            <a:r>
              <a:rPr lang="en-US" sz="1800" kern="0">
                <a:solidFill>
                  <a:sysClr val="windowText" lastClr="000000"/>
                </a:solidFill>
                <a:latin typeface="Calibri" panose="020F0502020204030204"/>
              </a:rPr>
              <a:t>Microsoft Envision 2016</a:t>
            </a:r>
          </a:p>
        </p:txBody>
      </p:sp>
      <p:sp>
        <p:nvSpPr>
          <p:cNvPr id="5" name="Footer Placeholder 4"/>
          <p:cNvSpPr>
            <a:spLocks noGrp="1"/>
          </p:cNvSpPr>
          <p:nvPr>
            <p:ph type="ftr" sz="quarter" idx="11"/>
          </p:nvPr>
        </p:nvSpPr>
        <p:spPr/>
        <p:txBody>
          <a:bodyPr/>
          <a:lstStyle/>
          <a:p>
            <a:pPr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31774">
              <a:defRPr/>
            </a:pPr>
            <a:fld id="{38EEC551-8CDA-4EB6-89BB-2A86C9F091C8}" type="datetime8">
              <a:rPr lang="en-US" sz="1800" kern="0">
                <a:solidFill>
                  <a:sysClr val="windowText" lastClr="000000"/>
                </a:solidFill>
                <a:latin typeface="Calibri" panose="020F0502020204030204"/>
              </a:rPr>
              <a:pPr defTabSz="931774">
                <a:defRPr/>
              </a:pPr>
              <a:t>9/21/2018 11:57 AM</a:t>
            </a:fld>
            <a:endParaRPr lang="en-US" sz="1800" kern="0">
              <a:solidFill>
                <a:sysClr val="windowText" lastClr="000000"/>
              </a:solidFill>
              <a:latin typeface="Calibri" panose="020F0502020204030204"/>
            </a:endParaRPr>
          </a:p>
        </p:txBody>
      </p:sp>
      <p:sp>
        <p:nvSpPr>
          <p:cNvPr id="7" name="Slide Number Placeholder 6"/>
          <p:cNvSpPr>
            <a:spLocks noGrp="1"/>
          </p:cNvSpPr>
          <p:nvPr>
            <p:ph type="sldNum" sz="quarter" idx="13"/>
          </p:nvPr>
        </p:nvSpPr>
        <p:spPr/>
        <p:txBody>
          <a:bodyPr/>
          <a:lstStyle/>
          <a:p>
            <a:pPr defTabSz="931774">
              <a:defRPr/>
            </a:pPr>
            <a:fld id="{B4008EB6-D09E-4580-8CD6-DDB14511944F}" type="slidenum">
              <a:rPr lang="en-US" sz="1800" kern="0">
                <a:solidFill>
                  <a:sysClr val="windowText" lastClr="000000"/>
                </a:solidFill>
                <a:latin typeface="Calibri" panose="020F0502020204030204"/>
              </a:rPr>
              <a:pPr defTabSz="931774">
                <a:defRPr/>
              </a:pPr>
              <a:t>9</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405170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01913" y="947738"/>
            <a:ext cx="4344987" cy="24447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lIns="92134" tIns="46067" rIns="92134" bIns="46067"/>
          <a:lstStyle/>
          <a:p>
            <a:pPr defTabSz="939819">
              <a:defRPr/>
            </a:pPr>
            <a:endParaRPr lang="en-US">
              <a:solidFill>
                <a:prstClr val="black"/>
              </a:solidFill>
              <a:latin typeface="Segoe UI" pitchFamily="34" charset="0"/>
              <a:ea typeface="Arial Unicode MS" pitchFamily="34" charset="-128"/>
            </a:endParaRPr>
          </a:p>
        </p:txBody>
      </p:sp>
      <p:sp>
        <p:nvSpPr>
          <p:cNvPr id="5" name="Footer Placeholder 4"/>
          <p:cNvSpPr>
            <a:spLocks noGrp="1"/>
          </p:cNvSpPr>
          <p:nvPr>
            <p:ph type="ftr" sz="quarter" idx="11"/>
          </p:nvPr>
        </p:nvSpPr>
        <p:spPr/>
        <p:txBody>
          <a:bodyPr lIns="92134" tIns="46067" rIns="92134" bIns="46067"/>
          <a:lstStyle/>
          <a:p>
            <a:pPr marL="575836" defTabSz="921034" eaLnBrk="0" hangingPunct="0">
              <a:defRPr/>
            </a:pPr>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lIns="92134" tIns="46067" rIns="92134" bIns="46067"/>
          <a:lstStyle/>
          <a:p>
            <a:pPr defTabSz="939819">
              <a:defRPr/>
            </a:pPr>
            <a:fld id="{D18B56EA-E28F-4F92-9F16-7A6F2501B303}" type="datetime8">
              <a:rPr lang="en-US">
                <a:solidFill>
                  <a:prstClr val="black"/>
                </a:solidFill>
                <a:latin typeface="Segoe UI" pitchFamily="34" charset="0"/>
                <a:ea typeface="Arial Unicode MS" pitchFamily="34" charset="-128"/>
              </a:rPr>
              <a:pPr defTabSz="939819">
                <a:defRPr/>
              </a:pPr>
              <a:t>9/21/2018 11:57 AM</a:t>
            </a:fld>
            <a:endParaRPr lang="en-US">
              <a:solidFill>
                <a:prstClr val="black"/>
              </a:solidFill>
              <a:latin typeface="Segoe UI" pitchFamily="34" charset="0"/>
              <a:ea typeface="Arial Unicode MS" pitchFamily="34" charset="-128"/>
            </a:endParaRPr>
          </a:p>
        </p:txBody>
      </p:sp>
      <p:sp>
        <p:nvSpPr>
          <p:cNvPr id="7" name="Slide Number Placeholder 6"/>
          <p:cNvSpPr>
            <a:spLocks noGrp="1"/>
          </p:cNvSpPr>
          <p:nvPr>
            <p:ph type="sldNum" sz="quarter" idx="13"/>
          </p:nvPr>
        </p:nvSpPr>
        <p:spPr/>
        <p:txBody>
          <a:bodyPr lIns="92134" tIns="46067" rIns="92134" bIns="46067"/>
          <a:lstStyle/>
          <a:p>
            <a:pPr defTabSz="939819">
              <a:defRPr/>
            </a:pPr>
            <a:fld id="{B4008EB6-D09E-4580-8CD6-DDB14511944F}" type="slidenum">
              <a:rPr lang="en-US">
                <a:solidFill>
                  <a:prstClr val="black"/>
                </a:solidFill>
                <a:latin typeface="Segoe UI" pitchFamily="34" charset="0"/>
                <a:ea typeface="Arial Unicode MS" pitchFamily="34" charset="-128"/>
              </a:rPr>
              <a:pPr defTabSz="939819">
                <a:defRPr/>
              </a:pPr>
              <a:t>10</a:t>
            </a:fld>
            <a:endParaRPr lang="en-US">
              <a:solidFill>
                <a:prstClr val="black"/>
              </a:solidFill>
              <a:latin typeface="Segoe UI" pitchFamily="34" charset="0"/>
              <a:ea typeface="Arial Unicode MS" pitchFamily="34" charset="-128"/>
            </a:endParaRPr>
          </a:p>
        </p:txBody>
      </p:sp>
    </p:spTree>
    <p:extLst>
      <p:ext uri="{BB962C8B-B14F-4D97-AF65-F5344CB8AC3E}">
        <p14:creationId xmlns:p14="http://schemas.microsoft.com/office/powerpoint/2010/main" val="172466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section shows key concepts in PowerApps Canvas Apps. You may choose to explain these concepts by directly showing them in action in a browser. </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9/21/2018 11:57 AM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64275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11.emf"/><Relationship Id="rId4" Type="http://schemas.openxmlformats.org/officeDocument/2006/relationships/image" Target="../media/image10.emf"/></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vent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2" y="0"/>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8" y="965103"/>
            <a:ext cx="6856412" cy="5136868"/>
          </a:xfrm>
          <a:prstGeom prst="rect">
            <a:avLst/>
          </a:prstGeom>
        </p:spPr>
      </p:pic>
      <p:sp>
        <p:nvSpPr>
          <p:cNvPr id="4" name="Rectangle 3">
            <a:extLst>
              <a:ext uri="{FF2B5EF4-FFF2-40B4-BE49-F238E27FC236}">
                <a16:creationId xmlns:a16="http://schemas.microsoft.com/office/drawing/2014/main" id="{150BEB9C-E620-48A9-8B21-E4AD7CB2CFDC}"/>
              </a:ext>
            </a:extLst>
          </p:cNvPr>
          <p:cNvSpPr/>
          <p:nvPr userDrawn="1"/>
        </p:nvSpPr>
        <p:spPr>
          <a:xfrm>
            <a:off x="481070" y="1963877"/>
            <a:ext cx="6096000" cy="1569660"/>
          </a:xfrm>
          <a:prstGeom prst="rect">
            <a:avLst/>
          </a:prstGeom>
        </p:spPr>
        <p:txBody>
          <a:bodyPr>
            <a:spAutoFit/>
          </a:bodyPr>
          <a:lstStyle/>
          <a:p>
            <a:r>
              <a:rPr kumimoji="0" lang="en-US" sz="3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App in a Day</a:t>
            </a:r>
            <a:br>
              <a:rPr kumimoji="0" lang="en-US" sz="36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24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Business Application Platform</a:t>
            </a:r>
            <a:br>
              <a:rPr kumimoji="0" lang="en-US" sz="24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PowerApps, Microsoft Flow </a:t>
            </a:r>
            <a:b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br>
            <a:r>
              <a:rPr kumimoji="0" lang="en-US" sz="1800" b="0" i="0" u="none" strike="noStrike" kern="1200" cap="none" spc="-50" normalizeH="0" baseline="0" noProof="0" dirty="0">
                <a:ln w="3175">
                  <a:noFill/>
                </a:ln>
                <a:gradFill>
                  <a:gsLst>
                    <a:gs pos="1250">
                      <a:srgbClr val="1A1A1A"/>
                    </a:gs>
                    <a:gs pos="100000">
                      <a:srgbClr val="1A1A1A"/>
                    </a:gs>
                  </a:gsLst>
                  <a:lin ang="5400000" scaled="0"/>
                </a:gradFill>
                <a:effectLst/>
                <a:uLnTx/>
                <a:uFillTx/>
                <a:latin typeface="Segoe UI Semibold"/>
                <a:ea typeface="+mn-ea"/>
                <a:cs typeface="Segoe UI" pitchFamily="34" charset="0"/>
              </a:rPr>
              <a:t>&amp; Common Data Service for Apps (CDS) </a:t>
            </a:r>
            <a:endParaRPr lang="en-US" dirty="0"/>
          </a:p>
        </p:txBody>
      </p:sp>
    </p:spTree>
    <p:extLst>
      <p:ext uri="{BB962C8B-B14F-4D97-AF65-F5344CB8AC3E}">
        <p14:creationId xmlns:p14="http://schemas.microsoft.com/office/powerpoint/2010/main" val="160543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userDrawn="1">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728665027"/>
      </p:ext>
    </p:extLst>
  </p:cSld>
  <p:clrMapOvr>
    <a:masterClrMapping/>
  </p:clrMapOvr>
  <p:transition>
    <p:fade/>
  </p:transition>
  <p:extLst mod="1">
    <p:ext uri="{DCECCB84-F9BA-43D5-87BE-67443E8EF086}">
      <p15:sldGuideLst xmlns:p15="http://schemas.microsoft.com/office/powerpoint/2012/main">
        <p15:guide id="2" pos="3360" userDrawn="1">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userDrawn="1">
          <p15:clr>
            <a:srgbClr val="C35EA4"/>
          </p15:clr>
        </p15:guide>
        <p15:guide id="11" pos="2993">
          <p15:clr>
            <a:srgbClr val="5ACBF0"/>
          </p15:clr>
        </p15:guide>
        <p15:guide id="12" pos="3543" userDrawn="1">
          <p15:clr>
            <a:srgbClr val="A4A3A4"/>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689229390"/>
      </p:ext>
    </p:extLst>
  </p:cSld>
  <p:clrMapOvr>
    <a:masterClrMapping/>
  </p:clrMapOvr>
  <p:transition>
    <p:fade/>
  </p:transition>
  <p:extLst mod="1">
    <p:ext uri="{DCECCB84-F9BA-43D5-87BE-67443E8EF086}">
      <p15:sldGuideLst xmlns:p15="http://schemas.microsoft.com/office/powerpoint/2012/main">
        <p15:guide id="2" pos="3360" userDrawn="1">
          <p15:clr>
            <a:srgbClr val="FBAE40"/>
          </p15:clr>
        </p15:guide>
        <p15:guide id="5" orient="horz" pos="2160">
          <p15:clr>
            <a:srgbClr val="FBAE40"/>
          </p15:clr>
        </p15:guide>
        <p15:guide id="6" pos="2991">
          <p15:clr>
            <a:srgbClr val="5ACBF0"/>
          </p15:clr>
        </p15:guide>
        <p15:guide id="7" pos="3728" userDrawn="1">
          <p15:clr>
            <a:srgbClr val="C35EA4"/>
          </p15:clr>
        </p15:guide>
        <p15:guide id="8" pos="3544" userDrawn="1">
          <p15:clr>
            <a:srgbClr val="A4A3A4"/>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dirty="0"/>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429512451"/>
      </p:ext>
    </p:extLst>
  </p:cSld>
  <p:clrMapOvr>
    <a:masterClrMapping/>
  </p:clrMapOvr>
  <p:transition>
    <p:fade/>
  </p:transition>
  <p:extLst mod="1">
    <p:ext uri="{DCECCB84-F9BA-43D5-87BE-67443E8EF086}">
      <p15:sldGuideLst xmlns:p15="http://schemas.microsoft.com/office/powerpoint/2012/main">
        <p15:guide id="2" pos="3360">
          <p15:clr>
            <a:srgbClr val="FBAE40"/>
          </p15:clr>
        </p15:guide>
        <p15:guide id="3" orient="horz" pos="1877">
          <p15:clr>
            <a:srgbClr val="5ACBF0"/>
          </p15:clr>
        </p15:guide>
        <p15:guide id="4" pos="3731" userDrawn="1">
          <p15:clr>
            <a:srgbClr val="C35EA4"/>
          </p15:clr>
        </p15:guide>
        <p15:guide id="5" pos="2993">
          <p15:clr>
            <a:srgbClr val="5ACBF0"/>
          </p15:clr>
        </p15:guide>
        <p15:guide id="6" pos="3547" userDrawn="1">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dirty="0"/>
              <a:t>Speaker name</a:t>
            </a:r>
          </a:p>
        </p:txBody>
      </p:sp>
      <p:pic>
        <p:nvPicPr>
          <p:cNvPr id="7" name="Picture 6">
            <a:extLst>
              <a:ext uri="{FF2B5EF4-FFF2-40B4-BE49-F238E27FC236}">
                <a16:creationId xmlns:a16="http://schemas.microsoft.com/office/drawing/2014/main" id="{E84497C0-C2FA-4D5B-B2D1-00191EA71FBB}"/>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Video</a:t>
            </a:r>
          </a:p>
        </p:txBody>
      </p:sp>
      <p:pic>
        <p:nvPicPr>
          <p:cNvPr id="5" name="Picture 4">
            <a:extLst>
              <a:ext uri="{FF2B5EF4-FFF2-40B4-BE49-F238E27FC236}">
                <a16:creationId xmlns:a16="http://schemas.microsoft.com/office/drawing/2014/main" id="{BDFA4497-145F-4992-BC24-0BA1F8C66B4A}"/>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5555108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1" userDrawn="1">
          <p15:clr>
            <a:srgbClr val="5ACBF0"/>
          </p15:clr>
        </p15:guide>
        <p15:guide id="3" orient="horz" pos="1914" userDrawn="1">
          <p15:clr>
            <a:srgbClr val="5ACBF0"/>
          </p15:clr>
        </p15:guide>
        <p15:guide id="4" orient="horz" pos="2505" userDrawn="1">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pic>
        <p:nvPicPr>
          <p:cNvPr id="5" name="Picture 4">
            <a:extLst>
              <a:ext uri="{FF2B5EF4-FFF2-40B4-BE49-F238E27FC236}">
                <a16:creationId xmlns:a16="http://schemas.microsoft.com/office/drawing/2014/main" id="{B24A6ECF-8F9C-45B4-B165-13DEF5BA071F}"/>
              </a:ext>
            </a:extLst>
          </p:cNvPr>
          <p:cNvPicPr>
            <a:picLocks noChangeAspect="1"/>
          </p:cNvPicPr>
          <p:nvPr userDrawn="1"/>
        </p:nvPicPr>
        <p:blipFill>
          <a:blip r:embed="rId2"/>
          <a:stretch>
            <a:fillRect/>
          </a:stretch>
        </p:blipFill>
        <p:spPr>
          <a:xfrm>
            <a:off x="8717653" y="4340984"/>
            <a:ext cx="2875010" cy="1928053"/>
          </a:xfrm>
          <a:prstGeom prst="rect">
            <a:avLst/>
          </a:prstGeom>
        </p:spPr>
      </p:pic>
    </p:spTree>
    <p:extLst>
      <p:ext uri="{BB962C8B-B14F-4D97-AF65-F5344CB8AC3E}">
        <p14:creationId xmlns:p14="http://schemas.microsoft.com/office/powerpoint/2010/main" val="36503582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guide id="4" orient="horz" pos="2505"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dirty="0"/>
              <a:t>Section title</a:t>
            </a:r>
          </a:p>
        </p:txBody>
      </p:sp>
    </p:spTree>
    <p:extLst>
      <p:ext uri="{BB962C8B-B14F-4D97-AF65-F5344CB8AC3E}">
        <p14:creationId xmlns:p14="http://schemas.microsoft.com/office/powerpoint/2010/main" val="42782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60">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transition>
    <p:fade/>
  </p:transition>
  <p:extLst mod="1">
    <p:ext uri="{DCECCB84-F9BA-43D5-87BE-67443E8EF086}">
      <p15:sldGuideLst xmlns:p15="http://schemas.microsoft.com/office/powerpoint/2012/main">
        <p15:guide id="1" orient="horz" pos="1272" userDrawn="1">
          <p15:clr>
            <a:srgbClr val="5ACBF0"/>
          </p15:clr>
        </p15:guide>
        <p15:guide id="2" orient="horz" pos="904" userDrawn="1">
          <p15:clr>
            <a:srgbClr val="5ACBF0"/>
          </p15:clr>
        </p15:guide>
        <p15:guide id="3" orient="horz" pos="288"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3058790"/>
      </p:ext>
    </p:extLst>
  </p:cSld>
  <p:clrMapOvr>
    <a:masterClrMapping/>
  </p:clrMapOvr>
  <p:transition>
    <p:fade/>
  </p:transition>
  <p:extLst mod="1">
    <p:ext uri="{DCECCB84-F9BA-43D5-87BE-67443E8EF086}">
      <p15:sldGuideLst xmlns:p15="http://schemas.microsoft.com/office/powerpoint/2012/main">
        <p15:guide id="1" orient="horz" pos="127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59104CAE-91B8-4A7E-9F8E-214C5F880932}"/>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9250691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scree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E27EAF-70C7-479F-8CDD-0A656124AB32}"/>
              </a:ext>
            </a:extLst>
          </p:cNvPr>
          <p:cNvSpPr/>
          <p:nvPr userDrawn="1"/>
        </p:nvSpPr>
        <p:spPr bwMode="auto">
          <a:xfrm>
            <a:off x="5326062" y="0"/>
            <a:ext cx="6865937" cy="6865937"/>
          </a:xfrm>
          <a:prstGeom prst="rect">
            <a:avLst/>
          </a:prstGeom>
          <a:solidFill>
            <a:srgbClr val="0078D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979539"/>
            <a:ext cx="4167887" cy="553998"/>
          </a:xfrm>
        </p:spPr>
        <p:txBody>
          <a:bodyPr anchor="b" anchorCtr="0">
            <a:spAutoFit/>
          </a:bodyPr>
          <a:lstStyle>
            <a:lvl1pPr>
              <a:defRPr/>
            </a:lvl1pPr>
          </a:lstStyle>
          <a:p>
            <a:r>
              <a:rPr lang="en-US" dirty="0"/>
              <a:t>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a:t>
            </a:r>
          </a:p>
        </p:txBody>
      </p:sp>
      <p:pic>
        <p:nvPicPr>
          <p:cNvPr id="8" name="Picture 7" descr="A screenshot of a computer&#10;&#10;Description generated with high confidence">
            <a:extLst>
              <a:ext uri="{FF2B5EF4-FFF2-40B4-BE49-F238E27FC236}">
                <a16:creationId xmlns:a16="http://schemas.microsoft.com/office/drawing/2014/main" id="{7F6B113F-63E0-4604-B908-E444BC78961C}"/>
              </a:ext>
            </a:extLst>
          </p:cNvPr>
          <p:cNvPicPr>
            <a:picLocks noChangeAspect="1"/>
          </p:cNvPicPr>
          <p:nvPr userDrawn="1"/>
        </p:nvPicPr>
        <p:blipFill>
          <a:blip r:embed="rId3"/>
          <a:stretch>
            <a:fillRect/>
          </a:stretch>
        </p:blipFill>
        <p:spPr>
          <a:xfrm>
            <a:off x="5335588" y="965103"/>
            <a:ext cx="6856412" cy="5136868"/>
          </a:xfrm>
          <a:prstGeom prst="rect">
            <a:avLst/>
          </a:prstGeom>
        </p:spPr>
      </p:pic>
    </p:spTree>
    <p:extLst>
      <p:ext uri="{BB962C8B-B14F-4D97-AF65-F5344CB8AC3E}">
        <p14:creationId xmlns:p14="http://schemas.microsoft.com/office/powerpoint/2010/main" val="3613674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marL="0" algn="l" defTabSz="932742" rtl="0" eaLnBrk="1" latinLnBrk="0" hangingPunct="1">
              <a:lnSpc>
                <a:spcPct val="100000"/>
              </a:lnSpc>
              <a:spcBef>
                <a:spcPts val="0"/>
              </a:spcBef>
              <a:buNone/>
              <a:defRPr lang="en-US" sz="4000" b="0" strike="noStrike" kern="1200" cap="none" spc="0" baseline="0" dirty="0">
                <a:ln>
                  <a:noFill/>
                </a:ln>
                <a:solidFill>
                  <a:srgbClr val="505050"/>
                </a:solidFill>
                <a:effectLst/>
                <a:latin typeface="Segoe UI Light" panose="020B0502040204020203" pitchFamily="34" charset="0"/>
                <a:ea typeface="+mn-ea"/>
                <a:cs typeface="Segoe UI Light" panose="020B0502040204020203" pitchFamily="34" charset="0"/>
              </a:defRPr>
            </a:lvl1pPr>
          </a:lstStyle>
          <a:p>
            <a:r>
              <a:rPr lang="en-US"/>
              <a:t>Title</a:t>
            </a:r>
          </a:p>
        </p:txBody>
      </p:sp>
    </p:spTree>
    <p:extLst>
      <p:ext uri="{BB962C8B-B14F-4D97-AF65-F5344CB8AC3E}">
        <p14:creationId xmlns:p14="http://schemas.microsoft.com/office/powerpoint/2010/main" val="2190861058"/>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900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Microsof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3531" y="4598151"/>
            <a:ext cx="1711497" cy="365760"/>
          </a:xfrm>
          <a:prstGeom prst="rect">
            <a:avLst/>
          </a:prstGeom>
        </p:spPr>
      </p:pic>
      <p:sp>
        <p:nvSpPr>
          <p:cNvPr id="5" name="Text Box 3"/>
          <p:cNvSpPr txBox="1">
            <a:spLocks noChangeArrowheads="1"/>
          </p:cNvSpPr>
          <p:nvPr userDrawn="1"/>
        </p:nvSpPr>
        <p:spPr bwMode="blackWhite">
          <a:xfrm>
            <a:off x="562121" y="5340317"/>
            <a:ext cx="11067756" cy="851469"/>
          </a:xfrm>
          <a:prstGeom prst="rect">
            <a:avLst/>
          </a:prstGeom>
          <a:noFill/>
          <a:ln w="12700">
            <a:noFill/>
            <a:miter lim="800000"/>
            <a:headEnd type="none" w="sm" len="sm"/>
            <a:tailEnd type="none" w="sm" len="sm"/>
          </a:ln>
          <a:effectLst/>
        </p:spPr>
        <p:txBody>
          <a:bodyPr vert="horz" wrap="square" lIns="91393" tIns="45697" rIns="91393" bIns="45697" numCol="1" anchor="t" anchorCtr="0" compatLnSpc="1">
            <a:prstTxWarp prst="textNoShape">
              <a:avLst/>
            </a:prstTxWarp>
            <a:spAutoFit/>
          </a:bodyPr>
          <a:lstStyle/>
          <a:p>
            <a:pPr algn="l" defTabSz="913795" eaLnBrk="0" hangingPunct="0">
              <a:spcAft>
                <a:spcPts val="800"/>
              </a:spcAft>
            </a:pPr>
            <a:r>
              <a:rPr lang="en-US" sz="900" dirty="0">
                <a:solidFill>
                  <a:srgbClr val="737373">
                    <a:alpha val="99000"/>
                  </a:srgbClr>
                </a:solidFill>
                <a:cs typeface="Arial" charset="0"/>
              </a:rPr>
              <a:t>© 2018 Microsoft </a:t>
            </a:r>
          </a:p>
          <a:p>
            <a:pPr algn="l" defTabSz="913795" eaLnBrk="0" hangingPunct="0">
              <a:spcAft>
                <a:spcPts val="800"/>
              </a:spcAft>
            </a:pPr>
            <a:r>
              <a:rPr lang="en-US" sz="900" dirty="0">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900" dirty="0">
                <a:solidFill>
                  <a:srgbClr val="737373">
                    <a:alpha val="99000"/>
                  </a:srgbClr>
                </a:solidFill>
                <a:cs typeface="Arial" charset="0"/>
              </a:rPr>
            </a:br>
            <a:r>
              <a:rPr lang="en-US" sz="900" dirty="0">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913795" eaLnBrk="0" hangingPunct="0">
              <a:spcAft>
                <a:spcPts val="800"/>
              </a:spcAft>
            </a:pPr>
            <a:r>
              <a:rPr lang="en-US" sz="900" dirty="0">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143361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06662C-10E4-4718-93C0-4BBBC197DC77}"/>
              </a:ext>
            </a:extLst>
          </p:cNvPr>
          <p:cNvSpPr/>
          <p:nvPr userDrawn="1"/>
        </p:nvSpPr>
        <p:spPr bwMode="auto">
          <a:xfrm>
            <a:off x="0" y="4737101"/>
            <a:ext cx="12192000" cy="2120900"/>
          </a:xfrm>
          <a:prstGeom prst="rect">
            <a:avLst/>
          </a:prstGeom>
          <a:solidFill>
            <a:srgbClr val="00206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a:extLst/>
          </p:cNvPr>
          <p:cNvPicPr>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0" y="0"/>
            <a:ext cx="12193057" cy="4810161"/>
          </a:xfrm>
          <a:prstGeom prst="rect">
            <a:avLst/>
          </a:prstGeom>
        </p:spPr>
      </p:pic>
      <p:sp>
        <p:nvSpPr>
          <p:cNvPr id="12" name="Rectangle 11"/>
          <p:cNvSpPr/>
          <p:nvPr userDrawn="1"/>
        </p:nvSpPr>
        <p:spPr bwMode="auto">
          <a:xfrm>
            <a:off x="263885" y="4618989"/>
            <a:ext cx="6276593" cy="358307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3" name="Title 1"/>
          <p:cNvSpPr>
            <a:spLocks noGrp="1"/>
          </p:cNvSpPr>
          <p:nvPr>
            <p:ph type="title" hasCustomPrompt="1"/>
          </p:nvPr>
        </p:nvSpPr>
        <p:spPr bwMode="auto">
          <a:xfrm>
            <a:off x="257354" y="4576555"/>
            <a:ext cx="8354964" cy="1255173"/>
          </a:xfrm>
          <a:noFill/>
        </p:spPr>
        <p:txBody>
          <a:bodyPr lIns="146304" tIns="91440" rIns="146304" bIns="0" anchor="b" anchorCtr="0"/>
          <a:lstStyle>
            <a:lvl1pPr marL="0" algn="l" defTabSz="896386" rtl="0" eaLnBrk="1" latinLnBrk="0" hangingPunct="1">
              <a:defRPr lang="en-US" sz="4902" b="0" kern="1200" spc="-147" dirty="0">
                <a:solidFill>
                  <a:srgbClr val="FFFFFF"/>
                </a:solidFill>
                <a:latin typeface="Segoe UI Semibold" panose="020B0702040204020203" pitchFamily="34" charset="0"/>
                <a:ea typeface="+mn-ea"/>
                <a:cs typeface="Segoe UI Semibold" panose="020B0702040204020203" pitchFamily="34" charset="0"/>
              </a:defRPr>
            </a:lvl1pPr>
          </a:lstStyle>
          <a:p>
            <a:r>
              <a:rPr lang="en-US"/>
              <a:t>Presentation title</a:t>
            </a:r>
          </a:p>
        </p:txBody>
      </p:sp>
      <p:sp>
        <p:nvSpPr>
          <p:cNvPr id="14" name="Text Placeholder 2"/>
          <p:cNvSpPr>
            <a:spLocks noGrp="1"/>
          </p:cNvSpPr>
          <p:nvPr>
            <p:ph type="body" sz="quarter" idx="14" hasCustomPrompt="1"/>
          </p:nvPr>
        </p:nvSpPr>
        <p:spPr bwMode="auto">
          <a:xfrm>
            <a:off x="263884" y="5840964"/>
            <a:ext cx="8354964" cy="476135"/>
          </a:xfrm>
        </p:spPr>
        <p:txBody>
          <a:bodyPr tIns="0" bIns="109728">
            <a:noAutofit/>
          </a:bodyPr>
          <a:lstStyle>
            <a:lvl1pPr marL="0" indent="0" algn="l" defTabSz="896386" rtl="0" eaLnBrk="1" latinLnBrk="0" hangingPunct="1">
              <a:spcBef>
                <a:spcPts val="0"/>
              </a:spcBef>
              <a:buNone/>
              <a:defRPr lang="en-US" sz="2451" kern="1200" spc="-147" baseline="0" dirty="0" smtClean="0">
                <a:solidFill>
                  <a:srgbClr val="FFFFFF"/>
                </a:solidFill>
                <a:latin typeface="+mn-lt"/>
                <a:ea typeface="+mn-ea"/>
                <a:cs typeface="Bodoni Std Bold Italic"/>
              </a:defRPr>
            </a:lvl1pPr>
          </a:lstStyle>
          <a:p>
            <a:pPr lvl="0"/>
            <a:r>
              <a:rPr lang="en-US"/>
              <a:t>Subtitle</a:t>
            </a:r>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38585" y="5948338"/>
            <a:ext cx="2004978" cy="737522"/>
          </a:xfrm>
          <a:prstGeom prst="rect">
            <a:avLst/>
          </a:prstGeom>
        </p:spPr>
      </p:pic>
      <p:pic>
        <p:nvPicPr>
          <p:cNvPr id="8" name="Picture 7">
            <a:extLst>
              <a:ext uri="{FF2B5EF4-FFF2-40B4-BE49-F238E27FC236}">
                <a16:creationId xmlns:a16="http://schemas.microsoft.com/office/drawing/2014/main" id="{B53B6341-F88C-42A2-BBED-3517CE33E686}"/>
              </a:ext>
            </a:extLst>
          </p:cNvPr>
          <p:cNvPicPr>
            <a:picLocks noChangeAspect="1"/>
          </p:cNvPicPr>
          <p:nvPr userDrawn="1"/>
        </p:nvPicPr>
        <p:blipFill>
          <a:blip r:embed="rId4"/>
          <a:stretch>
            <a:fillRect/>
          </a:stretch>
        </p:blipFill>
        <p:spPr>
          <a:xfrm>
            <a:off x="416404" y="4086171"/>
            <a:ext cx="648103" cy="486837"/>
          </a:xfrm>
          <a:prstGeom prst="rect">
            <a:avLst/>
          </a:prstGeom>
        </p:spPr>
      </p:pic>
      <p:pic>
        <p:nvPicPr>
          <p:cNvPr id="10" name="Picture 9">
            <a:extLst>
              <a:ext uri="{FF2B5EF4-FFF2-40B4-BE49-F238E27FC236}">
                <a16:creationId xmlns:a16="http://schemas.microsoft.com/office/drawing/2014/main" id="{E67E9CE4-C8AB-4E5A-B3F5-C7FD4643B9A5}"/>
              </a:ext>
            </a:extLst>
          </p:cNvPr>
          <p:cNvPicPr>
            <a:picLocks noChangeAspect="1"/>
          </p:cNvPicPr>
          <p:nvPr userDrawn="1"/>
        </p:nvPicPr>
        <p:blipFill>
          <a:blip r:embed="rId5"/>
          <a:stretch>
            <a:fillRect/>
          </a:stretch>
        </p:blipFill>
        <p:spPr>
          <a:xfrm>
            <a:off x="1309987" y="4086171"/>
            <a:ext cx="646015" cy="485825"/>
          </a:xfrm>
          <a:prstGeom prst="rect">
            <a:avLst/>
          </a:prstGeom>
        </p:spPr>
      </p:pic>
    </p:spTree>
    <p:extLst>
      <p:ext uri="{BB962C8B-B14F-4D97-AF65-F5344CB8AC3E}">
        <p14:creationId xmlns:p14="http://schemas.microsoft.com/office/powerpoint/2010/main" val="2170236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084173"/>
            <a:ext cx="8964248" cy="1077064"/>
          </a:xfrm>
          <a:noFill/>
        </p:spPr>
        <p:txBody>
          <a:bodyPr wrap="square" tIns="91440" bIns="91440" anchor="t" anchorCtr="0">
            <a:spAutoFit/>
          </a:bodyPr>
          <a:lstStyle>
            <a:lvl1pPr>
              <a:defRPr sz="6468" spc="-99" baseline="0">
                <a:gradFill>
                  <a:gsLst>
                    <a:gs pos="100000">
                      <a:schemeClr val="tx1"/>
                    </a:gs>
                    <a:gs pos="0">
                      <a:schemeClr val="tx1"/>
                    </a:gs>
                  </a:gsLst>
                  <a:lin ang="5400000" scaled="0"/>
                </a:gradFill>
              </a:defRPr>
            </a:lvl1pPr>
          </a:lstStyle>
          <a:p>
            <a:r>
              <a:rPr lang="en-US"/>
              <a:t>Section title</a:t>
            </a:r>
          </a:p>
        </p:txBody>
      </p:sp>
      <p:sp>
        <p:nvSpPr>
          <p:cNvPr id="3" name="Freeform 2"/>
          <p:cNvSpPr/>
          <p:nvPr userDrawn="1"/>
        </p:nvSpPr>
        <p:spPr bwMode="auto">
          <a:xfrm>
            <a:off x="8463028" y="2"/>
            <a:ext cx="4213529" cy="6858623"/>
          </a:xfrm>
          <a:custGeom>
            <a:avLst/>
            <a:gdLst>
              <a:gd name="connsiteX0" fmla="*/ 3108906 w 4298019"/>
              <a:gd name="connsiteY0" fmla="*/ 0 h 6995160"/>
              <a:gd name="connsiteX1" fmla="*/ 4298019 w 4298019"/>
              <a:gd name="connsiteY1" fmla="*/ 0 h 6995160"/>
              <a:gd name="connsiteX2" fmla="*/ 4298019 w 4298019"/>
              <a:gd name="connsiteY2" fmla="*/ 6995160 h 6995160"/>
              <a:gd name="connsiteX3" fmla="*/ 0 w 4298019"/>
              <a:gd name="connsiteY3" fmla="*/ 6995160 h 6995160"/>
              <a:gd name="connsiteX4" fmla="*/ 0 w 4298019"/>
              <a:gd name="connsiteY4" fmla="*/ 6994840 h 6995160"/>
              <a:gd name="connsiteX5" fmla="*/ 1440123 w 4298019"/>
              <a:gd name="connsiteY5" fmla="*/ 6994840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8019" h="6995160">
                <a:moveTo>
                  <a:pt x="3108906" y="0"/>
                </a:moveTo>
                <a:lnTo>
                  <a:pt x="4298019" y="0"/>
                </a:lnTo>
                <a:lnTo>
                  <a:pt x="4298019" y="6995160"/>
                </a:lnTo>
                <a:lnTo>
                  <a:pt x="0" y="6995160"/>
                </a:lnTo>
                <a:lnTo>
                  <a:pt x="0" y="6994840"/>
                </a:lnTo>
                <a:lnTo>
                  <a:pt x="1440123" y="6994840"/>
                </a:lnTo>
                <a:close/>
              </a:path>
            </a:pathLst>
          </a:cu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8" tIns="143351" rIns="179188" bIns="143351" numCol="1" spcCol="0" rtlCol="0" fromWordArt="0" anchor="t" anchorCtr="0" forceAA="0" compatLnSpc="1">
            <a:prstTxWarp prst="textNoShape">
              <a:avLst/>
            </a:prstTxWarp>
            <a:noAutofit/>
          </a:bodyPr>
          <a:lstStyle/>
          <a:p>
            <a:pPr marL="0" marR="0" lvl="0" indent="0" algn="ctr" defTabSz="91373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201065456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8" y="2084173"/>
            <a:ext cx="8964248" cy="1077064"/>
          </a:xfrm>
          <a:noFill/>
        </p:spPr>
        <p:txBody>
          <a:bodyPr wrap="square" tIns="91440" bIns="91440" anchor="t" anchorCtr="0">
            <a:spAutoFit/>
          </a:bodyPr>
          <a:lstStyle>
            <a:lvl1pPr>
              <a:defRPr sz="6468" spc="-99" baseline="0">
                <a:gradFill>
                  <a:gsLst>
                    <a:gs pos="100000">
                      <a:schemeClr val="tx1"/>
                    </a:gs>
                    <a:gs pos="0">
                      <a:schemeClr val="tx1"/>
                    </a:gs>
                  </a:gsLst>
                  <a:lin ang="5400000" scaled="0"/>
                </a:gradFill>
              </a:defRPr>
            </a:lvl1pPr>
          </a:lstStyle>
          <a:p>
            <a:r>
              <a:rPr lang="en-US"/>
              <a:t>Section title</a:t>
            </a:r>
          </a:p>
        </p:txBody>
      </p:sp>
      <p:sp>
        <p:nvSpPr>
          <p:cNvPr id="3" name="Freeform 2"/>
          <p:cNvSpPr/>
          <p:nvPr userDrawn="1"/>
        </p:nvSpPr>
        <p:spPr bwMode="auto">
          <a:xfrm>
            <a:off x="7978474" y="2"/>
            <a:ext cx="4213529" cy="6858623"/>
          </a:xfrm>
          <a:custGeom>
            <a:avLst/>
            <a:gdLst>
              <a:gd name="connsiteX0" fmla="*/ 3108906 w 4298019"/>
              <a:gd name="connsiteY0" fmla="*/ 0 h 6995160"/>
              <a:gd name="connsiteX1" fmla="*/ 4298019 w 4298019"/>
              <a:gd name="connsiteY1" fmla="*/ 0 h 6995160"/>
              <a:gd name="connsiteX2" fmla="*/ 4298019 w 4298019"/>
              <a:gd name="connsiteY2" fmla="*/ 6995160 h 6995160"/>
              <a:gd name="connsiteX3" fmla="*/ 0 w 4298019"/>
              <a:gd name="connsiteY3" fmla="*/ 6995160 h 6995160"/>
              <a:gd name="connsiteX4" fmla="*/ 0 w 4298019"/>
              <a:gd name="connsiteY4" fmla="*/ 6994840 h 6995160"/>
              <a:gd name="connsiteX5" fmla="*/ 1440123 w 4298019"/>
              <a:gd name="connsiteY5" fmla="*/ 6994840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8019" h="6995160">
                <a:moveTo>
                  <a:pt x="3108906" y="0"/>
                </a:moveTo>
                <a:lnTo>
                  <a:pt x="4298019" y="0"/>
                </a:lnTo>
                <a:lnTo>
                  <a:pt x="4298019" y="6995160"/>
                </a:lnTo>
                <a:lnTo>
                  <a:pt x="0" y="6995160"/>
                </a:lnTo>
                <a:lnTo>
                  <a:pt x="0" y="6994840"/>
                </a:lnTo>
                <a:lnTo>
                  <a:pt x="1440123" y="6994840"/>
                </a:lnTo>
                <a:close/>
              </a:path>
            </a:pathLst>
          </a:custGeom>
          <a:solidFill>
            <a:schemeClr val="accent1">
              <a:lumMod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88" tIns="143351" rIns="179188" bIns="143351" numCol="1" spcCol="0" rtlCol="0" fromWordArt="0" anchor="t" anchorCtr="0" forceAA="0" compatLnSpc="1">
            <a:prstTxWarp prst="textNoShape">
              <a:avLst/>
            </a:prstTxWarp>
            <a:noAutofit/>
          </a:bodyPr>
          <a:lstStyle/>
          <a:p>
            <a:pPr marL="0" marR="0" lvl="0" indent="0" algn="ctr" defTabSz="91373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308092212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308902"/>
          </a:xfrm>
        </p:spPr>
        <p:txBody>
          <a:bodyPr/>
          <a:lstStyle>
            <a:lvl1pPr marL="0" indent="0">
              <a:lnSpc>
                <a:spcPct val="100000"/>
              </a:lnSpc>
              <a:buNone/>
              <a:defRPr>
                <a:solidFill>
                  <a:schemeClr val="tx1"/>
                </a:solidFill>
              </a:defRPr>
            </a:lvl1pPr>
            <a:lvl2pPr marL="0" indent="0">
              <a:lnSpc>
                <a:spcPct val="100000"/>
              </a:lnSpc>
              <a:buFontTx/>
              <a:buNone/>
              <a:defRPr sz="2745"/>
            </a:lvl2pPr>
            <a:lvl3pPr marL="224054" indent="0">
              <a:lnSpc>
                <a:spcPct val="100000"/>
              </a:lnSpc>
              <a:buNone/>
              <a:defRPr/>
            </a:lvl3pPr>
            <a:lvl4pPr marL="448107" indent="0">
              <a:lnSpc>
                <a:spcPct val="100000"/>
              </a:lnSpc>
              <a:buNone/>
              <a:defRPr/>
            </a:lvl4pPr>
            <a:lvl5pPr marL="672161" indent="0">
              <a:lnSpc>
                <a:spcPct val="100000"/>
              </a:lnSpc>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405794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1" y="1189178"/>
            <a:ext cx="11653521" cy="2236446"/>
          </a:xfrm>
        </p:spPr>
        <p:txBody>
          <a:bodyPr/>
          <a:lstStyle>
            <a:lvl1pPr>
              <a:lnSpc>
                <a:spcPct val="100000"/>
              </a:lnSpc>
              <a:defRPr>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8367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862916" y="1189178"/>
            <a:ext cx="5059846" cy="1612749"/>
          </a:xfrm>
        </p:spPr>
        <p:txBody>
          <a:bodyPr/>
          <a:lstStyle>
            <a:lvl1pPr>
              <a:lnSpc>
                <a:spcPct val="100000"/>
              </a:lnSpc>
              <a:defRPr sz="160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57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extLst mod="1">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NDA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862916" y="1189178"/>
            <a:ext cx="5059846" cy="1612749"/>
          </a:xfrm>
        </p:spPr>
        <p:txBody>
          <a:bodyPr/>
          <a:lstStyle>
            <a:lvl1pPr>
              <a:lnSpc>
                <a:spcPct val="100000"/>
              </a:lnSpc>
              <a:defRPr sz="160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0FE029A-99CB-46EF-94F5-870FFFBB05EC}"/>
              </a:ext>
            </a:extLst>
          </p:cNvPr>
          <p:cNvSpPr/>
          <p:nvPr userDrawn="1"/>
        </p:nvSpPr>
        <p:spPr bwMode="auto">
          <a:xfrm>
            <a:off x="0" y="6463275"/>
            <a:ext cx="12192000" cy="394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3AB08BA1-F64A-4C8C-8B6F-843DFE9E25BE}"/>
              </a:ext>
            </a:extLst>
          </p:cNvPr>
          <p:cNvSpPr/>
          <p:nvPr userDrawn="1"/>
        </p:nvSpPr>
        <p:spPr>
          <a:xfrm>
            <a:off x="9392839" y="6463275"/>
            <a:ext cx="2576795" cy="369332"/>
          </a:xfrm>
          <a:prstGeom prst="rect">
            <a:avLst/>
          </a:prstGeom>
        </p:spPr>
        <p:txBody>
          <a:bodyPr wrap="none">
            <a:spAutoFit/>
          </a:bodyPr>
          <a:lstStyle/>
          <a:p>
            <a:pPr algn="r"/>
            <a:r>
              <a:rPr lang="en-US" sz="1800" b="1">
                <a:solidFill>
                  <a:schemeClr val="bg1"/>
                </a:solidFill>
                <a:latin typeface="Segoe UI" panose="020B0502040204020203" pitchFamily="34" charset="0"/>
                <a:cs typeface="Segoe UI" panose="020B0502040204020203" pitchFamily="34" charset="0"/>
              </a:rPr>
              <a:t>NDA through 9/15/17</a:t>
            </a:r>
          </a:p>
        </p:txBody>
      </p:sp>
    </p:spTree>
    <p:extLst>
      <p:ext uri="{BB962C8B-B14F-4D97-AF65-F5344CB8AC3E}">
        <p14:creationId xmlns:p14="http://schemas.microsoft.com/office/powerpoint/2010/main" val="42946571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NDA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p>
        </p:txBody>
      </p:sp>
      <p:sp>
        <p:nvSpPr>
          <p:cNvPr id="3" name="Content Placeholder 2"/>
          <p:cNvSpPr>
            <a:spLocks noGrp="1"/>
          </p:cNvSpPr>
          <p:nvPr>
            <p:ph idx="1"/>
          </p:nvPr>
        </p:nvSpPr>
        <p:spPr>
          <a:xfrm>
            <a:off x="6862916" y="1189178"/>
            <a:ext cx="5059846" cy="1612749"/>
          </a:xfrm>
        </p:spPr>
        <p:txBody>
          <a:bodyPr/>
          <a:lstStyle>
            <a:lvl1pPr marL="0" indent="0">
              <a:lnSpc>
                <a:spcPct val="100000"/>
              </a:lnSpc>
              <a:buNone/>
              <a:defRPr sz="1600">
                <a:solidFill>
                  <a:schemeClr val="tx1"/>
                </a:solidFill>
              </a:defRPr>
            </a:lvl1pPr>
            <a:lvl2pPr>
              <a:lnSpc>
                <a:spcPct val="100000"/>
              </a:lnSpc>
              <a:defRPr sz="1600"/>
            </a:lvl2pPr>
            <a:lvl3pPr>
              <a:lnSpc>
                <a:spcPct val="100000"/>
              </a:lnSpc>
              <a:defRPr sz="1600"/>
            </a:lvl3pPr>
            <a:lvl4pPr>
              <a:lnSpc>
                <a:spcPct val="100000"/>
              </a:lnSpc>
              <a:defRPr sz="1600"/>
            </a:lvl4pPr>
            <a:lvl5pPr>
              <a:lnSpc>
                <a:spcPct val="100000"/>
              </a:lnSpc>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0FE029A-99CB-46EF-94F5-870FFFBB05EC}"/>
              </a:ext>
            </a:extLst>
          </p:cNvPr>
          <p:cNvSpPr/>
          <p:nvPr userDrawn="1"/>
        </p:nvSpPr>
        <p:spPr bwMode="auto">
          <a:xfrm>
            <a:off x="0" y="6463275"/>
            <a:ext cx="12192000" cy="3947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3AB08BA1-F64A-4C8C-8B6F-843DFE9E25BE}"/>
              </a:ext>
            </a:extLst>
          </p:cNvPr>
          <p:cNvSpPr/>
          <p:nvPr userDrawn="1"/>
        </p:nvSpPr>
        <p:spPr>
          <a:xfrm>
            <a:off x="9771053" y="6463275"/>
            <a:ext cx="2229841" cy="369332"/>
          </a:xfrm>
          <a:prstGeom prst="rect">
            <a:avLst/>
          </a:prstGeom>
        </p:spPr>
        <p:txBody>
          <a:bodyPr wrap="none">
            <a:spAutoFit/>
          </a:bodyPr>
          <a:lstStyle/>
          <a:p>
            <a:pPr algn="r"/>
            <a:r>
              <a:rPr lang="en-US" sz="1800" b="1">
                <a:solidFill>
                  <a:schemeClr val="bg1"/>
                </a:solidFill>
                <a:latin typeface="Segoe UI" panose="020B0502040204020203" pitchFamily="34" charset="0"/>
                <a:cs typeface="Segoe UI" panose="020B0502040204020203" pitchFamily="34" charset="0"/>
              </a:rPr>
              <a:t>Confidential | NDA</a:t>
            </a:r>
          </a:p>
        </p:txBody>
      </p:sp>
    </p:spTree>
    <p:extLst>
      <p:ext uri="{BB962C8B-B14F-4D97-AF65-F5344CB8AC3E}">
        <p14:creationId xmlns:p14="http://schemas.microsoft.com/office/powerpoint/2010/main" val="1598291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8"/>
            <a:ext cx="5485172" cy="2839816"/>
          </a:xfrm>
        </p:spPr>
        <p:txBody>
          <a:bodyPr/>
          <a:lstStyle>
            <a:lvl1pPr>
              <a:lnSpc>
                <a:spcPct val="100000"/>
              </a:lnSpc>
              <a:defRPr>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09894E0-D6CD-4E0B-B35E-8514385F7C09}"/>
              </a:ext>
            </a:extLst>
          </p:cNvPr>
          <p:cNvSpPr>
            <a:spLocks noGrp="1"/>
          </p:cNvSpPr>
          <p:nvPr>
            <p:ph idx="10"/>
          </p:nvPr>
        </p:nvSpPr>
        <p:spPr>
          <a:xfrm>
            <a:off x="6248400" y="1189178"/>
            <a:ext cx="5676680" cy="2236446"/>
          </a:xfrm>
        </p:spPr>
        <p:txBody>
          <a:bodyPr/>
          <a:lstStyle>
            <a:lvl1pPr>
              <a:lnSpc>
                <a:spcPct val="100000"/>
              </a:lnSpc>
              <a:defRPr>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6950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1" y="1189178"/>
            <a:ext cx="11653521" cy="2236446"/>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3745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62916" y="1189178"/>
            <a:ext cx="5059846" cy="5368938"/>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232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2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8"/>
            <a:ext cx="5485172" cy="5453360"/>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C09894E0-D6CD-4E0B-B35E-8514385F7C09}"/>
              </a:ext>
            </a:extLst>
          </p:cNvPr>
          <p:cNvSpPr>
            <a:spLocks noGrp="1"/>
          </p:cNvSpPr>
          <p:nvPr>
            <p:ph idx="10"/>
          </p:nvPr>
        </p:nvSpPr>
        <p:spPr>
          <a:xfrm>
            <a:off x="6248400" y="1189178"/>
            <a:ext cx="5676680" cy="5453360"/>
          </a:xfrm>
        </p:spPr>
        <p:txBody>
          <a:bodyPr/>
          <a:lstStyle>
            <a:lvl1pPr>
              <a:lnSpc>
                <a:spcPct val="100000"/>
              </a:lnSpc>
              <a:defRPr>
                <a:solidFill>
                  <a:schemeClr val="tx2"/>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8618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Two Color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2" y="1189176"/>
            <a:ext cx="5378548" cy="2008755"/>
          </a:xfrm>
        </p:spPr>
        <p:txBody>
          <a:bodyPr wrap="square">
            <a:spAutoFit/>
          </a:bodyPr>
          <a:lstStyle>
            <a:lvl1pPr marL="0" indent="0">
              <a:spcBef>
                <a:spcPts val="1200"/>
              </a:spcBef>
              <a:buClr>
                <a:schemeClr val="tx2"/>
              </a:buClr>
              <a:buFont typeface="Arial" pitchFamily="34" charset="0"/>
              <a:buNone/>
              <a:defRPr sz="3137">
                <a:solidFill>
                  <a:schemeClr val="accent1"/>
                </a:solidFill>
              </a:defRPr>
            </a:lvl1pPr>
            <a:lvl2pPr marL="292081" indent="0">
              <a:buNone/>
              <a:defRPr sz="2353"/>
            </a:lvl2pPr>
            <a:lvl3pPr marL="520669" indent="0">
              <a:buNone/>
              <a:tabLst/>
              <a:defRPr sz="1961"/>
            </a:lvl3pPr>
            <a:lvl4pPr marL="685757" indent="0">
              <a:buNone/>
              <a:defRPr/>
            </a:lvl4pPr>
            <a:lvl5pPr marL="86354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6" y="1189176"/>
            <a:ext cx="5378548" cy="2008755"/>
          </a:xfrm>
        </p:spPr>
        <p:txBody>
          <a:bodyPr wrap="square">
            <a:spAutoFit/>
          </a:bodyPr>
          <a:lstStyle>
            <a:lvl1pPr marL="0" indent="0">
              <a:spcBef>
                <a:spcPts val="1200"/>
              </a:spcBef>
              <a:buClr>
                <a:schemeClr val="tx2"/>
              </a:buClr>
              <a:buFont typeface="Arial" pitchFamily="34" charset="0"/>
              <a:buNone/>
              <a:defRPr sz="3137">
                <a:solidFill>
                  <a:schemeClr val="accent1"/>
                </a:solidFill>
              </a:defRPr>
            </a:lvl1pPr>
            <a:lvl2pPr marL="292081" indent="0">
              <a:buNone/>
              <a:defRPr sz="2353"/>
            </a:lvl2pPr>
            <a:lvl3pPr marL="520669" indent="0">
              <a:buNone/>
              <a:tabLst/>
              <a:defRPr sz="1961"/>
            </a:lvl3pPr>
            <a:lvl4pPr marL="685757" indent="0">
              <a:buNone/>
              <a:defRPr/>
            </a:lvl4pPr>
            <a:lvl5pPr marL="863547"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20095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7"/>
            <a:ext cx="11655840" cy="899665"/>
          </a:xfrm>
        </p:spPr>
        <p:txBody>
          <a:bodyPr/>
          <a:lstStyle>
            <a:lvl1pPr marL="0" algn="l" defTabSz="896218" rtl="0" eaLnBrk="1" latinLnBrk="0" hangingPunct="1">
              <a:spcBef>
                <a:spcPct val="0"/>
              </a:spcBef>
              <a:buNone/>
              <a:defRPr lang="en-US" sz="3921" b="0" i="0" u="none" kern="1200" spc="-147" baseline="0" dirty="0">
                <a:gradFill>
                  <a:gsLst>
                    <a:gs pos="1961">
                      <a:schemeClr val="tx1"/>
                    </a:gs>
                    <a:gs pos="100000">
                      <a:schemeClr val="tx1"/>
                    </a:gs>
                  </a:gsLst>
                  <a:lin ang="0" scaled="0"/>
                </a:gra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29481029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F7F7F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7"/>
            <a:ext cx="11655840" cy="899665"/>
          </a:xfrm>
        </p:spPr>
        <p:txBody>
          <a:bodyPr/>
          <a:lstStyle>
            <a:lvl1pPr marL="0" algn="l" defTabSz="896218" rtl="0" eaLnBrk="1" latinLnBrk="0" hangingPunct="1">
              <a:spcBef>
                <a:spcPct val="0"/>
              </a:spcBef>
              <a:buNone/>
              <a:defRPr lang="en-US" sz="3921" b="0" i="0" u="none" kern="1200" spc="-147" baseline="0" dirty="0">
                <a:gradFill>
                  <a:gsLst>
                    <a:gs pos="1961">
                      <a:schemeClr val="tx1"/>
                    </a:gs>
                    <a:gs pos="100000">
                      <a:schemeClr val="tx1"/>
                    </a:gs>
                  </a:gsLst>
                  <a:lin ang="0" scaled="0"/>
                </a:gra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62399313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4874079"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rgbClr val="00206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5143319" y="811211"/>
            <a:ext cx="6809500" cy="2236446"/>
          </a:xfrm>
        </p:spPr>
        <p:txBody>
          <a:bodyPr/>
          <a:lstStyle>
            <a:lvl1pPr marL="0" indent="0">
              <a:lnSpc>
                <a:spcPct val="100000"/>
              </a:lnSpc>
              <a:buFontTx/>
              <a:buNone/>
              <a:defRPr>
                <a:solidFill>
                  <a:schemeClr val="tx1"/>
                </a:solidFill>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45793" y="811211"/>
            <a:ext cx="4224607"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
        <p:nvSpPr>
          <p:cNvPr id="3" name="Text Placeholder 2">
            <a:extLst>
              <a:ext uri="{FF2B5EF4-FFF2-40B4-BE49-F238E27FC236}">
                <a16:creationId xmlns:a16="http://schemas.microsoft.com/office/drawing/2014/main" id="{BF5224FC-9309-4872-8468-B012EFEBE79E}"/>
              </a:ext>
            </a:extLst>
          </p:cNvPr>
          <p:cNvSpPr>
            <a:spLocks noGrp="1"/>
          </p:cNvSpPr>
          <p:nvPr>
            <p:ph type="body" sz="quarter" idx="11" hasCustomPrompt="1"/>
          </p:nvPr>
        </p:nvSpPr>
        <p:spPr>
          <a:xfrm>
            <a:off x="81997" y="3290417"/>
            <a:ext cx="2555875" cy="4493538"/>
          </a:xfrm>
        </p:spPr>
        <p:txBody>
          <a:bodyPr/>
          <a:lstStyle>
            <a:lvl1pPr marL="0" indent="0">
              <a:buNone/>
              <a:defRPr sz="28000" b="1">
                <a:solidFill>
                  <a:schemeClr val="accent6"/>
                </a:solidFill>
                <a:latin typeface="+mn-lt"/>
              </a:defRPr>
            </a:lvl1pPr>
          </a:lstStyle>
          <a:p>
            <a:pPr lvl="0"/>
            <a:r>
              <a:rPr lang="en-US"/>
              <a:t>#</a:t>
            </a:r>
          </a:p>
        </p:txBody>
      </p:sp>
    </p:spTree>
    <p:extLst>
      <p:ext uri="{BB962C8B-B14F-4D97-AF65-F5344CB8AC3E}">
        <p14:creationId xmlns:p14="http://schemas.microsoft.com/office/powerpoint/2010/main" val="38903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03268474"/>
      </p:ext>
    </p:extLst>
  </p:cSld>
  <p:clrMapOvr>
    <a:masterClrMapping/>
  </p:clrMapOvr>
  <p:transition>
    <p:fade/>
  </p:transition>
  <p:extLst mod="1">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4874079"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tx1">
              <a:lumMod val="85000"/>
              <a:lumOff val="1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5143319" y="811211"/>
            <a:ext cx="6809500" cy="2236446"/>
          </a:xfrm>
        </p:spPr>
        <p:txBody>
          <a:bodyPr/>
          <a:lstStyle>
            <a:lvl1pPr marL="0" indent="0">
              <a:lnSpc>
                <a:spcPct val="100000"/>
              </a:lnSpc>
              <a:buFontTx/>
              <a:buNone/>
              <a:defRPr>
                <a:solidFill>
                  <a:schemeClr val="tx1"/>
                </a:solidFill>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45793" y="811211"/>
            <a:ext cx="4224607"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
        <p:nvSpPr>
          <p:cNvPr id="3" name="Text Placeholder 2">
            <a:extLst>
              <a:ext uri="{FF2B5EF4-FFF2-40B4-BE49-F238E27FC236}">
                <a16:creationId xmlns:a16="http://schemas.microsoft.com/office/drawing/2014/main" id="{BF5224FC-9309-4872-8468-B012EFEBE79E}"/>
              </a:ext>
            </a:extLst>
          </p:cNvPr>
          <p:cNvSpPr>
            <a:spLocks noGrp="1"/>
          </p:cNvSpPr>
          <p:nvPr>
            <p:ph type="body" sz="quarter" idx="11" hasCustomPrompt="1"/>
          </p:nvPr>
        </p:nvSpPr>
        <p:spPr>
          <a:xfrm>
            <a:off x="81997" y="3306028"/>
            <a:ext cx="2555875" cy="4493538"/>
          </a:xfrm>
        </p:spPr>
        <p:txBody>
          <a:bodyPr/>
          <a:lstStyle>
            <a:lvl1pPr marL="0" indent="0">
              <a:buNone/>
              <a:defRPr sz="28000" b="1">
                <a:solidFill>
                  <a:schemeClr val="accent4">
                    <a:lumMod val="90000"/>
                  </a:schemeClr>
                </a:solidFill>
                <a:latin typeface="+mn-lt"/>
              </a:defRPr>
            </a:lvl1pPr>
          </a:lstStyle>
          <a:p>
            <a:pPr lvl="0"/>
            <a:r>
              <a:rPr lang="en-US"/>
              <a:t>#</a:t>
            </a:r>
          </a:p>
        </p:txBody>
      </p:sp>
    </p:spTree>
    <p:extLst>
      <p:ext uri="{BB962C8B-B14F-4D97-AF65-F5344CB8AC3E}">
        <p14:creationId xmlns:p14="http://schemas.microsoft.com/office/powerpoint/2010/main" val="1811671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4874079"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tx1">
              <a:lumMod val="85000"/>
              <a:lumOff val="1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5143319" y="811211"/>
            <a:ext cx="6809500" cy="2236446"/>
          </a:xfrm>
        </p:spPr>
        <p:txBody>
          <a:bodyPr/>
          <a:lstStyle>
            <a:lvl1pPr marL="0" indent="0">
              <a:lnSpc>
                <a:spcPct val="100000"/>
              </a:lnSpc>
              <a:buFontTx/>
              <a:buNone/>
              <a:defRPr>
                <a:solidFill>
                  <a:schemeClr val="tx1"/>
                </a:solidFill>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45793" y="811211"/>
            <a:ext cx="4224607"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
        <p:nvSpPr>
          <p:cNvPr id="3" name="Text Placeholder 2">
            <a:extLst>
              <a:ext uri="{FF2B5EF4-FFF2-40B4-BE49-F238E27FC236}">
                <a16:creationId xmlns:a16="http://schemas.microsoft.com/office/drawing/2014/main" id="{BF5224FC-9309-4872-8468-B012EFEBE79E}"/>
              </a:ext>
            </a:extLst>
          </p:cNvPr>
          <p:cNvSpPr>
            <a:spLocks noGrp="1"/>
          </p:cNvSpPr>
          <p:nvPr>
            <p:ph type="body" sz="quarter" idx="11" hasCustomPrompt="1"/>
          </p:nvPr>
        </p:nvSpPr>
        <p:spPr>
          <a:xfrm>
            <a:off x="81997" y="3009047"/>
            <a:ext cx="2555875" cy="4493538"/>
          </a:xfrm>
        </p:spPr>
        <p:txBody>
          <a:bodyPr/>
          <a:lstStyle>
            <a:lvl1pPr marL="0" indent="0">
              <a:buNone/>
              <a:defRPr sz="28000" b="1">
                <a:solidFill>
                  <a:schemeClr val="accent4">
                    <a:lumMod val="90000"/>
                  </a:schemeClr>
                </a:solidFill>
                <a:latin typeface="+mn-lt"/>
              </a:defRPr>
            </a:lvl1pPr>
          </a:lstStyle>
          <a:p>
            <a:pPr lvl="0"/>
            <a:r>
              <a:rPr lang="en-US"/>
              <a:t>#</a:t>
            </a:r>
          </a:p>
        </p:txBody>
      </p:sp>
    </p:spTree>
    <p:extLst>
      <p:ext uri="{BB962C8B-B14F-4D97-AF65-F5344CB8AC3E}">
        <p14:creationId xmlns:p14="http://schemas.microsoft.com/office/powerpoint/2010/main" val="47643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4874079"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tx1">
              <a:lumMod val="85000"/>
              <a:lumOff val="15000"/>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5143319" y="811211"/>
            <a:ext cx="6809500" cy="2236446"/>
          </a:xfrm>
        </p:spPr>
        <p:txBody>
          <a:bodyPr/>
          <a:lstStyle>
            <a:lvl1pPr marL="0" indent="0">
              <a:lnSpc>
                <a:spcPct val="100000"/>
              </a:lnSpc>
              <a:buFontTx/>
              <a:buNone/>
              <a:defRPr>
                <a:solidFill>
                  <a:schemeClr val="tx1"/>
                </a:solidFill>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45793" y="811211"/>
            <a:ext cx="4224607"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
        <p:nvSpPr>
          <p:cNvPr id="3" name="Text Placeholder 2">
            <a:extLst>
              <a:ext uri="{FF2B5EF4-FFF2-40B4-BE49-F238E27FC236}">
                <a16:creationId xmlns:a16="http://schemas.microsoft.com/office/drawing/2014/main" id="{BF5224FC-9309-4872-8468-B012EFEBE79E}"/>
              </a:ext>
            </a:extLst>
          </p:cNvPr>
          <p:cNvSpPr>
            <a:spLocks noGrp="1"/>
          </p:cNvSpPr>
          <p:nvPr>
            <p:ph type="body" sz="quarter" idx="11" hasCustomPrompt="1"/>
          </p:nvPr>
        </p:nvSpPr>
        <p:spPr>
          <a:xfrm>
            <a:off x="81997" y="3626463"/>
            <a:ext cx="2555875" cy="4493538"/>
          </a:xfrm>
        </p:spPr>
        <p:txBody>
          <a:bodyPr/>
          <a:lstStyle>
            <a:lvl1pPr marL="0" indent="0">
              <a:buNone/>
              <a:defRPr sz="28000" b="1">
                <a:solidFill>
                  <a:schemeClr val="accent4">
                    <a:lumMod val="90000"/>
                  </a:schemeClr>
                </a:solidFill>
                <a:latin typeface="+mn-lt"/>
              </a:defRPr>
            </a:lvl1pPr>
          </a:lstStyle>
          <a:p>
            <a:pPr lvl="0"/>
            <a:r>
              <a:rPr lang="en-US"/>
              <a:t>#</a:t>
            </a:r>
          </a:p>
        </p:txBody>
      </p:sp>
    </p:spTree>
    <p:extLst>
      <p:ext uri="{BB962C8B-B14F-4D97-AF65-F5344CB8AC3E}">
        <p14:creationId xmlns:p14="http://schemas.microsoft.com/office/powerpoint/2010/main" val="107387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4874079"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rgbClr val="002060">
              <a:alpha val="9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5143319" y="811211"/>
            <a:ext cx="6809500" cy="2236446"/>
          </a:xfrm>
        </p:spPr>
        <p:txBody>
          <a:bodyPr/>
          <a:lstStyle>
            <a:lvl1pPr marL="0" indent="0">
              <a:lnSpc>
                <a:spcPct val="100000"/>
              </a:lnSpc>
              <a:buFontTx/>
              <a:buNone/>
              <a:defRPr>
                <a:solidFill>
                  <a:schemeClr val="tx1"/>
                </a:solidFill>
                <a:latin typeface="+mn-lt"/>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45793" y="811211"/>
            <a:ext cx="4224607"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
        <p:nvSpPr>
          <p:cNvPr id="3" name="Text Placeholder 2">
            <a:extLst>
              <a:ext uri="{FF2B5EF4-FFF2-40B4-BE49-F238E27FC236}">
                <a16:creationId xmlns:a16="http://schemas.microsoft.com/office/drawing/2014/main" id="{BF5224FC-9309-4872-8468-B012EFEBE79E}"/>
              </a:ext>
            </a:extLst>
          </p:cNvPr>
          <p:cNvSpPr>
            <a:spLocks noGrp="1"/>
          </p:cNvSpPr>
          <p:nvPr>
            <p:ph type="body" sz="quarter" idx="11" hasCustomPrompt="1"/>
          </p:nvPr>
        </p:nvSpPr>
        <p:spPr>
          <a:xfrm>
            <a:off x="81997" y="3626463"/>
            <a:ext cx="2555875" cy="4493538"/>
          </a:xfrm>
        </p:spPr>
        <p:txBody>
          <a:bodyPr/>
          <a:lstStyle>
            <a:lvl1pPr marL="0" indent="0">
              <a:buNone/>
              <a:defRPr sz="28000" b="1">
                <a:solidFill>
                  <a:schemeClr val="accent6"/>
                </a:solidFill>
                <a:latin typeface="+mn-lt"/>
              </a:defRPr>
            </a:lvl1pPr>
          </a:lstStyle>
          <a:p>
            <a:pPr lvl="0"/>
            <a:r>
              <a:rPr lang="en-US"/>
              <a:t>#</a:t>
            </a:r>
          </a:p>
        </p:txBody>
      </p:sp>
    </p:spTree>
    <p:extLst>
      <p:ext uri="{BB962C8B-B14F-4D97-AF65-F5344CB8AC3E}">
        <p14:creationId xmlns:p14="http://schemas.microsoft.com/office/powerpoint/2010/main" val="63459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hevronColorBlock">
    <p:spTree>
      <p:nvGrpSpPr>
        <p:cNvPr id="1" name=""/>
        <p:cNvGrpSpPr/>
        <p:nvPr/>
      </p:nvGrpSpPr>
      <p:grpSpPr>
        <a:xfrm>
          <a:off x="0" y="0"/>
          <a:ext cx="0" cy="0"/>
          <a:chOff x="0" y="0"/>
          <a:chExt cx="0" cy="0"/>
        </a:xfrm>
      </p:grpSpPr>
      <p:sp>
        <p:nvSpPr>
          <p:cNvPr id="10" name="Freeform 9"/>
          <p:cNvSpPr/>
          <p:nvPr userDrawn="1"/>
        </p:nvSpPr>
        <p:spPr bwMode="white">
          <a:xfrm>
            <a:off x="-19050" y="0"/>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tx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solidFill>
                <a:schemeClr val="bg1"/>
              </a:solidFill>
              <a:effectLst/>
              <a:uLnTx/>
              <a:uFillTx/>
              <a:latin typeface="Segoe UI"/>
              <a:ea typeface="Segoe UI" pitchFamily="34" charset="0"/>
              <a:cs typeface="Segoe UI" pitchFamily="34" charset="0"/>
            </a:endParaRPr>
          </a:p>
        </p:txBody>
      </p:sp>
      <p:sp>
        <p:nvSpPr>
          <p:cNvPr id="4" name="Text Placeholder 3"/>
          <p:cNvSpPr>
            <a:spLocks noGrp="1"/>
          </p:cNvSpPr>
          <p:nvPr>
            <p:ph type="body" sz="quarter" idx="10"/>
          </p:nvPr>
        </p:nvSpPr>
        <p:spPr>
          <a:xfrm>
            <a:off x="6671735" y="294377"/>
            <a:ext cx="5281084" cy="2839816"/>
          </a:xfrm>
        </p:spPr>
        <p:txBody>
          <a:bodyPr/>
          <a:lstStyle>
            <a:lvl1pPr>
              <a:lnSpc>
                <a:spcPct val="100000"/>
              </a:lnSpc>
              <a:defRPr>
                <a:solidFill>
                  <a:schemeClr val="tx1"/>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A7906B6C-D49F-42BB-8658-E58356A5204D}"/>
              </a:ext>
            </a:extLst>
          </p:cNvPr>
          <p:cNvSpPr>
            <a:spLocks noGrp="1"/>
          </p:cNvSpPr>
          <p:nvPr>
            <p:ph type="title"/>
          </p:nvPr>
        </p:nvSpPr>
        <p:spPr>
          <a:xfrm>
            <a:off x="269240" y="294377"/>
            <a:ext cx="6018272" cy="2084681"/>
          </a:xfrm>
        </p:spPr>
        <p:txBody>
          <a:bodyPr/>
          <a:lstStyle>
            <a:lvl1pPr marL="0" algn="l" defTabSz="896218" rtl="0" eaLnBrk="1" latinLnBrk="0" hangingPunct="1">
              <a:spcBef>
                <a:spcPct val="0"/>
              </a:spcBef>
              <a:buNone/>
              <a:defRPr lang="en-US" sz="3921" b="0" i="0" u="none" kern="1200" spc="-147" baseline="0" dirty="0">
                <a:solidFill>
                  <a:schemeClr val="bg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409588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ChevronColorBlock">
    <p:spTree>
      <p:nvGrpSpPr>
        <p:cNvPr id="1" name=""/>
        <p:cNvGrpSpPr/>
        <p:nvPr/>
      </p:nvGrpSpPr>
      <p:grpSpPr>
        <a:xfrm>
          <a:off x="0" y="0"/>
          <a:ext cx="0" cy="0"/>
          <a:chOff x="0" y="0"/>
          <a:chExt cx="0" cy="0"/>
        </a:xfrm>
      </p:grpSpPr>
      <p:sp>
        <p:nvSpPr>
          <p:cNvPr id="10" name="Freeform 9"/>
          <p:cNvSpPr/>
          <p:nvPr userDrawn="1"/>
        </p:nvSpPr>
        <p:spPr bwMode="white">
          <a:xfrm>
            <a:off x="2" y="-313"/>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able Placeholder 2">
            <a:extLst>
              <a:ext uri="{FF2B5EF4-FFF2-40B4-BE49-F238E27FC236}">
                <a16:creationId xmlns:a16="http://schemas.microsoft.com/office/drawing/2014/main" id="{86827506-347C-4BC7-91BF-5E284846C605}"/>
              </a:ext>
            </a:extLst>
          </p:cNvPr>
          <p:cNvSpPr>
            <a:spLocks noGrp="1"/>
          </p:cNvSpPr>
          <p:nvPr>
            <p:ph type="tbl" sz="quarter" idx="11"/>
          </p:nvPr>
        </p:nvSpPr>
        <p:spPr>
          <a:xfrm>
            <a:off x="355600" y="565150"/>
            <a:ext cx="4662488" cy="5137150"/>
          </a:xfrm>
        </p:spPr>
        <p:txBody>
          <a:bodyPr/>
          <a:lstStyle/>
          <a:p>
            <a:endParaRPr lang="en-US"/>
          </a:p>
        </p:txBody>
      </p:sp>
      <p:sp>
        <p:nvSpPr>
          <p:cNvPr id="5" name="Text Placeholder 3">
            <a:extLst>
              <a:ext uri="{FF2B5EF4-FFF2-40B4-BE49-F238E27FC236}">
                <a16:creationId xmlns:a16="http://schemas.microsoft.com/office/drawing/2014/main" id="{1F50750A-B869-427E-A380-85CBF1F32505}"/>
              </a:ext>
            </a:extLst>
          </p:cNvPr>
          <p:cNvSpPr>
            <a:spLocks noGrp="1"/>
          </p:cNvSpPr>
          <p:nvPr>
            <p:ph type="body" sz="quarter" idx="10"/>
          </p:nvPr>
        </p:nvSpPr>
        <p:spPr>
          <a:xfrm>
            <a:off x="6671735" y="294377"/>
            <a:ext cx="5281084" cy="2839816"/>
          </a:xfrm>
        </p:spPr>
        <p:txBody>
          <a:bodyPr/>
          <a:lstStyle>
            <a:lvl1pPr>
              <a:defRPr>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894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7_ChevronColorBlock">
    <p:spTree>
      <p:nvGrpSpPr>
        <p:cNvPr id="1" name=""/>
        <p:cNvGrpSpPr/>
        <p:nvPr/>
      </p:nvGrpSpPr>
      <p:grpSpPr>
        <a:xfrm>
          <a:off x="0" y="0"/>
          <a:ext cx="0" cy="0"/>
          <a:chOff x="0" y="0"/>
          <a:chExt cx="0" cy="0"/>
        </a:xfrm>
      </p:grpSpPr>
      <p:sp>
        <p:nvSpPr>
          <p:cNvPr id="10" name="Freeform 9"/>
          <p:cNvSpPr/>
          <p:nvPr userDrawn="1"/>
        </p:nvSpPr>
        <p:spPr bwMode="white">
          <a:xfrm>
            <a:off x="2" y="-313"/>
            <a:ext cx="6544213" cy="6858623"/>
          </a:xfrm>
          <a:custGeom>
            <a:avLst/>
            <a:gdLst>
              <a:gd name="connsiteX0" fmla="*/ 1668860 w 6675438"/>
              <a:gd name="connsiteY0" fmla="*/ 0 h 6995160"/>
              <a:gd name="connsiteX1" fmla="*/ 6675438 w 6675438"/>
              <a:gd name="connsiteY1" fmla="*/ 0 h 6995160"/>
              <a:gd name="connsiteX2" fmla="*/ 5006579 w 6675438"/>
              <a:gd name="connsiteY2" fmla="*/ 6995160 h 6995160"/>
              <a:gd name="connsiteX3" fmla="*/ 0 w 6675438"/>
              <a:gd name="connsiteY3" fmla="*/ 6995160 h 6995160"/>
              <a:gd name="connsiteX4" fmla="*/ 75 w 6675438"/>
              <a:gd name="connsiteY4" fmla="*/ 6994844 h 6995160"/>
              <a:gd name="connsiteX5" fmla="*/ 0 w 6675438"/>
              <a:gd name="connsiteY5" fmla="*/ 6994844 h 6995160"/>
              <a:gd name="connsiteX6" fmla="*/ 0 w 6675438"/>
              <a:gd name="connsiteY6" fmla="*/ 6880823 h 6995160"/>
              <a:gd name="connsiteX7" fmla="*/ 0 w 6675438"/>
              <a:gd name="connsiteY7" fmla="*/ 5966117 h 6995160"/>
              <a:gd name="connsiteX8" fmla="*/ 0 w 6675438"/>
              <a:gd name="connsiteY8" fmla="*/ 318 h 6995160"/>
              <a:gd name="connsiteX9" fmla="*/ 1668784 w 6675438"/>
              <a:gd name="connsiteY9" fmla="*/ 318 h 699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75438" h="6995160">
                <a:moveTo>
                  <a:pt x="1668860" y="0"/>
                </a:moveTo>
                <a:lnTo>
                  <a:pt x="6675438" y="0"/>
                </a:lnTo>
                <a:lnTo>
                  <a:pt x="5006579" y="6995160"/>
                </a:lnTo>
                <a:lnTo>
                  <a:pt x="0" y="6995160"/>
                </a:lnTo>
                <a:lnTo>
                  <a:pt x="75" y="6994844"/>
                </a:lnTo>
                <a:lnTo>
                  <a:pt x="0" y="6994844"/>
                </a:lnTo>
                <a:lnTo>
                  <a:pt x="0" y="6880823"/>
                </a:lnTo>
                <a:lnTo>
                  <a:pt x="0" y="5966117"/>
                </a:lnTo>
                <a:lnTo>
                  <a:pt x="0" y="318"/>
                </a:lnTo>
                <a:lnTo>
                  <a:pt x="1668784" y="318"/>
                </a:lnTo>
                <a:close/>
              </a:path>
            </a:pathLst>
          </a:cu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2" tIns="143330" rIns="179162" bIns="143330" numCol="1" spcCol="0" rtlCol="0" fromWordArt="0" anchor="t" anchorCtr="0" forceAA="0" compatLnSpc="1">
            <a:prstTxWarp prst="textNoShape">
              <a:avLst/>
            </a:prstTxWarp>
            <a:noAutofit/>
          </a:bodyPr>
          <a:lstStyle/>
          <a:p>
            <a:pPr marL="0" marR="0" lvl="0" indent="0" algn="ctr" defTabSz="913556"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able Placeholder 2">
            <a:extLst>
              <a:ext uri="{FF2B5EF4-FFF2-40B4-BE49-F238E27FC236}">
                <a16:creationId xmlns:a16="http://schemas.microsoft.com/office/drawing/2014/main" id="{86827506-347C-4BC7-91BF-5E284846C605}"/>
              </a:ext>
            </a:extLst>
          </p:cNvPr>
          <p:cNvSpPr>
            <a:spLocks noGrp="1"/>
          </p:cNvSpPr>
          <p:nvPr>
            <p:ph type="tbl" sz="quarter" idx="11"/>
          </p:nvPr>
        </p:nvSpPr>
        <p:spPr>
          <a:xfrm>
            <a:off x="355600" y="565150"/>
            <a:ext cx="4662488" cy="5137150"/>
          </a:xfrm>
        </p:spPr>
        <p:txBody>
          <a:bodyPr/>
          <a:lstStyle/>
          <a:p>
            <a:endParaRPr lang="en-US"/>
          </a:p>
        </p:txBody>
      </p:sp>
      <p:sp>
        <p:nvSpPr>
          <p:cNvPr id="5" name="Text Placeholder 3">
            <a:extLst>
              <a:ext uri="{FF2B5EF4-FFF2-40B4-BE49-F238E27FC236}">
                <a16:creationId xmlns:a16="http://schemas.microsoft.com/office/drawing/2014/main" id="{1F50750A-B869-427E-A380-85CBF1F32505}"/>
              </a:ext>
            </a:extLst>
          </p:cNvPr>
          <p:cNvSpPr>
            <a:spLocks noGrp="1"/>
          </p:cNvSpPr>
          <p:nvPr>
            <p:ph type="body" sz="quarter" idx="10"/>
          </p:nvPr>
        </p:nvSpPr>
        <p:spPr>
          <a:xfrm>
            <a:off x="6671735" y="294377"/>
            <a:ext cx="5281084" cy="6416478"/>
          </a:xfrm>
        </p:spPr>
        <p:txBody>
          <a:bodyPr/>
          <a:lstStyle>
            <a:lvl1pPr>
              <a:defRPr>
                <a:solidFill>
                  <a:schemeClr val="tx2"/>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857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2" y="1552317"/>
            <a:ext cx="12192000" cy="446882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2" tIns="45702" rIns="45702" bIns="45702" numCol="1" spcCol="0" rtlCol="0" fromWordArt="0" anchor="ctr" anchorCtr="0" forceAA="0" compatLnSpc="1">
            <a:prstTxWarp prst="textNoShape">
              <a:avLst/>
            </a:prstTxWarp>
            <a:noAutofit/>
          </a:bodyPr>
          <a:lstStyle/>
          <a:p>
            <a:pPr algn="ctr" defTabSz="913649" fontAlgn="base">
              <a:spcBef>
                <a:spcPct val="0"/>
              </a:spcBef>
              <a:spcAft>
                <a:spcPct val="0"/>
              </a:spcAft>
            </a:pPr>
            <a:endParaRPr lang="en-US" sz="2199">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20837" y="1981200"/>
            <a:ext cx="11155093" cy="2997200"/>
          </a:xfrm>
          <a:prstGeom prst="rect">
            <a:avLst/>
          </a:prstGeom>
        </p:spPr>
        <p:txBody>
          <a:bodyPr>
            <a:normAutofit/>
          </a:bodyPr>
          <a:lstStyle>
            <a:lvl1pPr marL="0" indent="0">
              <a:lnSpc>
                <a:spcPct val="90000"/>
              </a:lnSpc>
              <a:buNone/>
              <a:defRPr sz="6396">
                <a:gradFill>
                  <a:gsLst>
                    <a:gs pos="100000">
                      <a:schemeClr val="bg1"/>
                    </a:gs>
                    <a:gs pos="0">
                      <a:schemeClr val="bg1"/>
                    </a:gs>
                  </a:gsLst>
                  <a:lin ang="5400000" scaled="0"/>
                </a:gradFill>
                <a:latin typeface="+mj-lt"/>
              </a:defRPr>
            </a:lvl1pPr>
            <a:lvl2pPr>
              <a:defRPr sz="6396">
                <a:solidFill>
                  <a:schemeClr val="tx2"/>
                </a:solidFill>
                <a:latin typeface="+mn-lt"/>
              </a:defRPr>
            </a:lvl2pPr>
          </a:lstStyle>
          <a:p>
            <a:pPr lvl="0"/>
            <a:r>
              <a:rPr lang="en-US"/>
              <a:t>“Click to edit Master text styles”</a:t>
            </a:r>
          </a:p>
        </p:txBody>
      </p:sp>
      <p:sp>
        <p:nvSpPr>
          <p:cNvPr id="10" name="Slide Number Placeholder 9"/>
          <p:cNvSpPr>
            <a:spLocks noGrp="1"/>
          </p:cNvSpPr>
          <p:nvPr>
            <p:ph type="sldNum" sz="quarter" idx="12"/>
          </p:nvPr>
        </p:nvSpPr>
        <p:spPr>
          <a:xfrm>
            <a:off x="520836" y="6399557"/>
            <a:ext cx="560832" cy="219456"/>
          </a:xfrm>
          <a:prstGeom prst="rect">
            <a:avLst/>
          </a:prstGeom>
        </p:spPr>
        <p:txBody>
          <a:bodyPr lIns="121899" tIns="60949" rIns="121899" bIns="60949" anchor="ctr"/>
          <a:lstStyle>
            <a:lvl1pPr algn="l">
              <a:defRPr sz="1600">
                <a:gradFill>
                  <a:gsLst>
                    <a:gs pos="100000">
                      <a:schemeClr val="bg2"/>
                    </a:gs>
                    <a:gs pos="0">
                      <a:schemeClr val="bg2"/>
                    </a:gs>
                  </a:gsLst>
                  <a:lin ang="5400000" scaled="0"/>
                </a:gradFill>
              </a:defRPr>
            </a:lvl1pPr>
          </a:lstStyle>
          <a:p>
            <a:pPr defTabSz="913913"/>
            <a:fld id="{727B4C2D-45E2-4621-8491-2995EB46A674}" type="slidenum">
              <a:rPr lang="en-US" smtClean="0">
                <a:gradFill>
                  <a:gsLst>
                    <a:gs pos="100000">
                      <a:srgbClr val="797A7D"/>
                    </a:gs>
                    <a:gs pos="0">
                      <a:srgbClr val="797A7D"/>
                    </a:gs>
                  </a:gsLst>
                  <a:lin ang="5400000" scaled="0"/>
                </a:gradFill>
              </a:rPr>
              <a:pPr defTabSz="913913"/>
              <a:t>‹#›</a:t>
            </a:fld>
            <a:endParaRPr lang="en-US">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18455" y="5029204"/>
            <a:ext cx="11155093" cy="470747"/>
          </a:xfrm>
          <a:prstGeom prst="rect">
            <a:avLst/>
          </a:prstGeom>
        </p:spPr>
        <p:txBody>
          <a:bodyPr>
            <a:normAutofit/>
          </a:bodyPr>
          <a:lstStyle>
            <a:lvl1pPr marL="0" indent="0">
              <a:lnSpc>
                <a:spcPct val="90000"/>
              </a:lnSpc>
              <a:buNone/>
              <a:defRPr sz="3599">
                <a:gradFill>
                  <a:gsLst>
                    <a:gs pos="100000">
                      <a:schemeClr val="bg1"/>
                    </a:gs>
                    <a:gs pos="0">
                      <a:schemeClr val="bg1"/>
                    </a:gs>
                  </a:gsLst>
                  <a:lin ang="5400000" scaled="0"/>
                </a:gradFill>
                <a:latin typeface="+mj-lt"/>
              </a:defRPr>
            </a:lvl1pPr>
            <a:lvl2pPr>
              <a:defRPr sz="6396">
                <a:solidFill>
                  <a:schemeClr val="tx2"/>
                </a:solidFill>
                <a:latin typeface="+mn-lt"/>
              </a:defRPr>
            </a:lvl2pPr>
          </a:lstStyle>
          <a:p>
            <a:pPr lvl="0"/>
            <a:r>
              <a:rPr lang="en-US"/>
              <a:t>Click to edit Master text styles</a:t>
            </a:r>
          </a:p>
        </p:txBody>
      </p:sp>
    </p:spTree>
    <p:extLst>
      <p:ext uri="{BB962C8B-B14F-4D97-AF65-F5344CB8AC3E}">
        <p14:creationId xmlns:p14="http://schemas.microsoft.com/office/powerpoint/2010/main" val="713554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6059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1">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34199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92018982"/>
      </p:ext>
    </p:extLst>
  </p:cSld>
  <p:clrMapOvr>
    <a:masterClrMapping/>
  </p:clrMapOvr>
  <p:transition>
    <p:fade/>
  </p:transition>
  <p:extLst mod="1">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emo Title">
    <p:bg>
      <p:bgPr>
        <a:solidFill>
          <a:schemeClr val="accent3"/>
        </a:solidFill>
        <a:effectLst/>
      </p:bgPr>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257344" y="1019623"/>
            <a:ext cx="5836863" cy="917880"/>
          </a:xfrm>
        </p:spPr>
        <p:txBody>
          <a:bodyPr/>
          <a:lstStyle>
            <a:lvl1pPr marL="0" indent="0">
              <a:defRPr lang="en-US" sz="5294" b="0" i="0" u="none" kern="1200" cap="none" spc="-147" baseline="0" dirty="0" smtClean="0">
                <a:ln w="3175">
                  <a:noFill/>
                </a:ln>
                <a:solidFill>
                  <a:schemeClr val="bg1"/>
                </a:solidFill>
                <a:effectLst/>
                <a:latin typeface="Segoe UI Semibold" charset="0"/>
                <a:ea typeface="Segoe UI Semibold" charset="0"/>
                <a:cs typeface="Segoe UI Semibold" charset="0"/>
              </a:defRPr>
            </a:lvl1pPr>
          </a:lstStyle>
          <a:p>
            <a:pPr marL="0" lvl="0" algn="l" defTabSz="896218" rtl="0" eaLnBrk="1" latinLnBrk="0" hangingPunct="1">
              <a:lnSpc>
                <a:spcPct val="90000"/>
              </a:lnSpc>
              <a:spcBef>
                <a:spcPct val="0"/>
              </a:spcBef>
              <a:buNone/>
            </a:pPr>
            <a:r>
              <a:rPr lang="en-US"/>
              <a:t>Demo</a:t>
            </a:r>
          </a:p>
        </p:txBody>
      </p:sp>
      <p:sp>
        <p:nvSpPr>
          <p:cNvPr id="8" name="Text Placeholder 5"/>
          <p:cNvSpPr>
            <a:spLocks noGrp="1"/>
          </p:cNvSpPr>
          <p:nvPr>
            <p:ph type="body" sz="quarter" idx="11" hasCustomPrompt="1"/>
          </p:nvPr>
        </p:nvSpPr>
        <p:spPr>
          <a:xfrm>
            <a:off x="257344" y="5419305"/>
            <a:ext cx="5702392" cy="794064"/>
          </a:xfrm>
        </p:spPr>
        <p:txBody>
          <a:bodyPr anchor="b" anchorCtr="0"/>
          <a:lstStyle>
            <a:lvl1pPr marL="0" indent="0">
              <a:defRPr lang="en-US" sz="4400" b="0" i="0" u="none" kern="1200" cap="none" spc="-147" baseline="0" dirty="0" smtClean="0">
                <a:ln w="3175">
                  <a:noFill/>
                </a:ln>
                <a:solidFill>
                  <a:schemeClr val="bg1"/>
                </a:solidFill>
                <a:effectLst/>
                <a:latin typeface="Segoe UI Semibold" charset="0"/>
                <a:ea typeface="Segoe UI Semibold" charset="0"/>
                <a:cs typeface="Segoe UI Semibold" charset="0"/>
              </a:defRPr>
            </a:lvl1pPr>
          </a:lstStyle>
          <a:p>
            <a:pPr marL="0" marR="0" lvl="0" indent="0" algn="l" defTabSz="896218" rtl="0" eaLnBrk="1" fontAlgn="auto" latinLnBrk="0" hangingPunct="1">
              <a:lnSpc>
                <a:spcPct val="90000"/>
              </a:lnSpc>
              <a:spcBef>
                <a:spcPct val="0"/>
              </a:spcBef>
              <a:spcAft>
                <a:spcPts val="0"/>
              </a:spcAft>
              <a:buClrTx/>
              <a:buSzPct val="90000"/>
              <a:buFont typeface="Arial" pitchFamily="34" charset="0"/>
              <a:buNone/>
              <a:tabLst/>
            </a:pPr>
            <a:r>
              <a:rPr lang="en-US"/>
              <a:t>Name</a:t>
            </a:r>
          </a:p>
        </p:txBody>
      </p:sp>
      <p:sp>
        <p:nvSpPr>
          <p:cNvPr id="9" name="Text Placeholder 5"/>
          <p:cNvSpPr>
            <a:spLocks noGrp="1"/>
          </p:cNvSpPr>
          <p:nvPr>
            <p:ph type="body" sz="quarter" idx="12" hasCustomPrompt="1"/>
          </p:nvPr>
        </p:nvSpPr>
        <p:spPr>
          <a:xfrm>
            <a:off x="317982" y="6033485"/>
            <a:ext cx="5813877" cy="517065"/>
          </a:xfrm>
        </p:spPr>
        <p:txBody>
          <a:bodyPr/>
          <a:lstStyle>
            <a:lvl1pPr marL="0" indent="0">
              <a:defRPr lang="en-US" sz="2400" kern="1200" spc="-147" dirty="0" smtClean="0">
                <a:ln w="3175">
                  <a:noFill/>
                </a:ln>
                <a:solidFill>
                  <a:schemeClr val="bg1"/>
                </a:solidFill>
                <a:latin typeface="Segoe UI Semibold" charset="0"/>
                <a:ea typeface="+mn-ea"/>
                <a:cs typeface="Segoe UI Semibold" charset="0"/>
              </a:defRPr>
            </a:lvl1pPr>
          </a:lstStyle>
          <a:p>
            <a:pPr marL="0" marR="0" lvl="0" indent="0" algn="l" defTabSz="896218" rtl="0" eaLnBrk="1" fontAlgn="auto" latinLnBrk="0" hangingPunct="1">
              <a:lnSpc>
                <a:spcPct val="90000"/>
              </a:lnSpc>
              <a:spcBef>
                <a:spcPct val="0"/>
              </a:spcBef>
              <a:spcAft>
                <a:spcPts val="0"/>
              </a:spcAft>
              <a:buClrTx/>
              <a:buSzPct val="90000"/>
              <a:buFont typeface="Arial" pitchFamily="34" charset="0"/>
              <a:buNone/>
              <a:tabLst/>
            </a:pPr>
            <a:r>
              <a:rPr lang="en-US"/>
              <a:t>Title</a:t>
            </a:r>
          </a:p>
        </p:txBody>
      </p:sp>
      <p:sp>
        <p:nvSpPr>
          <p:cNvPr id="3" name="Picture Placeholder 2">
            <a:extLst>
              <a:ext uri="{FF2B5EF4-FFF2-40B4-BE49-F238E27FC236}">
                <a16:creationId xmlns:a16="http://schemas.microsoft.com/office/drawing/2014/main" id="{C30CC727-232D-4F05-826F-4DED47E7405D}"/>
              </a:ext>
            </a:extLst>
          </p:cNvPr>
          <p:cNvSpPr>
            <a:spLocks noGrp="1"/>
          </p:cNvSpPr>
          <p:nvPr>
            <p:ph type="pic" sz="quarter" idx="13"/>
          </p:nvPr>
        </p:nvSpPr>
        <p:spPr>
          <a:xfrm>
            <a:off x="6223000" y="0"/>
            <a:ext cx="5969000" cy="6858000"/>
          </a:xfrm>
        </p:spPr>
        <p:txBody>
          <a:bodyPr/>
          <a:lstStyle/>
          <a:p>
            <a:endParaRPr lang="en-US"/>
          </a:p>
        </p:txBody>
      </p:sp>
    </p:spTree>
    <p:extLst>
      <p:ext uri="{BB962C8B-B14F-4D97-AF65-F5344CB8AC3E}">
        <p14:creationId xmlns:p14="http://schemas.microsoft.com/office/powerpoint/2010/main" val="229134043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emo Title">
    <p:bg>
      <p:bgRef idx="1001">
        <a:schemeClr val="bg2"/>
      </p:bgRef>
    </p:bg>
    <p:spTree>
      <p:nvGrpSpPr>
        <p:cNvPr id="1" name=""/>
        <p:cNvGrpSpPr/>
        <p:nvPr/>
      </p:nvGrpSpPr>
      <p:grpSpPr>
        <a:xfrm>
          <a:off x="0" y="0"/>
          <a:ext cx="0" cy="0"/>
          <a:chOff x="0" y="0"/>
          <a:chExt cx="0" cy="0"/>
        </a:xfrm>
      </p:grpSpPr>
      <p:sp>
        <p:nvSpPr>
          <p:cNvPr id="7" name="Text Placeholder 5"/>
          <p:cNvSpPr>
            <a:spLocks noGrp="1"/>
          </p:cNvSpPr>
          <p:nvPr>
            <p:ph type="body" sz="quarter" idx="10" hasCustomPrompt="1"/>
          </p:nvPr>
        </p:nvSpPr>
        <p:spPr>
          <a:xfrm>
            <a:off x="5560864" y="1484899"/>
            <a:ext cx="5836863" cy="1260997"/>
          </a:xfrm>
        </p:spPr>
        <p:txBody>
          <a:bodyPr/>
          <a:lstStyle>
            <a:lvl1pPr marL="0" indent="0">
              <a:defRPr lang="en-US" sz="5294" b="0" i="0" u="none" kern="1200" cap="none" spc="-147" baseline="0" dirty="0" smtClean="0">
                <a:ln w="3175">
                  <a:noFill/>
                </a:ln>
                <a:gradFill>
                  <a:gsLst>
                    <a:gs pos="1961">
                      <a:schemeClr val="tx1"/>
                    </a:gs>
                    <a:gs pos="100000">
                      <a:schemeClr val="tx1"/>
                    </a:gs>
                  </a:gsLst>
                  <a:lin ang="5400000" scaled="0"/>
                </a:gradFill>
                <a:effectLst/>
                <a:latin typeface="Segoe UI Semibold" charset="0"/>
                <a:ea typeface="Segoe UI Semibold" charset="0"/>
                <a:cs typeface="Segoe UI Semibold" charset="0"/>
              </a:defRPr>
            </a:lvl1pPr>
          </a:lstStyle>
          <a:p>
            <a:pPr marL="0" lvl="0" algn="l" defTabSz="896218" rtl="0" eaLnBrk="1" latinLnBrk="0" hangingPunct="1">
              <a:lnSpc>
                <a:spcPct val="90000"/>
              </a:lnSpc>
              <a:spcBef>
                <a:spcPct val="0"/>
              </a:spcBef>
              <a:buNone/>
            </a:pPr>
            <a:r>
              <a:rPr lang="en-US"/>
              <a:t>Demo</a:t>
            </a:r>
          </a:p>
        </p:txBody>
      </p:sp>
      <p:sp>
        <p:nvSpPr>
          <p:cNvPr id="8" name="Text Placeholder 5"/>
          <p:cNvSpPr>
            <a:spLocks noGrp="1"/>
          </p:cNvSpPr>
          <p:nvPr>
            <p:ph type="body" sz="quarter" idx="11" hasCustomPrompt="1"/>
          </p:nvPr>
        </p:nvSpPr>
        <p:spPr>
          <a:xfrm>
            <a:off x="5560864" y="3235510"/>
            <a:ext cx="5702392" cy="794064"/>
          </a:xfrm>
        </p:spPr>
        <p:txBody>
          <a:bodyPr anchor="b" anchorCtr="0"/>
          <a:lstStyle>
            <a:lvl1pPr marL="0" indent="0">
              <a:defRPr lang="en-US" sz="4400" b="0" i="0" u="none" kern="1200" cap="none" spc="-147" baseline="0" dirty="0" smtClean="0">
                <a:ln w="3175">
                  <a:noFill/>
                </a:ln>
                <a:solidFill>
                  <a:schemeClr val="tx1"/>
                </a:solidFill>
                <a:effectLst/>
                <a:latin typeface="Segoe UI Semibold" charset="0"/>
                <a:ea typeface="Segoe UI Semibold" charset="0"/>
                <a:cs typeface="Segoe UI Semibold" charset="0"/>
              </a:defRPr>
            </a:lvl1pPr>
          </a:lstStyle>
          <a:p>
            <a:pPr marL="0" marR="0" lvl="0" indent="0" algn="l" defTabSz="896218" rtl="0" eaLnBrk="1" fontAlgn="auto" latinLnBrk="0" hangingPunct="1">
              <a:lnSpc>
                <a:spcPct val="90000"/>
              </a:lnSpc>
              <a:spcBef>
                <a:spcPct val="0"/>
              </a:spcBef>
              <a:spcAft>
                <a:spcPts val="0"/>
              </a:spcAft>
              <a:buClrTx/>
              <a:buSzPct val="90000"/>
              <a:buFont typeface="Arial" pitchFamily="34" charset="0"/>
              <a:buNone/>
              <a:tabLst/>
            </a:pPr>
            <a:r>
              <a:rPr lang="en-US"/>
              <a:t>Name</a:t>
            </a:r>
          </a:p>
        </p:txBody>
      </p:sp>
      <p:sp>
        <p:nvSpPr>
          <p:cNvPr id="9" name="Text Placeholder 5"/>
          <p:cNvSpPr>
            <a:spLocks noGrp="1"/>
          </p:cNvSpPr>
          <p:nvPr>
            <p:ph type="body" sz="quarter" idx="12" hasCustomPrompt="1"/>
          </p:nvPr>
        </p:nvSpPr>
        <p:spPr>
          <a:xfrm>
            <a:off x="5702185" y="3915212"/>
            <a:ext cx="5813877" cy="517065"/>
          </a:xfrm>
        </p:spPr>
        <p:txBody>
          <a:bodyPr/>
          <a:lstStyle>
            <a:lvl1pPr marL="0" indent="0">
              <a:defRPr lang="en-US" sz="2400" kern="1200" spc="-147" dirty="0" smtClean="0">
                <a:ln w="3175">
                  <a:noFill/>
                </a:ln>
                <a:gradFill>
                  <a:gsLst>
                    <a:gs pos="1961">
                      <a:schemeClr val="tx1"/>
                    </a:gs>
                    <a:gs pos="100000">
                      <a:schemeClr val="tx1"/>
                    </a:gs>
                  </a:gsLst>
                  <a:lin ang="5400000" scaled="0"/>
                </a:gradFill>
                <a:latin typeface="Segoe UI Semibold" charset="0"/>
                <a:ea typeface="+mn-ea"/>
                <a:cs typeface="Segoe UI Semibold" charset="0"/>
              </a:defRPr>
            </a:lvl1pPr>
          </a:lstStyle>
          <a:p>
            <a:pPr marL="0" marR="0" lvl="0" indent="0" algn="l" defTabSz="896218" rtl="0" eaLnBrk="1" fontAlgn="auto" latinLnBrk="0" hangingPunct="1">
              <a:lnSpc>
                <a:spcPct val="90000"/>
              </a:lnSpc>
              <a:spcBef>
                <a:spcPct val="0"/>
              </a:spcBef>
              <a:spcAft>
                <a:spcPts val="0"/>
              </a:spcAft>
              <a:buClrTx/>
              <a:buSzPct val="90000"/>
              <a:buFont typeface="Arial" pitchFamily="34" charset="0"/>
              <a:buNone/>
              <a:tabLst/>
            </a:pPr>
            <a:r>
              <a:rPr lang="en-US"/>
              <a:t>Title</a:t>
            </a:r>
          </a:p>
        </p:txBody>
      </p:sp>
      <p:grpSp>
        <p:nvGrpSpPr>
          <p:cNvPr id="6" name="Group 5">
            <a:extLst>
              <a:ext uri="{FF2B5EF4-FFF2-40B4-BE49-F238E27FC236}">
                <a16:creationId xmlns:a16="http://schemas.microsoft.com/office/drawing/2014/main" id="{A40275B8-EC75-44BA-BB9C-9FFCB2E7F386}"/>
              </a:ext>
            </a:extLst>
          </p:cNvPr>
          <p:cNvGrpSpPr/>
          <p:nvPr userDrawn="1"/>
        </p:nvGrpSpPr>
        <p:grpSpPr bwMode="gray">
          <a:xfrm>
            <a:off x="1147514" y="552990"/>
            <a:ext cx="2115929" cy="2115929"/>
            <a:chOff x="2659018" y="0"/>
            <a:chExt cx="6669132" cy="6669132"/>
          </a:xfrm>
        </p:grpSpPr>
        <p:grpSp>
          <p:nvGrpSpPr>
            <p:cNvPr id="10" name="Group 9">
              <a:extLst>
                <a:ext uri="{FF2B5EF4-FFF2-40B4-BE49-F238E27FC236}">
                  <a16:creationId xmlns:a16="http://schemas.microsoft.com/office/drawing/2014/main" id="{D5DD5BBC-1CED-41EC-83C6-E474ECA71841}"/>
                </a:ext>
              </a:extLst>
            </p:cNvPr>
            <p:cNvGrpSpPr/>
            <p:nvPr/>
          </p:nvGrpSpPr>
          <p:grpSpPr bwMode="gray">
            <a:xfrm>
              <a:off x="2659018" y="0"/>
              <a:ext cx="6669132" cy="6669132"/>
              <a:chOff x="1353639" y="994954"/>
              <a:chExt cx="3657273" cy="3657273"/>
            </a:xfrm>
          </p:grpSpPr>
          <p:sp>
            <p:nvSpPr>
              <p:cNvPr id="12" name="Oval 11">
                <a:extLst>
                  <a:ext uri="{FF2B5EF4-FFF2-40B4-BE49-F238E27FC236}">
                    <a16:creationId xmlns:a16="http://schemas.microsoft.com/office/drawing/2014/main" id="{18850206-4397-4DC4-81F3-B0DFBC0B36C9}"/>
                  </a:ext>
                </a:extLst>
              </p:cNvPr>
              <p:cNvSpPr/>
              <p:nvPr/>
            </p:nvSpPr>
            <p:spPr bwMode="gray">
              <a:xfrm>
                <a:off x="1353639" y="994954"/>
                <a:ext cx="3657273" cy="3657273"/>
              </a:xfrm>
              <a:prstGeom prst="ellipse">
                <a:avLst/>
              </a:prstGeom>
              <a:solidFill>
                <a:srgbClr val="3756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97"/>
                <a:endParaRPr lang="en-US" sz="1770">
                  <a:solidFill>
                    <a:srgbClr val="FFFFFF"/>
                  </a:solidFill>
                </a:endParaRPr>
              </a:p>
            </p:txBody>
          </p:sp>
          <p:sp>
            <p:nvSpPr>
              <p:cNvPr id="13" name="Oval 12">
                <a:extLst>
                  <a:ext uri="{FF2B5EF4-FFF2-40B4-BE49-F238E27FC236}">
                    <a16:creationId xmlns:a16="http://schemas.microsoft.com/office/drawing/2014/main" id="{63BD9847-A433-4894-BDA4-E953F14A6AE4}"/>
                  </a:ext>
                </a:extLst>
              </p:cNvPr>
              <p:cNvSpPr/>
              <p:nvPr/>
            </p:nvSpPr>
            <p:spPr bwMode="gray">
              <a:xfrm>
                <a:off x="1985971" y="1627286"/>
                <a:ext cx="2392609" cy="2392609"/>
              </a:xfrm>
              <a:prstGeom prst="ellipse">
                <a:avLst/>
              </a:prstGeom>
              <a:solidFill>
                <a:srgbClr val="3E6B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1997"/>
                <a:endParaRPr lang="en-US" sz="1770">
                  <a:solidFill>
                    <a:srgbClr val="FFFFFF"/>
                  </a:solidFill>
                </a:endParaRPr>
              </a:p>
            </p:txBody>
          </p:sp>
        </p:grpSp>
        <p:pic>
          <p:nvPicPr>
            <p:cNvPr id="11" name="Picture 10">
              <a:extLst>
                <a:ext uri="{FF2B5EF4-FFF2-40B4-BE49-F238E27FC236}">
                  <a16:creationId xmlns:a16="http://schemas.microsoft.com/office/drawing/2014/main" id="{ECE8C8BB-62FC-4F86-9D8C-FAF362C665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gray">
            <a:xfrm>
              <a:off x="4265829" y="2127822"/>
              <a:ext cx="3421147" cy="2132019"/>
            </a:xfrm>
            <a:prstGeom prst="rect">
              <a:avLst/>
            </a:prstGeom>
          </p:spPr>
        </p:pic>
      </p:grpSp>
      <p:pic>
        <p:nvPicPr>
          <p:cNvPr id="14" name="Picture 13">
            <a:extLst>
              <a:ext uri="{FF2B5EF4-FFF2-40B4-BE49-F238E27FC236}">
                <a16:creationId xmlns:a16="http://schemas.microsoft.com/office/drawing/2014/main" id="{C6EA61AF-A8C9-40BE-996F-0CC111D1981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1439" y="2668919"/>
            <a:ext cx="4232418" cy="3221607"/>
          </a:xfrm>
          <a:prstGeom prst="rect">
            <a:avLst/>
          </a:prstGeom>
        </p:spPr>
      </p:pic>
      <p:pic>
        <p:nvPicPr>
          <p:cNvPr id="15" name="Picture 14">
            <a:extLst>
              <a:ext uri="{FF2B5EF4-FFF2-40B4-BE49-F238E27FC236}">
                <a16:creationId xmlns:a16="http://schemas.microsoft.com/office/drawing/2014/main" id="{9E8D8A00-1F09-4D40-8F15-8B89034777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bwMode="gray">
          <a:xfrm>
            <a:off x="74062" y="3109881"/>
            <a:ext cx="4159795" cy="1513665"/>
          </a:xfrm>
          <a:prstGeom prst="rect">
            <a:avLst/>
          </a:prstGeom>
        </p:spPr>
      </p:pic>
      <p:pic>
        <p:nvPicPr>
          <p:cNvPr id="16" name="Picture 15">
            <a:extLst>
              <a:ext uri="{FF2B5EF4-FFF2-40B4-BE49-F238E27FC236}">
                <a16:creationId xmlns:a16="http://schemas.microsoft.com/office/drawing/2014/main" id="{3C2A7A46-080D-453E-A62D-493AD3B633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135206" y="2745896"/>
            <a:ext cx="3636736" cy="1008955"/>
          </a:xfrm>
          <a:prstGeom prst="rect">
            <a:avLst/>
          </a:prstGeom>
        </p:spPr>
      </p:pic>
      <p:pic>
        <p:nvPicPr>
          <p:cNvPr id="17" name="Picture 16">
            <a:extLst>
              <a:ext uri="{FF2B5EF4-FFF2-40B4-BE49-F238E27FC236}">
                <a16:creationId xmlns:a16="http://schemas.microsoft.com/office/drawing/2014/main" id="{ED5A1BAA-5068-4258-AB04-4DF47E7DFA5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bwMode="gray">
          <a:xfrm>
            <a:off x="135206" y="1909766"/>
            <a:ext cx="4119513" cy="1780106"/>
          </a:xfrm>
          <a:prstGeom prst="rect">
            <a:avLst/>
          </a:prstGeom>
        </p:spPr>
      </p:pic>
    </p:spTree>
    <p:extLst>
      <p:ext uri="{BB962C8B-B14F-4D97-AF65-F5344CB8AC3E}">
        <p14:creationId xmlns:p14="http://schemas.microsoft.com/office/powerpoint/2010/main" val="13403953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a:t>
            </a:r>
            <a:r>
              <a:rPr lang="en-US" sz="686" baseline="0">
                <a:gradFill>
                  <a:gsLst>
                    <a:gs pos="0">
                      <a:schemeClr val="tx1"/>
                    </a:gs>
                    <a:gs pos="100000">
                      <a:schemeClr val="tx1"/>
                    </a:gs>
                  </a:gsLst>
                  <a:lin ang="5400000" scaled="0"/>
                </a:gradFill>
                <a:cs typeface="Segoe UI" pitchFamily="34" charset="0"/>
              </a:rPr>
              <a:t> Copyright</a:t>
            </a:r>
            <a:r>
              <a:rPr lang="en-US" sz="686">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092071317"/>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E253DA-FDBA-4272-89CC-F23AB56F1677}" type="datetimeFigureOut">
              <a:rPr lang="en-US" smtClean="0"/>
              <a:t>9/21/2018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86925F-26B1-4675-A296-0F2A00C18B9E}" type="slidenum">
              <a:rPr lang="en-US" smtClean="0"/>
              <a:t>‹#›</a:t>
            </a:fld>
            <a:endParaRPr lang="en-US"/>
          </a:p>
        </p:txBody>
      </p:sp>
    </p:spTree>
    <p:extLst>
      <p:ext uri="{BB962C8B-B14F-4D97-AF65-F5344CB8AC3E}">
        <p14:creationId xmlns:p14="http://schemas.microsoft.com/office/powerpoint/2010/main" val="1000221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62815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9758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879608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dirty="0"/>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Drag picture to placeholder or click icon to add</a:t>
            </a:r>
            <a:endParaRPr lang="en-US" dirty="0"/>
          </a:p>
        </p:txBody>
      </p:sp>
    </p:spTree>
    <p:extLst>
      <p:ext uri="{BB962C8B-B14F-4D97-AF65-F5344CB8AC3E}">
        <p14:creationId xmlns:p14="http://schemas.microsoft.com/office/powerpoint/2010/main" val="2807182221"/>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8833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354FB-5F54-4F03-895A-D3B16CFC93E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5467B1B-81A2-4322-A4BF-82F7DB77599E}"/>
              </a:ext>
            </a:extLst>
          </p:cNvPr>
          <p:cNvSpPr>
            <a:spLocks noGrp="1"/>
          </p:cNvSpPr>
          <p:nvPr>
            <p:ph type="dt" sz="half" idx="10"/>
          </p:nvPr>
        </p:nvSpPr>
        <p:spPr/>
        <p:txBody>
          <a:bodyPr/>
          <a:lstStyle/>
          <a:p>
            <a:fld id="{2A38A1C9-0FAA-4324-8B02-7B7F15B4CDF1}" type="datetimeFigureOut">
              <a:rPr lang="en-GB" smtClean="0"/>
              <a:t>21/09/2018</a:t>
            </a:fld>
            <a:endParaRPr lang="en-GB"/>
          </a:p>
        </p:txBody>
      </p:sp>
      <p:sp>
        <p:nvSpPr>
          <p:cNvPr id="4" name="Footer Placeholder 3">
            <a:extLst>
              <a:ext uri="{FF2B5EF4-FFF2-40B4-BE49-F238E27FC236}">
                <a16:creationId xmlns:a16="http://schemas.microsoft.com/office/drawing/2014/main" id="{10AA0E27-B1E8-40B5-8460-616CC006E89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365E91C-987E-46B1-98DE-D4F7D3F7619F}"/>
              </a:ext>
            </a:extLst>
          </p:cNvPr>
          <p:cNvSpPr>
            <a:spLocks noGrp="1"/>
          </p:cNvSpPr>
          <p:nvPr>
            <p:ph type="sldNum" sz="quarter" idx="12"/>
          </p:nvPr>
        </p:nvSpPr>
        <p:spPr/>
        <p:txBody>
          <a:bodyPr/>
          <a:lstStyle/>
          <a:p>
            <a:fld id="{70615D5E-B898-494C-BC9C-084EFF272954}" type="slidenum">
              <a:rPr lang="en-GB" smtClean="0"/>
              <a:t>‹#›</a:t>
            </a:fld>
            <a:endParaRPr lang="en-GB"/>
          </a:p>
        </p:txBody>
      </p:sp>
    </p:spTree>
    <p:extLst>
      <p:ext uri="{BB962C8B-B14F-4D97-AF65-F5344CB8AC3E}">
        <p14:creationId xmlns:p14="http://schemas.microsoft.com/office/powerpoint/2010/main" val="3433922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extLst mod="1">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042AA4-144A-48DA-B44F-9F56835A530C}"/>
              </a:ext>
            </a:extLst>
          </p:cNvPr>
          <p:cNvSpPr>
            <a:spLocks noGrp="1"/>
          </p:cNvSpPr>
          <p:nvPr>
            <p:ph type="dt" sz="half" idx="10"/>
          </p:nvPr>
        </p:nvSpPr>
        <p:spPr/>
        <p:txBody>
          <a:bodyPr/>
          <a:lstStyle/>
          <a:p>
            <a:fld id="{2A38A1C9-0FAA-4324-8B02-7B7F15B4CDF1}" type="datetimeFigureOut">
              <a:rPr lang="en-GB" smtClean="0"/>
              <a:t>21/09/2018</a:t>
            </a:fld>
            <a:endParaRPr lang="en-GB"/>
          </a:p>
        </p:txBody>
      </p:sp>
      <p:sp>
        <p:nvSpPr>
          <p:cNvPr id="3" name="Footer Placeholder 2">
            <a:extLst>
              <a:ext uri="{FF2B5EF4-FFF2-40B4-BE49-F238E27FC236}">
                <a16:creationId xmlns:a16="http://schemas.microsoft.com/office/drawing/2014/main" id="{7C2ECE31-20EC-4B45-AFEC-2576A0C531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35CB950-7064-469C-8408-845FDAB34FF5}"/>
              </a:ext>
            </a:extLst>
          </p:cNvPr>
          <p:cNvSpPr>
            <a:spLocks noGrp="1"/>
          </p:cNvSpPr>
          <p:nvPr>
            <p:ph type="sldNum" sz="quarter" idx="12"/>
          </p:nvPr>
        </p:nvSpPr>
        <p:spPr/>
        <p:txBody>
          <a:bodyPr/>
          <a:lstStyle/>
          <a:p>
            <a:fld id="{70615D5E-B898-494C-BC9C-084EFF272954}" type="slidenum">
              <a:rPr lang="en-GB" smtClean="0"/>
              <a:t>‹#›</a:t>
            </a:fld>
            <a:endParaRPr lang="en-GB"/>
          </a:p>
        </p:txBody>
      </p:sp>
    </p:spTree>
    <p:extLst>
      <p:ext uri="{BB962C8B-B14F-4D97-AF65-F5344CB8AC3E}">
        <p14:creationId xmlns:p14="http://schemas.microsoft.com/office/powerpoint/2010/main" val="1837437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7176951"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dirty="0"/>
              <a:t>Speaker name</a:t>
            </a:r>
          </a:p>
        </p:txBody>
      </p:sp>
      <p:pic>
        <p:nvPicPr>
          <p:cNvPr id="140" name="Picture 139"/>
          <p:cNvPicPr>
            <a:picLocks noChangeAspect="1"/>
          </p:cNvPicPr>
          <p:nvPr userDrawn="1"/>
        </p:nvPicPr>
        <p:blipFill>
          <a:blip r:embed="rId2"/>
          <a:stretch>
            <a:fillRect/>
          </a:stretch>
        </p:blipFill>
        <p:spPr bwMode="black">
          <a:xfrm>
            <a:off x="448212" y="471692"/>
            <a:ext cx="1454257" cy="304828"/>
          </a:xfrm>
          <a:prstGeom prst="rect">
            <a:avLst/>
          </a:prstGeom>
        </p:spPr>
      </p:pic>
      <p:grpSp>
        <p:nvGrpSpPr>
          <p:cNvPr id="37" name="Group 36"/>
          <p:cNvGrpSpPr>
            <a:grpSpLocks noChangeAspect="1"/>
          </p:cNvGrpSpPr>
          <p:nvPr userDrawn="1"/>
        </p:nvGrpSpPr>
        <p:grpSpPr>
          <a:xfrm>
            <a:off x="7350980" y="2084173"/>
            <a:ext cx="4332936" cy="3944786"/>
            <a:chOff x="7498383" y="2125664"/>
            <a:chExt cx="4419820" cy="4023316"/>
          </a:xfrm>
        </p:grpSpPr>
        <p:sp>
          <p:nvSpPr>
            <p:cNvPr id="38" name="Freeform 251"/>
            <p:cNvSpPr>
              <a:spLocks/>
            </p:cNvSpPr>
            <p:nvPr userDrawn="1"/>
          </p:nvSpPr>
          <p:spPr bwMode="gray">
            <a:xfrm>
              <a:off x="9263203" y="2401659"/>
              <a:ext cx="42761" cy="478135"/>
            </a:xfrm>
            <a:custGeom>
              <a:avLst/>
              <a:gdLst>
                <a:gd name="T0" fmla="*/ 11 w 11"/>
                <a:gd name="T1" fmla="*/ 123 h 123"/>
                <a:gd name="T2" fmla="*/ 0 w 11"/>
                <a:gd name="T3" fmla="*/ 123 h 123"/>
                <a:gd name="T4" fmla="*/ 2 w 11"/>
                <a:gd name="T5" fmla="*/ 0 h 123"/>
                <a:gd name="T6" fmla="*/ 9 w 11"/>
                <a:gd name="T7" fmla="*/ 0 h 123"/>
                <a:gd name="T8" fmla="*/ 11 w 11"/>
                <a:gd name="T9" fmla="*/ 123 h 123"/>
              </a:gdLst>
              <a:ahLst/>
              <a:cxnLst>
                <a:cxn ang="0">
                  <a:pos x="T0" y="T1"/>
                </a:cxn>
                <a:cxn ang="0">
                  <a:pos x="T2" y="T3"/>
                </a:cxn>
                <a:cxn ang="0">
                  <a:pos x="T4" y="T5"/>
                </a:cxn>
                <a:cxn ang="0">
                  <a:pos x="T6" y="T7"/>
                </a:cxn>
                <a:cxn ang="0">
                  <a:pos x="T8" y="T9"/>
                </a:cxn>
              </a:cxnLst>
              <a:rect l="0" t="0" r="r" b="b"/>
              <a:pathLst>
                <a:path w="11" h="123">
                  <a:moveTo>
                    <a:pt x="11" y="123"/>
                  </a:moveTo>
                  <a:lnTo>
                    <a:pt x="0" y="123"/>
                  </a:lnTo>
                  <a:lnTo>
                    <a:pt x="2" y="0"/>
                  </a:lnTo>
                  <a:lnTo>
                    <a:pt x="9" y="0"/>
                  </a:lnTo>
                  <a:lnTo>
                    <a:pt x="11" y="1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252"/>
            <p:cNvSpPr>
              <a:spLocks/>
            </p:cNvSpPr>
            <p:nvPr userDrawn="1"/>
          </p:nvSpPr>
          <p:spPr bwMode="gray">
            <a:xfrm>
              <a:off x="9119373" y="2393883"/>
              <a:ext cx="178814" cy="54421"/>
            </a:xfrm>
            <a:custGeom>
              <a:avLst/>
              <a:gdLst>
                <a:gd name="T0" fmla="*/ 47 w 49"/>
                <a:gd name="T1" fmla="*/ 0 h 15"/>
                <a:gd name="T2" fmla="*/ 1 w 49"/>
                <a:gd name="T3" fmla="*/ 11 h 15"/>
                <a:gd name="T4" fmla="*/ 49 w 49"/>
                <a:gd name="T5" fmla="*/ 8 h 15"/>
                <a:gd name="T6" fmla="*/ 47 w 49"/>
                <a:gd name="T7" fmla="*/ 0 h 15"/>
              </a:gdLst>
              <a:ahLst/>
              <a:cxnLst>
                <a:cxn ang="0">
                  <a:pos x="T0" y="T1"/>
                </a:cxn>
                <a:cxn ang="0">
                  <a:pos x="T2" y="T3"/>
                </a:cxn>
                <a:cxn ang="0">
                  <a:pos x="T4" y="T5"/>
                </a:cxn>
                <a:cxn ang="0">
                  <a:pos x="T6" y="T7"/>
                </a:cxn>
              </a:cxnLst>
              <a:rect l="0" t="0" r="r" b="b"/>
              <a:pathLst>
                <a:path w="49" h="15">
                  <a:moveTo>
                    <a:pt x="47" y="0"/>
                  </a:moveTo>
                  <a:cubicBezTo>
                    <a:pt x="1" y="6"/>
                    <a:pt x="0" y="10"/>
                    <a:pt x="1" y="11"/>
                  </a:cubicBezTo>
                  <a:cubicBezTo>
                    <a:pt x="1" y="12"/>
                    <a:pt x="3" y="15"/>
                    <a:pt x="49" y="8"/>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253"/>
            <p:cNvSpPr>
              <a:spLocks/>
            </p:cNvSpPr>
            <p:nvPr userDrawn="1"/>
          </p:nvSpPr>
          <p:spPr bwMode="gray">
            <a:xfrm>
              <a:off x="9267089" y="2397772"/>
              <a:ext cx="120507" cy="155491"/>
            </a:xfrm>
            <a:custGeom>
              <a:avLst/>
              <a:gdLst>
                <a:gd name="T0" fmla="*/ 0 w 34"/>
                <a:gd name="T1" fmla="*/ 5 h 43"/>
                <a:gd name="T2" fmla="*/ 30 w 34"/>
                <a:gd name="T3" fmla="*/ 41 h 43"/>
                <a:gd name="T4" fmla="*/ 7 w 34"/>
                <a:gd name="T5" fmla="*/ 0 h 43"/>
                <a:gd name="T6" fmla="*/ 0 w 34"/>
                <a:gd name="T7" fmla="*/ 5 h 43"/>
              </a:gdLst>
              <a:ahLst/>
              <a:cxnLst>
                <a:cxn ang="0">
                  <a:pos x="T0" y="T1"/>
                </a:cxn>
                <a:cxn ang="0">
                  <a:pos x="T2" y="T3"/>
                </a:cxn>
                <a:cxn ang="0">
                  <a:pos x="T4" y="T5"/>
                </a:cxn>
                <a:cxn ang="0">
                  <a:pos x="T6" y="T7"/>
                </a:cxn>
              </a:cxnLst>
              <a:rect l="0" t="0" r="r" b="b"/>
              <a:pathLst>
                <a:path w="34" h="43">
                  <a:moveTo>
                    <a:pt x="0" y="5"/>
                  </a:moveTo>
                  <a:cubicBezTo>
                    <a:pt x="26" y="43"/>
                    <a:pt x="29" y="42"/>
                    <a:pt x="30" y="41"/>
                  </a:cubicBezTo>
                  <a:cubicBezTo>
                    <a:pt x="31" y="40"/>
                    <a:pt x="34" y="38"/>
                    <a:pt x="7" y="0"/>
                  </a:cubicBez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254"/>
            <p:cNvSpPr>
              <a:spLocks/>
            </p:cNvSpPr>
            <p:nvPr userDrawn="1"/>
          </p:nvSpPr>
          <p:spPr bwMode="gray">
            <a:xfrm>
              <a:off x="9267089" y="2250057"/>
              <a:ext cx="77745" cy="171040"/>
            </a:xfrm>
            <a:custGeom>
              <a:avLst/>
              <a:gdLst>
                <a:gd name="T0" fmla="*/ 0 w 22"/>
                <a:gd name="T1" fmla="*/ 45 h 47"/>
                <a:gd name="T2" fmla="*/ 18 w 22"/>
                <a:gd name="T3" fmla="*/ 1 h 47"/>
                <a:gd name="T4" fmla="*/ 8 w 22"/>
                <a:gd name="T5" fmla="*/ 47 h 47"/>
                <a:gd name="T6" fmla="*/ 0 w 22"/>
                <a:gd name="T7" fmla="*/ 45 h 47"/>
              </a:gdLst>
              <a:ahLst/>
              <a:cxnLst>
                <a:cxn ang="0">
                  <a:pos x="T0" y="T1"/>
                </a:cxn>
                <a:cxn ang="0">
                  <a:pos x="T2" y="T3"/>
                </a:cxn>
                <a:cxn ang="0">
                  <a:pos x="T4" y="T5"/>
                </a:cxn>
                <a:cxn ang="0">
                  <a:pos x="T6" y="T7"/>
                </a:cxn>
              </a:cxnLst>
              <a:rect l="0" t="0" r="r" b="b"/>
              <a:pathLst>
                <a:path w="22" h="47">
                  <a:moveTo>
                    <a:pt x="0" y="45"/>
                  </a:moveTo>
                  <a:cubicBezTo>
                    <a:pt x="14" y="0"/>
                    <a:pt x="17" y="1"/>
                    <a:pt x="18" y="1"/>
                  </a:cubicBezTo>
                  <a:cubicBezTo>
                    <a:pt x="19" y="2"/>
                    <a:pt x="22" y="3"/>
                    <a:pt x="8" y="47"/>
                  </a:cubicBezTo>
                  <a:lnTo>
                    <a:pt x="0"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255"/>
            <p:cNvSpPr>
              <a:spLocks/>
            </p:cNvSpPr>
            <p:nvPr userDrawn="1"/>
          </p:nvSpPr>
          <p:spPr bwMode="gray">
            <a:xfrm>
              <a:off x="8905575" y="2479404"/>
              <a:ext cx="50535" cy="377066"/>
            </a:xfrm>
            <a:custGeom>
              <a:avLst/>
              <a:gdLst>
                <a:gd name="T0" fmla="*/ 13 w 13"/>
                <a:gd name="T1" fmla="*/ 97 h 97"/>
                <a:gd name="T2" fmla="*/ 0 w 13"/>
                <a:gd name="T3" fmla="*/ 97 h 97"/>
                <a:gd name="T4" fmla="*/ 2 w 13"/>
                <a:gd name="T5" fmla="*/ 0 h 97"/>
                <a:gd name="T6" fmla="*/ 11 w 13"/>
                <a:gd name="T7" fmla="*/ 0 h 97"/>
                <a:gd name="T8" fmla="*/ 13 w 13"/>
                <a:gd name="T9" fmla="*/ 97 h 97"/>
              </a:gdLst>
              <a:ahLst/>
              <a:cxnLst>
                <a:cxn ang="0">
                  <a:pos x="T0" y="T1"/>
                </a:cxn>
                <a:cxn ang="0">
                  <a:pos x="T2" y="T3"/>
                </a:cxn>
                <a:cxn ang="0">
                  <a:pos x="T4" y="T5"/>
                </a:cxn>
                <a:cxn ang="0">
                  <a:pos x="T6" y="T7"/>
                </a:cxn>
                <a:cxn ang="0">
                  <a:pos x="T8" y="T9"/>
                </a:cxn>
              </a:cxnLst>
              <a:rect l="0" t="0" r="r" b="b"/>
              <a:pathLst>
                <a:path w="13" h="97">
                  <a:moveTo>
                    <a:pt x="13" y="97"/>
                  </a:moveTo>
                  <a:lnTo>
                    <a:pt x="0" y="97"/>
                  </a:lnTo>
                  <a:lnTo>
                    <a:pt x="2" y="0"/>
                  </a:lnTo>
                  <a:lnTo>
                    <a:pt x="11" y="0"/>
                  </a:lnTo>
                  <a:lnTo>
                    <a:pt x="13"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256"/>
            <p:cNvSpPr>
              <a:spLocks/>
            </p:cNvSpPr>
            <p:nvPr userDrawn="1"/>
          </p:nvSpPr>
          <p:spPr bwMode="gray">
            <a:xfrm>
              <a:off x="8909461" y="2463855"/>
              <a:ext cx="202138" cy="112732"/>
            </a:xfrm>
            <a:custGeom>
              <a:avLst/>
              <a:gdLst>
                <a:gd name="T0" fmla="*/ 0 w 55"/>
                <a:gd name="T1" fmla="*/ 10 h 32"/>
                <a:gd name="T2" fmla="*/ 54 w 55"/>
                <a:gd name="T3" fmla="*/ 27 h 32"/>
                <a:gd name="T4" fmla="*/ 4 w 55"/>
                <a:gd name="T5" fmla="*/ 0 h 32"/>
                <a:gd name="T6" fmla="*/ 0 w 55"/>
                <a:gd name="T7" fmla="*/ 10 h 32"/>
              </a:gdLst>
              <a:ahLst/>
              <a:cxnLst>
                <a:cxn ang="0">
                  <a:pos x="T0" y="T1"/>
                </a:cxn>
                <a:cxn ang="0">
                  <a:pos x="T2" y="T3"/>
                </a:cxn>
                <a:cxn ang="0">
                  <a:pos x="T4" y="T5"/>
                </a:cxn>
                <a:cxn ang="0">
                  <a:pos x="T6" y="T7"/>
                </a:cxn>
              </a:cxnLst>
              <a:rect l="0" t="0" r="r" b="b"/>
              <a:pathLst>
                <a:path w="55" h="32">
                  <a:moveTo>
                    <a:pt x="0" y="10"/>
                  </a:moveTo>
                  <a:cubicBezTo>
                    <a:pt x="51" y="32"/>
                    <a:pt x="54" y="29"/>
                    <a:pt x="54" y="27"/>
                  </a:cubicBezTo>
                  <a:cubicBezTo>
                    <a:pt x="55" y="26"/>
                    <a:pt x="55" y="22"/>
                    <a:pt x="4" y="0"/>
                  </a:cubicBez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257"/>
            <p:cNvSpPr>
              <a:spLocks/>
            </p:cNvSpPr>
            <p:nvPr userDrawn="1"/>
          </p:nvSpPr>
          <p:spPr bwMode="gray">
            <a:xfrm>
              <a:off x="8897800" y="2292815"/>
              <a:ext cx="50535" cy="202138"/>
            </a:xfrm>
            <a:custGeom>
              <a:avLst/>
              <a:gdLst>
                <a:gd name="T0" fmla="*/ 14 w 14"/>
                <a:gd name="T1" fmla="*/ 56 h 56"/>
                <a:gd name="T2" fmla="*/ 6 w 14"/>
                <a:gd name="T3" fmla="*/ 1 h 56"/>
                <a:gd name="T4" fmla="*/ 4 w 14"/>
                <a:gd name="T5" fmla="*/ 56 h 56"/>
                <a:gd name="T6" fmla="*/ 14 w 14"/>
                <a:gd name="T7" fmla="*/ 56 h 56"/>
              </a:gdLst>
              <a:ahLst/>
              <a:cxnLst>
                <a:cxn ang="0">
                  <a:pos x="T0" y="T1"/>
                </a:cxn>
                <a:cxn ang="0">
                  <a:pos x="T2" y="T3"/>
                </a:cxn>
                <a:cxn ang="0">
                  <a:pos x="T4" y="T5"/>
                </a:cxn>
                <a:cxn ang="0">
                  <a:pos x="T6" y="T7"/>
                </a:cxn>
              </a:cxnLst>
              <a:rect l="0" t="0" r="r" b="b"/>
              <a:pathLst>
                <a:path w="14" h="56">
                  <a:moveTo>
                    <a:pt x="14" y="56"/>
                  </a:moveTo>
                  <a:cubicBezTo>
                    <a:pt x="11" y="0"/>
                    <a:pt x="8" y="0"/>
                    <a:pt x="6" y="1"/>
                  </a:cubicBezTo>
                  <a:cubicBezTo>
                    <a:pt x="4" y="1"/>
                    <a:pt x="0" y="1"/>
                    <a:pt x="4" y="56"/>
                  </a:cubicBezTo>
                  <a:lnTo>
                    <a:pt x="14"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258"/>
            <p:cNvSpPr>
              <a:spLocks/>
            </p:cNvSpPr>
            <p:nvPr userDrawn="1"/>
          </p:nvSpPr>
          <p:spPr bwMode="gray">
            <a:xfrm>
              <a:off x="8773408" y="2471629"/>
              <a:ext cx="174928" cy="155491"/>
            </a:xfrm>
            <a:custGeom>
              <a:avLst/>
              <a:gdLst>
                <a:gd name="T0" fmla="*/ 49 w 49"/>
                <a:gd name="T1" fmla="*/ 8 h 44"/>
                <a:gd name="T2" fmla="*/ 4 w 49"/>
                <a:gd name="T3" fmla="*/ 41 h 44"/>
                <a:gd name="T4" fmla="*/ 42 w 49"/>
                <a:gd name="T5" fmla="*/ 0 h 44"/>
                <a:gd name="T6" fmla="*/ 49 w 49"/>
                <a:gd name="T7" fmla="*/ 8 h 44"/>
              </a:gdLst>
              <a:ahLst/>
              <a:cxnLst>
                <a:cxn ang="0">
                  <a:pos x="T0" y="T1"/>
                </a:cxn>
                <a:cxn ang="0">
                  <a:pos x="T2" y="T3"/>
                </a:cxn>
                <a:cxn ang="0">
                  <a:pos x="T4" y="T5"/>
                </a:cxn>
                <a:cxn ang="0">
                  <a:pos x="T6" y="T7"/>
                </a:cxn>
              </a:cxnLst>
              <a:rect l="0" t="0" r="r" b="b"/>
              <a:pathLst>
                <a:path w="49" h="44">
                  <a:moveTo>
                    <a:pt x="49" y="8"/>
                  </a:moveTo>
                  <a:cubicBezTo>
                    <a:pt x="7" y="44"/>
                    <a:pt x="5" y="42"/>
                    <a:pt x="4" y="41"/>
                  </a:cubicBezTo>
                  <a:cubicBezTo>
                    <a:pt x="3" y="39"/>
                    <a:pt x="0" y="36"/>
                    <a:pt x="42" y="0"/>
                  </a:cubicBezTo>
                  <a:lnTo>
                    <a:pt x="4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259"/>
            <p:cNvSpPr>
              <a:spLocks/>
            </p:cNvSpPr>
            <p:nvPr userDrawn="1"/>
          </p:nvSpPr>
          <p:spPr bwMode="gray">
            <a:xfrm>
              <a:off x="9523649" y="2378334"/>
              <a:ext cx="46647" cy="400389"/>
            </a:xfrm>
            <a:custGeom>
              <a:avLst/>
              <a:gdLst>
                <a:gd name="T0" fmla="*/ 12 w 12"/>
                <a:gd name="T1" fmla="*/ 103 h 103"/>
                <a:gd name="T2" fmla="*/ 0 w 12"/>
                <a:gd name="T3" fmla="*/ 103 h 103"/>
                <a:gd name="T4" fmla="*/ 2 w 12"/>
                <a:gd name="T5" fmla="*/ 0 h 103"/>
                <a:gd name="T6" fmla="*/ 10 w 12"/>
                <a:gd name="T7" fmla="*/ 0 h 103"/>
                <a:gd name="T8" fmla="*/ 12 w 12"/>
                <a:gd name="T9" fmla="*/ 103 h 103"/>
              </a:gdLst>
              <a:ahLst/>
              <a:cxnLst>
                <a:cxn ang="0">
                  <a:pos x="T0" y="T1"/>
                </a:cxn>
                <a:cxn ang="0">
                  <a:pos x="T2" y="T3"/>
                </a:cxn>
                <a:cxn ang="0">
                  <a:pos x="T4" y="T5"/>
                </a:cxn>
                <a:cxn ang="0">
                  <a:pos x="T6" y="T7"/>
                </a:cxn>
                <a:cxn ang="0">
                  <a:pos x="T8" y="T9"/>
                </a:cxn>
              </a:cxnLst>
              <a:rect l="0" t="0" r="r" b="b"/>
              <a:pathLst>
                <a:path w="12" h="103">
                  <a:moveTo>
                    <a:pt x="12" y="103"/>
                  </a:moveTo>
                  <a:lnTo>
                    <a:pt x="0" y="103"/>
                  </a:lnTo>
                  <a:lnTo>
                    <a:pt x="2" y="0"/>
                  </a:lnTo>
                  <a:lnTo>
                    <a:pt x="10" y="0"/>
                  </a:lnTo>
                  <a:lnTo>
                    <a:pt x="12" y="1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260"/>
            <p:cNvSpPr>
              <a:spLocks/>
            </p:cNvSpPr>
            <p:nvPr userDrawn="1"/>
          </p:nvSpPr>
          <p:spPr bwMode="gray">
            <a:xfrm>
              <a:off x="9469227" y="2211183"/>
              <a:ext cx="101069" cy="182703"/>
            </a:xfrm>
            <a:custGeom>
              <a:avLst/>
              <a:gdLst>
                <a:gd name="T0" fmla="*/ 28 w 28"/>
                <a:gd name="T1" fmla="*/ 47 h 51"/>
                <a:gd name="T2" fmla="*/ 3 w 28"/>
                <a:gd name="T3" fmla="*/ 1 h 51"/>
                <a:gd name="T4" fmla="*/ 19 w 28"/>
                <a:gd name="T5" fmla="*/ 51 h 51"/>
                <a:gd name="T6" fmla="*/ 28 w 28"/>
                <a:gd name="T7" fmla="*/ 47 h 51"/>
              </a:gdLst>
              <a:ahLst/>
              <a:cxnLst>
                <a:cxn ang="0">
                  <a:pos x="T0" y="T1"/>
                </a:cxn>
                <a:cxn ang="0">
                  <a:pos x="T2" y="T3"/>
                </a:cxn>
                <a:cxn ang="0">
                  <a:pos x="T4" y="T5"/>
                </a:cxn>
                <a:cxn ang="0">
                  <a:pos x="T6" y="T7"/>
                </a:cxn>
              </a:cxnLst>
              <a:rect l="0" t="0" r="r" b="b"/>
              <a:pathLst>
                <a:path w="28" h="51">
                  <a:moveTo>
                    <a:pt x="28" y="47"/>
                  </a:moveTo>
                  <a:cubicBezTo>
                    <a:pt x="8" y="0"/>
                    <a:pt x="5" y="0"/>
                    <a:pt x="3" y="1"/>
                  </a:cubicBezTo>
                  <a:cubicBezTo>
                    <a:pt x="2" y="2"/>
                    <a:pt x="0" y="4"/>
                    <a:pt x="19" y="51"/>
                  </a:cubicBezTo>
                  <a:lnTo>
                    <a:pt x="28" y="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261"/>
            <p:cNvSpPr>
              <a:spLocks/>
            </p:cNvSpPr>
            <p:nvPr userDrawn="1"/>
          </p:nvSpPr>
          <p:spPr bwMode="gray">
            <a:xfrm>
              <a:off x="9418694" y="2355011"/>
              <a:ext cx="143830" cy="163265"/>
            </a:xfrm>
            <a:custGeom>
              <a:avLst/>
              <a:gdLst>
                <a:gd name="T0" fmla="*/ 33 w 40"/>
                <a:gd name="T1" fmla="*/ 0 h 45"/>
                <a:gd name="T2" fmla="*/ 3 w 40"/>
                <a:gd name="T3" fmla="*/ 41 h 45"/>
                <a:gd name="T4" fmla="*/ 40 w 40"/>
                <a:gd name="T5" fmla="*/ 7 h 45"/>
                <a:gd name="T6" fmla="*/ 33 w 40"/>
                <a:gd name="T7" fmla="*/ 0 h 45"/>
              </a:gdLst>
              <a:ahLst/>
              <a:cxnLst>
                <a:cxn ang="0">
                  <a:pos x="T0" y="T1"/>
                </a:cxn>
                <a:cxn ang="0">
                  <a:pos x="T2" y="T3"/>
                </a:cxn>
                <a:cxn ang="0">
                  <a:pos x="T4" y="T5"/>
                </a:cxn>
                <a:cxn ang="0">
                  <a:pos x="T6" y="T7"/>
                </a:cxn>
              </a:cxnLst>
              <a:rect l="0" t="0" r="r" b="b"/>
              <a:pathLst>
                <a:path w="40" h="45">
                  <a:moveTo>
                    <a:pt x="33" y="0"/>
                  </a:moveTo>
                  <a:cubicBezTo>
                    <a:pt x="0" y="38"/>
                    <a:pt x="2" y="40"/>
                    <a:pt x="3" y="41"/>
                  </a:cubicBezTo>
                  <a:cubicBezTo>
                    <a:pt x="4" y="42"/>
                    <a:pt x="7" y="45"/>
                    <a:pt x="40" y="7"/>
                  </a:cubicBezTo>
                  <a:lnTo>
                    <a:pt x="3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262"/>
            <p:cNvSpPr>
              <a:spLocks/>
            </p:cNvSpPr>
            <p:nvPr userDrawn="1"/>
          </p:nvSpPr>
          <p:spPr bwMode="gray">
            <a:xfrm>
              <a:off x="9543087" y="2355011"/>
              <a:ext cx="182703" cy="46647"/>
            </a:xfrm>
            <a:custGeom>
              <a:avLst/>
              <a:gdLst>
                <a:gd name="T0" fmla="*/ 0 w 51"/>
                <a:gd name="T1" fmla="*/ 0 h 13"/>
                <a:gd name="T2" fmla="*/ 50 w 51"/>
                <a:gd name="T3" fmla="*/ 8 h 13"/>
                <a:gd name="T4" fmla="*/ 0 w 51"/>
                <a:gd name="T5" fmla="*/ 10 h 13"/>
                <a:gd name="T6" fmla="*/ 0 w 51"/>
                <a:gd name="T7" fmla="*/ 0 h 13"/>
              </a:gdLst>
              <a:ahLst/>
              <a:cxnLst>
                <a:cxn ang="0">
                  <a:pos x="T0" y="T1"/>
                </a:cxn>
                <a:cxn ang="0">
                  <a:pos x="T2" y="T3"/>
                </a:cxn>
                <a:cxn ang="0">
                  <a:pos x="T4" y="T5"/>
                </a:cxn>
                <a:cxn ang="0">
                  <a:pos x="T6" y="T7"/>
                </a:cxn>
              </a:cxnLst>
              <a:rect l="0" t="0" r="r" b="b"/>
              <a:pathLst>
                <a:path w="51" h="13">
                  <a:moveTo>
                    <a:pt x="0" y="0"/>
                  </a:moveTo>
                  <a:cubicBezTo>
                    <a:pt x="51" y="3"/>
                    <a:pt x="50" y="6"/>
                    <a:pt x="50" y="8"/>
                  </a:cubicBezTo>
                  <a:cubicBezTo>
                    <a:pt x="50" y="9"/>
                    <a:pt x="50" y="13"/>
                    <a:pt x="0" y="10"/>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Oval 263"/>
            <p:cNvSpPr>
              <a:spLocks noChangeArrowheads="1"/>
            </p:cNvSpPr>
            <p:nvPr userDrawn="1"/>
          </p:nvSpPr>
          <p:spPr bwMode="gray">
            <a:xfrm>
              <a:off x="7852125" y="2813709"/>
              <a:ext cx="3354710" cy="3335271"/>
            </a:xfrm>
            <a:prstGeom prst="ellipse">
              <a:avLst/>
            </a:prstGeom>
            <a:solidFill>
              <a:srgbClr val="00BCF2"/>
            </a:solidFill>
            <a:ln>
              <a:noFill/>
            </a:ln>
            <a:extLst/>
          </p:spPr>
          <p:txBody>
            <a:bodyPr vert="horz" wrap="square" lIns="91440" tIns="45720" rIns="91440" bIns="45720" numCol="1" anchor="t" anchorCtr="0" compatLnSpc="1">
              <a:prstTxWarp prst="textNoShape">
                <a:avLst/>
              </a:prstTxWarp>
            </a:bodyPr>
            <a:lstStyle/>
            <a:p>
              <a:endParaRPr lang="en-US" sz="1765" dirty="0"/>
            </a:p>
          </p:txBody>
        </p:sp>
        <p:sp>
          <p:nvSpPr>
            <p:cNvPr id="51" name="Freeform 264"/>
            <p:cNvSpPr>
              <a:spLocks/>
            </p:cNvSpPr>
            <p:nvPr userDrawn="1"/>
          </p:nvSpPr>
          <p:spPr bwMode="gray">
            <a:xfrm>
              <a:off x="8038714" y="3000297"/>
              <a:ext cx="3168121" cy="3148683"/>
            </a:xfrm>
            <a:custGeom>
              <a:avLst/>
              <a:gdLst>
                <a:gd name="T0" fmla="*/ 623 w 873"/>
                <a:gd name="T1" fmla="*/ 0 h 873"/>
                <a:gd name="T2" fmla="*/ 675 w 873"/>
                <a:gd name="T3" fmla="*/ 213 h 873"/>
                <a:gd name="T4" fmla="*/ 213 w 873"/>
                <a:gd name="T5" fmla="*/ 675 h 873"/>
                <a:gd name="T6" fmla="*/ 0 w 873"/>
                <a:gd name="T7" fmla="*/ 623 h 873"/>
                <a:gd name="T8" fmla="*/ 410 w 873"/>
                <a:gd name="T9" fmla="*/ 873 h 873"/>
                <a:gd name="T10" fmla="*/ 873 w 873"/>
                <a:gd name="T11" fmla="*/ 410 h 873"/>
                <a:gd name="T12" fmla="*/ 623 w 873"/>
                <a:gd name="T13" fmla="*/ 0 h 873"/>
              </a:gdLst>
              <a:ahLst/>
              <a:cxnLst>
                <a:cxn ang="0">
                  <a:pos x="T0" y="T1"/>
                </a:cxn>
                <a:cxn ang="0">
                  <a:pos x="T2" y="T3"/>
                </a:cxn>
                <a:cxn ang="0">
                  <a:pos x="T4" y="T5"/>
                </a:cxn>
                <a:cxn ang="0">
                  <a:pos x="T6" y="T7"/>
                </a:cxn>
                <a:cxn ang="0">
                  <a:pos x="T8" y="T9"/>
                </a:cxn>
                <a:cxn ang="0">
                  <a:pos x="T10" y="T11"/>
                </a:cxn>
                <a:cxn ang="0">
                  <a:pos x="T12" y="T13"/>
                </a:cxn>
              </a:cxnLst>
              <a:rect l="0" t="0" r="r" b="b"/>
              <a:pathLst>
                <a:path w="873" h="873">
                  <a:moveTo>
                    <a:pt x="623" y="0"/>
                  </a:moveTo>
                  <a:cubicBezTo>
                    <a:pt x="657" y="63"/>
                    <a:pt x="675" y="136"/>
                    <a:pt x="675" y="213"/>
                  </a:cubicBezTo>
                  <a:cubicBezTo>
                    <a:pt x="675" y="468"/>
                    <a:pt x="468" y="675"/>
                    <a:pt x="213" y="675"/>
                  </a:cubicBezTo>
                  <a:cubicBezTo>
                    <a:pt x="136" y="675"/>
                    <a:pt x="63" y="657"/>
                    <a:pt x="0" y="623"/>
                  </a:cubicBezTo>
                  <a:cubicBezTo>
                    <a:pt x="77" y="772"/>
                    <a:pt x="232" y="873"/>
                    <a:pt x="410" y="873"/>
                  </a:cubicBezTo>
                  <a:cubicBezTo>
                    <a:pt x="666" y="873"/>
                    <a:pt x="873" y="666"/>
                    <a:pt x="873" y="410"/>
                  </a:cubicBezTo>
                  <a:cubicBezTo>
                    <a:pt x="873" y="232"/>
                    <a:pt x="772" y="77"/>
                    <a:pt x="623" y="0"/>
                  </a:cubicBezTo>
                  <a:close/>
                </a:path>
              </a:pathLst>
            </a:custGeom>
            <a:solidFill>
              <a:srgbClr val="0052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52" name="Oval 265"/>
            <p:cNvSpPr>
              <a:spLocks noChangeArrowheads="1"/>
            </p:cNvSpPr>
            <p:nvPr userDrawn="1"/>
          </p:nvSpPr>
          <p:spPr bwMode="gray">
            <a:xfrm>
              <a:off x="9379821" y="3773864"/>
              <a:ext cx="268222" cy="264333"/>
            </a:xfrm>
            <a:prstGeom prst="ellipse">
              <a:avLst/>
            </a:pr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53" name="Freeform 266"/>
            <p:cNvSpPr>
              <a:spLocks/>
            </p:cNvSpPr>
            <p:nvPr userDrawn="1"/>
          </p:nvSpPr>
          <p:spPr bwMode="gray">
            <a:xfrm>
              <a:off x="9492550" y="3773864"/>
              <a:ext cx="155491" cy="264333"/>
            </a:xfrm>
            <a:custGeom>
              <a:avLst/>
              <a:gdLst>
                <a:gd name="T0" fmla="*/ 31 w 42"/>
                <a:gd name="T1" fmla="*/ 36 h 73"/>
                <a:gd name="T2" fmla="*/ 0 w 42"/>
                <a:gd name="T3" fmla="*/ 0 h 73"/>
                <a:gd name="T4" fmla="*/ 5 w 42"/>
                <a:gd name="T5" fmla="*/ 0 h 73"/>
                <a:gd name="T6" fmla="*/ 42 w 42"/>
                <a:gd name="T7" fmla="*/ 36 h 73"/>
                <a:gd name="T8" fmla="*/ 5 w 42"/>
                <a:gd name="T9" fmla="*/ 73 h 73"/>
                <a:gd name="T10" fmla="*/ 0 w 42"/>
                <a:gd name="T11" fmla="*/ 72 h 73"/>
                <a:gd name="T12" fmla="*/ 31 w 42"/>
                <a:gd name="T13" fmla="*/ 36 h 73"/>
              </a:gdLst>
              <a:ahLst/>
              <a:cxnLst>
                <a:cxn ang="0">
                  <a:pos x="T0" y="T1"/>
                </a:cxn>
                <a:cxn ang="0">
                  <a:pos x="T2" y="T3"/>
                </a:cxn>
                <a:cxn ang="0">
                  <a:pos x="T4" y="T5"/>
                </a:cxn>
                <a:cxn ang="0">
                  <a:pos x="T6" y="T7"/>
                </a:cxn>
                <a:cxn ang="0">
                  <a:pos x="T8" y="T9"/>
                </a:cxn>
                <a:cxn ang="0">
                  <a:pos x="T10" y="T11"/>
                </a:cxn>
                <a:cxn ang="0">
                  <a:pos x="T12" y="T13"/>
                </a:cxn>
              </a:cxnLst>
              <a:rect l="0" t="0" r="r" b="b"/>
              <a:pathLst>
                <a:path w="42" h="73">
                  <a:moveTo>
                    <a:pt x="31" y="36"/>
                  </a:moveTo>
                  <a:cubicBezTo>
                    <a:pt x="31" y="18"/>
                    <a:pt x="18" y="3"/>
                    <a:pt x="0" y="0"/>
                  </a:cubicBezTo>
                  <a:cubicBezTo>
                    <a:pt x="2" y="0"/>
                    <a:pt x="3" y="0"/>
                    <a:pt x="5" y="0"/>
                  </a:cubicBezTo>
                  <a:cubicBezTo>
                    <a:pt x="25" y="0"/>
                    <a:pt x="42" y="16"/>
                    <a:pt x="42" y="36"/>
                  </a:cubicBezTo>
                  <a:cubicBezTo>
                    <a:pt x="42" y="56"/>
                    <a:pt x="25" y="73"/>
                    <a:pt x="5" y="73"/>
                  </a:cubicBezTo>
                  <a:cubicBezTo>
                    <a:pt x="3" y="73"/>
                    <a:pt x="2" y="73"/>
                    <a:pt x="0" y="72"/>
                  </a:cubicBezTo>
                  <a:cubicBezTo>
                    <a:pt x="18" y="70"/>
                    <a:pt x="31" y="55"/>
                    <a:pt x="31" y="36"/>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54" name="Freeform 267"/>
            <p:cNvSpPr>
              <a:spLocks/>
            </p:cNvSpPr>
            <p:nvPr userDrawn="1"/>
          </p:nvSpPr>
          <p:spPr bwMode="gray">
            <a:xfrm>
              <a:off x="9500326" y="3859384"/>
              <a:ext cx="23323" cy="310981"/>
            </a:xfrm>
            <a:custGeom>
              <a:avLst/>
              <a:gdLst>
                <a:gd name="T0" fmla="*/ 3 w 6"/>
                <a:gd name="T1" fmla="*/ 86 h 86"/>
                <a:gd name="T2" fmla="*/ 0 w 6"/>
                <a:gd name="T3" fmla="*/ 84 h 86"/>
                <a:gd name="T4" fmla="*/ 0 w 6"/>
                <a:gd name="T5" fmla="*/ 3 h 86"/>
                <a:gd name="T6" fmla="*/ 3 w 6"/>
                <a:gd name="T7" fmla="*/ 0 h 86"/>
                <a:gd name="T8" fmla="*/ 6 w 6"/>
                <a:gd name="T9" fmla="*/ 3 h 86"/>
                <a:gd name="T10" fmla="*/ 6 w 6"/>
                <a:gd name="T11" fmla="*/ 84 h 86"/>
                <a:gd name="T12" fmla="*/ 3 w 6"/>
                <a:gd name="T13" fmla="*/ 86 h 86"/>
              </a:gdLst>
              <a:ahLst/>
              <a:cxnLst>
                <a:cxn ang="0">
                  <a:pos x="T0" y="T1"/>
                </a:cxn>
                <a:cxn ang="0">
                  <a:pos x="T2" y="T3"/>
                </a:cxn>
                <a:cxn ang="0">
                  <a:pos x="T4" y="T5"/>
                </a:cxn>
                <a:cxn ang="0">
                  <a:pos x="T6" y="T7"/>
                </a:cxn>
                <a:cxn ang="0">
                  <a:pos x="T8" y="T9"/>
                </a:cxn>
                <a:cxn ang="0">
                  <a:pos x="T10" y="T11"/>
                </a:cxn>
                <a:cxn ang="0">
                  <a:pos x="T12" y="T13"/>
                </a:cxn>
              </a:cxnLst>
              <a:rect l="0" t="0" r="r" b="b"/>
              <a:pathLst>
                <a:path w="6" h="86">
                  <a:moveTo>
                    <a:pt x="3" y="86"/>
                  </a:moveTo>
                  <a:cubicBezTo>
                    <a:pt x="2" y="86"/>
                    <a:pt x="0" y="85"/>
                    <a:pt x="0" y="84"/>
                  </a:cubicBezTo>
                  <a:cubicBezTo>
                    <a:pt x="0" y="3"/>
                    <a:pt x="0" y="3"/>
                    <a:pt x="0" y="3"/>
                  </a:cubicBezTo>
                  <a:cubicBezTo>
                    <a:pt x="0" y="1"/>
                    <a:pt x="2" y="0"/>
                    <a:pt x="3" y="0"/>
                  </a:cubicBezTo>
                  <a:cubicBezTo>
                    <a:pt x="5" y="0"/>
                    <a:pt x="6" y="1"/>
                    <a:pt x="6" y="3"/>
                  </a:cubicBezTo>
                  <a:cubicBezTo>
                    <a:pt x="6" y="84"/>
                    <a:pt x="6" y="84"/>
                    <a:pt x="6" y="84"/>
                  </a:cubicBezTo>
                  <a:cubicBezTo>
                    <a:pt x="6" y="85"/>
                    <a:pt x="5" y="86"/>
                    <a:pt x="3" y="8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268"/>
            <p:cNvSpPr>
              <a:spLocks/>
            </p:cNvSpPr>
            <p:nvPr userDrawn="1"/>
          </p:nvSpPr>
          <p:spPr bwMode="gray">
            <a:xfrm>
              <a:off x="9449792" y="3925466"/>
              <a:ext cx="116618" cy="77745"/>
            </a:xfrm>
            <a:custGeom>
              <a:avLst/>
              <a:gdLst>
                <a:gd name="T0" fmla="*/ 17 w 32"/>
                <a:gd name="T1" fmla="*/ 21 h 21"/>
                <a:gd name="T2" fmla="*/ 1 w 32"/>
                <a:gd name="T3" fmla="*/ 5 h 21"/>
                <a:gd name="T4" fmla="*/ 1 w 32"/>
                <a:gd name="T5" fmla="*/ 1 h 21"/>
                <a:gd name="T6" fmla="*/ 5 w 32"/>
                <a:gd name="T7" fmla="*/ 1 h 21"/>
                <a:gd name="T8" fmla="*/ 18 w 32"/>
                <a:gd name="T9" fmla="*/ 14 h 21"/>
                <a:gd name="T10" fmla="*/ 27 w 32"/>
                <a:gd name="T11" fmla="*/ 7 h 21"/>
                <a:gd name="T12" fmla="*/ 31 w 32"/>
                <a:gd name="T13" fmla="*/ 8 h 21"/>
                <a:gd name="T14" fmla="*/ 30 w 32"/>
                <a:gd name="T15" fmla="*/ 12 h 21"/>
                <a:gd name="T16" fmla="*/ 17 w 32"/>
                <a:gd name="T17"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21">
                  <a:moveTo>
                    <a:pt x="17" y="21"/>
                  </a:moveTo>
                  <a:cubicBezTo>
                    <a:pt x="1" y="5"/>
                    <a:pt x="1" y="5"/>
                    <a:pt x="1" y="5"/>
                  </a:cubicBezTo>
                  <a:cubicBezTo>
                    <a:pt x="0" y="4"/>
                    <a:pt x="0" y="2"/>
                    <a:pt x="1" y="1"/>
                  </a:cubicBezTo>
                  <a:cubicBezTo>
                    <a:pt x="2" y="0"/>
                    <a:pt x="4" y="0"/>
                    <a:pt x="5" y="1"/>
                  </a:cubicBezTo>
                  <a:cubicBezTo>
                    <a:pt x="18" y="14"/>
                    <a:pt x="18" y="14"/>
                    <a:pt x="18" y="14"/>
                  </a:cubicBezTo>
                  <a:cubicBezTo>
                    <a:pt x="27" y="7"/>
                    <a:pt x="27" y="7"/>
                    <a:pt x="27" y="7"/>
                  </a:cubicBezTo>
                  <a:cubicBezTo>
                    <a:pt x="28" y="6"/>
                    <a:pt x="30" y="7"/>
                    <a:pt x="31" y="8"/>
                  </a:cubicBezTo>
                  <a:cubicBezTo>
                    <a:pt x="32" y="9"/>
                    <a:pt x="32" y="11"/>
                    <a:pt x="30" y="12"/>
                  </a:cubicBezTo>
                  <a:lnTo>
                    <a:pt x="17" y="2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Oval 269"/>
            <p:cNvSpPr>
              <a:spLocks noChangeArrowheads="1"/>
            </p:cNvSpPr>
            <p:nvPr userDrawn="1"/>
          </p:nvSpPr>
          <p:spPr bwMode="gray">
            <a:xfrm>
              <a:off x="9628606" y="3377363"/>
              <a:ext cx="342079" cy="345968"/>
            </a:xfrm>
            <a:prstGeom prst="ellipse">
              <a:avLst/>
            </a:pr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57" name="Freeform 270"/>
            <p:cNvSpPr>
              <a:spLocks/>
            </p:cNvSpPr>
            <p:nvPr userDrawn="1"/>
          </p:nvSpPr>
          <p:spPr bwMode="gray">
            <a:xfrm>
              <a:off x="9772434" y="3377363"/>
              <a:ext cx="198252" cy="345968"/>
            </a:xfrm>
            <a:custGeom>
              <a:avLst/>
              <a:gdLst>
                <a:gd name="T0" fmla="*/ 41 w 55"/>
                <a:gd name="T1" fmla="*/ 48 h 95"/>
                <a:gd name="T2" fmla="*/ 0 w 55"/>
                <a:gd name="T3" fmla="*/ 1 h 95"/>
                <a:gd name="T4" fmla="*/ 7 w 55"/>
                <a:gd name="T5" fmla="*/ 0 h 95"/>
                <a:gd name="T6" fmla="*/ 55 w 55"/>
                <a:gd name="T7" fmla="*/ 48 h 95"/>
                <a:gd name="T8" fmla="*/ 7 w 55"/>
                <a:gd name="T9" fmla="*/ 95 h 95"/>
                <a:gd name="T10" fmla="*/ 0 w 55"/>
                <a:gd name="T11" fmla="*/ 95 h 95"/>
                <a:gd name="T12" fmla="*/ 41 w 55"/>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5" h="95">
                  <a:moveTo>
                    <a:pt x="41" y="48"/>
                  </a:moveTo>
                  <a:cubicBezTo>
                    <a:pt x="41" y="24"/>
                    <a:pt x="23" y="4"/>
                    <a:pt x="0" y="1"/>
                  </a:cubicBezTo>
                  <a:cubicBezTo>
                    <a:pt x="3" y="0"/>
                    <a:pt x="5" y="0"/>
                    <a:pt x="7" y="0"/>
                  </a:cubicBezTo>
                  <a:cubicBezTo>
                    <a:pt x="34" y="0"/>
                    <a:pt x="55" y="21"/>
                    <a:pt x="55" y="48"/>
                  </a:cubicBezTo>
                  <a:cubicBezTo>
                    <a:pt x="55" y="74"/>
                    <a:pt x="34" y="95"/>
                    <a:pt x="7" y="95"/>
                  </a:cubicBezTo>
                  <a:cubicBezTo>
                    <a:pt x="5" y="95"/>
                    <a:pt x="3" y="95"/>
                    <a:pt x="0" y="95"/>
                  </a:cubicBezTo>
                  <a:cubicBezTo>
                    <a:pt x="23" y="91"/>
                    <a:pt x="41" y="72"/>
                    <a:pt x="41" y="48"/>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58" name="Freeform 271"/>
            <p:cNvSpPr>
              <a:spLocks/>
            </p:cNvSpPr>
            <p:nvPr userDrawn="1"/>
          </p:nvSpPr>
          <p:spPr bwMode="gray">
            <a:xfrm>
              <a:off x="9791871" y="3490093"/>
              <a:ext cx="19437" cy="396501"/>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272"/>
            <p:cNvSpPr>
              <a:spLocks/>
            </p:cNvSpPr>
            <p:nvPr userDrawn="1"/>
          </p:nvSpPr>
          <p:spPr bwMode="gray">
            <a:xfrm>
              <a:off x="9725787" y="3583386"/>
              <a:ext cx="136056" cy="85519"/>
            </a:xfrm>
            <a:custGeom>
              <a:avLst/>
              <a:gdLst>
                <a:gd name="T0" fmla="*/ 20 w 38"/>
                <a:gd name="T1" fmla="*/ 23 h 23"/>
                <a:gd name="T2" fmla="*/ 0 w 38"/>
                <a:gd name="T3" fmla="*/ 4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4"/>
                    <a:pt x="0" y="4"/>
                    <a:pt x="0" y="4"/>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2"/>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Oval 273"/>
            <p:cNvSpPr>
              <a:spLocks noChangeArrowheads="1"/>
            </p:cNvSpPr>
            <p:nvPr userDrawn="1"/>
          </p:nvSpPr>
          <p:spPr bwMode="gray">
            <a:xfrm>
              <a:off x="9239880" y="3144127"/>
              <a:ext cx="345968" cy="342079"/>
            </a:xfrm>
            <a:prstGeom prst="ellipse">
              <a:avLst/>
            </a:prstGeom>
            <a:solidFill>
              <a:srgbClr val="FF8C0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61" name="Freeform 274"/>
            <p:cNvSpPr>
              <a:spLocks/>
            </p:cNvSpPr>
            <p:nvPr userDrawn="1"/>
          </p:nvSpPr>
          <p:spPr bwMode="gray">
            <a:xfrm>
              <a:off x="9387596" y="3144127"/>
              <a:ext cx="198252" cy="342079"/>
            </a:xfrm>
            <a:custGeom>
              <a:avLst/>
              <a:gdLst>
                <a:gd name="T0" fmla="*/ 40 w 54"/>
                <a:gd name="T1" fmla="*/ 48 h 95"/>
                <a:gd name="T2" fmla="*/ 0 w 54"/>
                <a:gd name="T3" fmla="*/ 0 h 95"/>
                <a:gd name="T4" fmla="*/ 6 w 54"/>
                <a:gd name="T5" fmla="*/ 0 h 95"/>
                <a:gd name="T6" fmla="*/ 54 w 54"/>
                <a:gd name="T7" fmla="*/ 48 h 95"/>
                <a:gd name="T8" fmla="*/ 6 w 54"/>
                <a:gd name="T9" fmla="*/ 95 h 95"/>
                <a:gd name="T10" fmla="*/ 0 w 54"/>
                <a:gd name="T11" fmla="*/ 95 h 95"/>
                <a:gd name="T12" fmla="*/ 40 w 54"/>
                <a:gd name="T13" fmla="*/ 48 h 95"/>
              </a:gdLst>
              <a:ahLst/>
              <a:cxnLst>
                <a:cxn ang="0">
                  <a:pos x="T0" y="T1"/>
                </a:cxn>
                <a:cxn ang="0">
                  <a:pos x="T2" y="T3"/>
                </a:cxn>
                <a:cxn ang="0">
                  <a:pos x="T4" y="T5"/>
                </a:cxn>
                <a:cxn ang="0">
                  <a:pos x="T6" y="T7"/>
                </a:cxn>
                <a:cxn ang="0">
                  <a:pos x="T8" y="T9"/>
                </a:cxn>
                <a:cxn ang="0">
                  <a:pos x="T10" y="T11"/>
                </a:cxn>
                <a:cxn ang="0">
                  <a:pos x="T12" y="T13"/>
                </a:cxn>
              </a:cxnLst>
              <a:rect l="0" t="0" r="r" b="b"/>
              <a:pathLst>
                <a:path w="54" h="95">
                  <a:moveTo>
                    <a:pt x="40" y="48"/>
                  </a:moveTo>
                  <a:cubicBezTo>
                    <a:pt x="40" y="24"/>
                    <a:pt x="23" y="4"/>
                    <a:pt x="0" y="0"/>
                  </a:cubicBezTo>
                  <a:cubicBezTo>
                    <a:pt x="2" y="0"/>
                    <a:pt x="4" y="0"/>
                    <a:pt x="6" y="0"/>
                  </a:cubicBezTo>
                  <a:cubicBezTo>
                    <a:pt x="33" y="0"/>
                    <a:pt x="54" y="21"/>
                    <a:pt x="54" y="48"/>
                  </a:cubicBezTo>
                  <a:cubicBezTo>
                    <a:pt x="54" y="74"/>
                    <a:pt x="33" y="95"/>
                    <a:pt x="6" y="95"/>
                  </a:cubicBezTo>
                  <a:cubicBezTo>
                    <a:pt x="4" y="95"/>
                    <a:pt x="2" y="95"/>
                    <a:pt x="0" y="95"/>
                  </a:cubicBezTo>
                  <a:cubicBezTo>
                    <a:pt x="23" y="91"/>
                    <a:pt x="40" y="71"/>
                    <a:pt x="40" y="48"/>
                  </a:cubicBezTo>
                  <a:close/>
                </a:path>
              </a:pathLst>
            </a:custGeom>
            <a:solidFill>
              <a:srgbClr val="00188F"/>
            </a:solidFill>
            <a:ln>
              <a:noFill/>
            </a:ln>
            <a:extLst/>
          </p:spPr>
          <p:txBody>
            <a:bodyPr vert="horz" wrap="square" lIns="91440" tIns="45720" rIns="91440" bIns="45720" numCol="1" anchor="t" anchorCtr="0" compatLnSpc="1">
              <a:prstTxWarp prst="textNoShape">
                <a:avLst/>
              </a:prstTxWarp>
            </a:bodyPr>
            <a:lstStyle/>
            <a:p>
              <a:endParaRPr lang="en-US" sz="1765" dirty="0"/>
            </a:p>
          </p:txBody>
        </p:sp>
        <p:sp>
          <p:nvSpPr>
            <p:cNvPr id="62" name="Freeform 275"/>
            <p:cNvSpPr>
              <a:spLocks/>
            </p:cNvSpPr>
            <p:nvPr userDrawn="1"/>
          </p:nvSpPr>
          <p:spPr bwMode="gray">
            <a:xfrm>
              <a:off x="9403145" y="3256856"/>
              <a:ext cx="19437" cy="396501"/>
            </a:xfrm>
            <a:custGeom>
              <a:avLst/>
              <a:gdLst>
                <a:gd name="T0" fmla="*/ 2 w 5"/>
                <a:gd name="T1" fmla="*/ 110 h 110"/>
                <a:gd name="T2" fmla="*/ 0 w 5"/>
                <a:gd name="T3" fmla="*/ 108 h 110"/>
                <a:gd name="T4" fmla="*/ 0 w 5"/>
                <a:gd name="T5" fmla="*/ 3 h 110"/>
                <a:gd name="T6" fmla="*/ 2 w 5"/>
                <a:gd name="T7" fmla="*/ 0 h 110"/>
                <a:gd name="T8" fmla="*/ 5 w 5"/>
                <a:gd name="T9" fmla="*/ 3 h 110"/>
                <a:gd name="T10" fmla="*/ 5 w 5"/>
                <a:gd name="T11" fmla="*/ 108 h 110"/>
                <a:gd name="T12" fmla="*/ 2 w 5"/>
                <a:gd name="T13" fmla="*/ 110 h 110"/>
              </a:gdLst>
              <a:ahLst/>
              <a:cxnLst>
                <a:cxn ang="0">
                  <a:pos x="T0" y="T1"/>
                </a:cxn>
                <a:cxn ang="0">
                  <a:pos x="T2" y="T3"/>
                </a:cxn>
                <a:cxn ang="0">
                  <a:pos x="T4" y="T5"/>
                </a:cxn>
                <a:cxn ang="0">
                  <a:pos x="T6" y="T7"/>
                </a:cxn>
                <a:cxn ang="0">
                  <a:pos x="T8" y="T9"/>
                </a:cxn>
                <a:cxn ang="0">
                  <a:pos x="T10" y="T11"/>
                </a:cxn>
                <a:cxn ang="0">
                  <a:pos x="T12" y="T13"/>
                </a:cxn>
              </a:cxnLst>
              <a:rect l="0" t="0" r="r" b="b"/>
              <a:pathLst>
                <a:path w="5" h="110">
                  <a:moveTo>
                    <a:pt x="2" y="110"/>
                  </a:moveTo>
                  <a:cubicBezTo>
                    <a:pt x="1" y="110"/>
                    <a:pt x="0" y="109"/>
                    <a:pt x="0" y="108"/>
                  </a:cubicBezTo>
                  <a:cubicBezTo>
                    <a:pt x="0" y="3"/>
                    <a:pt x="0" y="3"/>
                    <a:pt x="0" y="3"/>
                  </a:cubicBezTo>
                  <a:cubicBezTo>
                    <a:pt x="0" y="1"/>
                    <a:pt x="1" y="0"/>
                    <a:pt x="2" y="0"/>
                  </a:cubicBezTo>
                  <a:cubicBezTo>
                    <a:pt x="4" y="0"/>
                    <a:pt x="5" y="1"/>
                    <a:pt x="5" y="3"/>
                  </a:cubicBezTo>
                  <a:cubicBezTo>
                    <a:pt x="5" y="108"/>
                    <a:pt x="5" y="108"/>
                    <a:pt x="5" y="108"/>
                  </a:cubicBezTo>
                  <a:cubicBezTo>
                    <a:pt x="5" y="109"/>
                    <a:pt x="4" y="110"/>
                    <a:pt x="2" y="110"/>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276"/>
            <p:cNvSpPr>
              <a:spLocks/>
            </p:cNvSpPr>
            <p:nvPr userDrawn="1"/>
          </p:nvSpPr>
          <p:spPr bwMode="gray">
            <a:xfrm>
              <a:off x="9337061" y="3350151"/>
              <a:ext cx="139942" cy="81633"/>
            </a:xfrm>
            <a:custGeom>
              <a:avLst/>
              <a:gdLst>
                <a:gd name="T0" fmla="*/ 20 w 38"/>
                <a:gd name="T1" fmla="*/ 23 h 23"/>
                <a:gd name="T2" fmla="*/ 0 w 38"/>
                <a:gd name="T3" fmla="*/ 3 h 23"/>
                <a:gd name="T4" fmla="*/ 0 w 38"/>
                <a:gd name="T5" fmla="*/ 0 h 23"/>
                <a:gd name="T6" fmla="*/ 4 w 38"/>
                <a:gd name="T7" fmla="*/ 0 h 23"/>
                <a:gd name="T8" fmla="*/ 21 w 38"/>
                <a:gd name="T9" fmla="*/ 18 h 23"/>
                <a:gd name="T10" fmla="*/ 34 w 38"/>
                <a:gd name="T11" fmla="*/ 9 h 23"/>
                <a:gd name="T12" fmla="*/ 37 w 38"/>
                <a:gd name="T13" fmla="*/ 9 h 23"/>
                <a:gd name="T14" fmla="*/ 37 w 38"/>
                <a:gd name="T15" fmla="*/ 12 h 23"/>
                <a:gd name="T16" fmla="*/ 20 w 38"/>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23">
                  <a:moveTo>
                    <a:pt x="20" y="23"/>
                  </a:moveTo>
                  <a:cubicBezTo>
                    <a:pt x="0" y="3"/>
                    <a:pt x="0" y="3"/>
                    <a:pt x="0" y="3"/>
                  </a:cubicBezTo>
                  <a:cubicBezTo>
                    <a:pt x="0" y="3"/>
                    <a:pt x="0" y="1"/>
                    <a:pt x="0" y="0"/>
                  </a:cubicBezTo>
                  <a:cubicBezTo>
                    <a:pt x="1" y="0"/>
                    <a:pt x="3" y="0"/>
                    <a:pt x="4" y="0"/>
                  </a:cubicBezTo>
                  <a:cubicBezTo>
                    <a:pt x="21" y="18"/>
                    <a:pt x="21" y="18"/>
                    <a:pt x="21" y="18"/>
                  </a:cubicBezTo>
                  <a:cubicBezTo>
                    <a:pt x="34" y="9"/>
                    <a:pt x="34" y="9"/>
                    <a:pt x="34" y="9"/>
                  </a:cubicBezTo>
                  <a:cubicBezTo>
                    <a:pt x="35" y="8"/>
                    <a:pt x="36" y="8"/>
                    <a:pt x="37" y="9"/>
                  </a:cubicBezTo>
                  <a:cubicBezTo>
                    <a:pt x="38" y="10"/>
                    <a:pt x="38" y="11"/>
                    <a:pt x="37" y="12"/>
                  </a:cubicBezTo>
                  <a:lnTo>
                    <a:pt x="20" y="2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277"/>
            <p:cNvSpPr>
              <a:spLocks/>
            </p:cNvSpPr>
            <p:nvPr userDrawn="1"/>
          </p:nvSpPr>
          <p:spPr bwMode="gray">
            <a:xfrm>
              <a:off x="8497411" y="2646557"/>
              <a:ext cx="1597667" cy="551991"/>
            </a:xfrm>
            <a:custGeom>
              <a:avLst/>
              <a:gdLst>
                <a:gd name="T0" fmla="*/ 87 w 441"/>
                <a:gd name="T1" fmla="*/ 44 h 153"/>
                <a:gd name="T2" fmla="*/ 138 w 441"/>
                <a:gd name="T3" fmla="*/ 46 h 153"/>
                <a:gd name="T4" fmla="*/ 183 w 441"/>
                <a:gd name="T5" fmla="*/ 52 h 153"/>
                <a:gd name="T6" fmla="*/ 256 w 441"/>
                <a:gd name="T7" fmla="*/ 12 h 153"/>
                <a:gd name="T8" fmla="*/ 296 w 441"/>
                <a:gd name="T9" fmla="*/ 9 h 153"/>
                <a:gd name="T10" fmla="*/ 411 w 441"/>
                <a:gd name="T11" fmla="*/ 82 h 153"/>
                <a:gd name="T12" fmla="*/ 0 w 441"/>
                <a:gd name="T13" fmla="*/ 146 h 153"/>
                <a:gd name="T14" fmla="*/ 87 w 441"/>
                <a:gd name="T15" fmla="*/ 44 h 1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153">
                  <a:moveTo>
                    <a:pt x="87" y="44"/>
                  </a:moveTo>
                  <a:cubicBezTo>
                    <a:pt x="100" y="29"/>
                    <a:pt x="118" y="23"/>
                    <a:pt x="138" y="46"/>
                  </a:cubicBezTo>
                  <a:cubicBezTo>
                    <a:pt x="155" y="61"/>
                    <a:pt x="174" y="57"/>
                    <a:pt x="183" y="52"/>
                  </a:cubicBezTo>
                  <a:cubicBezTo>
                    <a:pt x="192" y="47"/>
                    <a:pt x="256" y="12"/>
                    <a:pt x="256" y="12"/>
                  </a:cubicBezTo>
                  <a:cubicBezTo>
                    <a:pt x="256" y="12"/>
                    <a:pt x="272" y="0"/>
                    <a:pt x="296" y="9"/>
                  </a:cubicBezTo>
                  <a:cubicBezTo>
                    <a:pt x="359" y="31"/>
                    <a:pt x="441" y="103"/>
                    <a:pt x="411" y="82"/>
                  </a:cubicBezTo>
                  <a:cubicBezTo>
                    <a:pt x="62" y="128"/>
                    <a:pt x="129" y="153"/>
                    <a:pt x="0" y="146"/>
                  </a:cubicBezTo>
                  <a:cubicBezTo>
                    <a:pt x="46" y="118"/>
                    <a:pt x="74" y="58"/>
                    <a:pt x="87" y="44"/>
                  </a:cubicBezTo>
                  <a:close/>
                </a:path>
              </a:pathLst>
            </a:custGeom>
            <a:solidFill>
              <a:srgbClr val="00BCF2"/>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65" name="Rectangle 278"/>
            <p:cNvSpPr>
              <a:spLocks noChangeArrowheads="1"/>
            </p:cNvSpPr>
            <p:nvPr userDrawn="1"/>
          </p:nvSpPr>
          <p:spPr bwMode="gray">
            <a:xfrm>
              <a:off x="8524623" y="3159676"/>
              <a:ext cx="34986" cy="1166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Oval 279"/>
            <p:cNvSpPr>
              <a:spLocks noChangeArrowheads="1"/>
            </p:cNvSpPr>
            <p:nvPr userDrawn="1"/>
          </p:nvSpPr>
          <p:spPr bwMode="gray">
            <a:xfrm>
              <a:off x="8373019" y="2837032"/>
              <a:ext cx="338193" cy="33819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Rectangle 280"/>
            <p:cNvSpPr>
              <a:spLocks noChangeArrowheads="1"/>
            </p:cNvSpPr>
            <p:nvPr userDrawn="1"/>
          </p:nvSpPr>
          <p:spPr bwMode="gray">
            <a:xfrm>
              <a:off x="8516849" y="2907002"/>
              <a:ext cx="54421" cy="194363"/>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Freeform 281"/>
            <p:cNvSpPr>
              <a:spLocks/>
            </p:cNvSpPr>
            <p:nvPr userDrawn="1"/>
          </p:nvSpPr>
          <p:spPr bwMode="gray">
            <a:xfrm>
              <a:off x="8427441" y="2976974"/>
              <a:ext cx="229349" cy="58310"/>
            </a:xfrm>
            <a:custGeom>
              <a:avLst/>
              <a:gdLst>
                <a:gd name="T0" fmla="*/ 54 w 59"/>
                <a:gd name="T1" fmla="*/ 0 h 15"/>
                <a:gd name="T2" fmla="*/ 59 w 59"/>
                <a:gd name="T3" fmla="*/ 15 h 15"/>
                <a:gd name="T4" fmla="*/ 0 w 59"/>
                <a:gd name="T5" fmla="*/ 15 h 15"/>
                <a:gd name="T6" fmla="*/ 4 w 59"/>
                <a:gd name="T7" fmla="*/ 0 h 15"/>
                <a:gd name="T8" fmla="*/ 54 w 59"/>
                <a:gd name="T9" fmla="*/ 0 h 15"/>
              </a:gdLst>
              <a:ahLst/>
              <a:cxnLst>
                <a:cxn ang="0">
                  <a:pos x="T0" y="T1"/>
                </a:cxn>
                <a:cxn ang="0">
                  <a:pos x="T2" y="T3"/>
                </a:cxn>
                <a:cxn ang="0">
                  <a:pos x="T4" y="T5"/>
                </a:cxn>
                <a:cxn ang="0">
                  <a:pos x="T6" y="T7"/>
                </a:cxn>
                <a:cxn ang="0">
                  <a:pos x="T8" y="T9"/>
                </a:cxn>
              </a:cxnLst>
              <a:rect l="0" t="0" r="r" b="b"/>
              <a:pathLst>
                <a:path w="59" h="15">
                  <a:moveTo>
                    <a:pt x="54" y="0"/>
                  </a:moveTo>
                  <a:lnTo>
                    <a:pt x="59" y="15"/>
                  </a:lnTo>
                  <a:lnTo>
                    <a:pt x="0" y="15"/>
                  </a:lnTo>
                  <a:lnTo>
                    <a:pt x="4" y="0"/>
                  </a:lnTo>
                  <a:lnTo>
                    <a:pt x="54" y="0"/>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Rectangle 282"/>
            <p:cNvSpPr>
              <a:spLocks noChangeArrowheads="1"/>
            </p:cNvSpPr>
            <p:nvPr userDrawn="1"/>
          </p:nvSpPr>
          <p:spPr bwMode="gray">
            <a:xfrm>
              <a:off x="7848239" y="3552289"/>
              <a:ext cx="462586" cy="69193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Rectangle 283"/>
            <p:cNvSpPr>
              <a:spLocks noChangeArrowheads="1"/>
            </p:cNvSpPr>
            <p:nvPr userDrawn="1"/>
          </p:nvSpPr>
          <p:spPr bwMode="gray">
            <a:xfrm>
              <a:off x="7848239" y="3552289"/>
              <a:ext cx="462586" cy="69193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Rectangle 284"/>
            <p:cNvSpPr>
              <a:spLocks noChangeArrowheads="1"/>
            </p:cNvSpPr>
            <p:nvPr userDrawn="1"/>
          </p:nvSpPr>
          <p:spPr bwMode="gray">
            <a:xfrm>
              <a:off x="7925985" y="3633922"/>
              <a:ext cx="46647"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Rectangle 285"/>
            <p:cNvSpPr>
              <a:spLocks noChangeArrowheads="1"/>
            </p:cNvSpPr>
            <p:nvPr userDrawn="1"/>
          </p:nvSpPr>
          <p:spPr bwMode="gray">
            <a:xfrm>
              <a:off x="8011504" y="3633922"/>
              <a:ext cx="50535"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Rectangle 286"/>
            <p:cNvSpPr>
              <a:spLocks noChangeArrowheads="1"/>
            </p:cNvSpPr>
            <p:nvPr userDrawn="1"/>
          </p:nvSpPr>
          <p:spPr bwMode="gray">
            <a:xfrm>
              <a:off x="8100911" y="3633922"/>
              <a:ext cx="46647"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Rectangle 287"/>
            <p:cNvSpPr>
              <a:spLocks noChangeArrowheads="1"/>
            </p:cNvSpPr>
            <p:nvPr userDrawn="1"/>
          </p:nvSpPr>
          <p:spPr bwMode="gray">
            <a:xfrm>
              <a:off x="8190318" y="3633922"/>
              <a:ext cx="46647"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Rectangle 288"/>
            <p:cNvSpPr>
              <a:spLocks noChangeArrowheads="1"/>
            </p:cNvSpPr>
            <p:nvPr userDrawn="1"/>
          </p:nvSpPr>
          <p:spPr bwMode="gray">
            <a:xfrm>
              <a:off x="8769519" y="3552289"/>
              <a:ext cx="458698" cy="691933"/>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Rectangle 289"/>
            <p:cNvSpPr>
              <a:spLocks noChangeArrowheads="1"/>
            </p:cNvSpPr>
            <p:nvPr userDrawn="1"/>
          </p:nvSpPr>
          <p:spPr bwMode="gray">
            <a:xfrm>
              <a:off x="8769519" y="3552289"/>
              <a:ext cx="458698" cy="691933"/>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77" name="Rectangle 290"/>
            <p:cNvSpPr>
              <a:spLocks noChangeArrowheads="1"/>
            </p:cNvSpPr>
            <p:nvPr userDrawn="1"/>
          </p:nvSpPr>
          <p:spPr bwMode="gray">
            <a:xfrm>
              <a:off x="8310823" y="3303503"/>
              <a:ext cx="462586" cy="94071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 name="Rectangle 291"/>
            <p:cNvSpPr>
              <a:spLocks noChangeArrowheads="1"/>
            </p:cNvSpPr>
            <p:nvPr userDrawn="1"/>
          </p:nvSpPr>
          <p:spPr bwMode="gray">
            <a:xfrm>
              <a:off x="8384682" y="3381249"/>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 name="Rectangle 292"/>
            <p:cNvSpPr>
              <a:spLocks noChangeArrowheads="1"/>
            </p:cNvSpPr>
            <p:nvPr userDrawn="1"/>
          </p:nvSpPr>
          <p:spPr bwMode="gray">
            <a:xfrm>
              <a:off x="8474088" y="3381249"/>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 name="Rectangle 293"/>
            <p:cNvSpPr>
              <a:spLocks noChangeArrowheads="1"/>
            </p:cNvSpPr>
            <p:nvPr userDrawn="1"/>
          </p:nvSpPr>
          <p:spPr bwMode="gray">
            <a:xfrm>
              <a:off x="8563496" y="3381249"/>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 name="Rectangle 294"/>
            <p:cNvSpPr>
              <a:spLocks noChangeArrowheads="1"/>
            </p:cNvSpPr>
            <p:nvPr userDrawn="1"/>
          </p:nvSpPr>
          <p:spPr bwMode="gray">
            <a:xfrm>
              <a:off x="8649016" y="3381249"/>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 name="Rectangle 295"/>
            <p:cNvSpPr>
              <a:spLocks noChangeArrowheads="1"/>
            </p:cNvSpPr>
            <p:nvPr userDrawn="1"/>
          </p:nvSpPr>
          <p:spPr bwMode="gray">
            <a:xfrm>
              <a:off x="8384682" y="3501756"/>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 name="Rectangle 296"/>
            <p:cNvSpPr>
              <a:spLocks noChangeArrowheads="1"/>
            </p:cNvSpPr>
            <p:nvPr userDrawn="1"/>
          </p:nvSpPr>
          <p:spPr bwMode="gray">
            <a:xfrm>
              <a:off x="8474088" y="3501756"/>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 name="Rectangle 297"/>
            <p:cNvSpPr>
              <a:spLocks noChangeArrowheads="1"/>
            </p:cNvSpPr>
            <p:nvPr userDrawn="1"/>
          </p:nvSpPr>
          <p:spPr bwMode="gray">
            <a:xfrm>
              <a:off x="8563496" y="3501756"/>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Rectangle 298"/>
            <p:cNvSpPr>
              <a:spLocks noChangeArrowheads="1"/>
            </p:cNvSpPr>
            <p:nvPr userDrawn="1"/>
          </p:nvSpPr>
          <p:spPr bwMode="gray">
            <a:xfrm>
              <a:off x="8649016" y="3501756"/>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Rectangle 299"/>
            <p:cNvSpPr>
              <a:spLocks noChangeArrowheads="1"/>
            </p:cNvSpPr>
            <p:nvPr userDrawn="1"/>
          </p:nvSpPr>
          <p:spPr bwMode="gray">
            <a:xfrm>
              <a:off x="8384682" y="3622259"/>
              <a:ext cx="50535"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Rectangle 300"/>
            <p:cNvSpPr>
              <a:spLocks noChangeArrowheads="1"/>
            </p:cNvSpPr>
            <p:nvPr userDrawn="1"/>
          </p:nvSpPr>
          <p:spPr bwMode="gray">
            <a:xfrm>
              <a:off x="8474088" y="3622259"/>
              <a:ext cx="46647"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Rectangle 301"/>
            <p:cNvSpPr>
              <a:spLocks noChangeArrowheads="1"/>
            </p:cNvSpPr>
            <p:nvPr userDrawn="1"/>
          </p:nvSpPr>
          <p:spPr bwMode="gray">
            <a:xfrm>
              <a:off x="8563496" y="3622259"/>
              <a:ext cx="46647"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Rectangle 302"/>
            <p:cNvSpPr>
              <a:spLocks noChangeArrowheads="1"/>
            </p:cNvSpPr>
            <p:nvPr userDrawn="1"/>
          </p:nvSpPr>
          <p:spPr bwMode="gray">
            <a:xfrm>
              <a:off x="8649016" y="3622259"/>
              <a:ext cx="50535"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Rectangle 303"/>
            <p:cNvSpPr>
              <a:spLocks noChangeArrowheads="1"/>
            </p:cNvSpPr>
            <p:nvPr userDrawn="1"/>
          </p:nvSpPr>
          <p:spPr bwMode="gray">
            <a:xfrm>
              <a:off x="8384682" y="3738877"/>
              <a:ext cx="50535"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Rectangle 304"/>
            <p:cNvSpPr>
              <a:spLocks noChangeArrowheads="1"/>
            </p:cNvSpPr>
            <p:nvPr userDrawn="1"/>
          </p:nvSpPr>
          <p:spPr bwMode="gray">
            <a:xfrm>
              <a:off x="8474088" y="3738877"/>
              <a:ext cx="46647"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 name="Rectangle 305"/>
            <p:cNvSpPr>
              <a:spLocks noChangeArrowheads="1"/>
            </p:cNvSpPr>
            <p:nvPr userDrawn="1"/>
          </p:nvSpPr>
          <p:spPr bwMode="gray">
            <a:xfrm>
              <a:off x="8563496" y="3738877"/>
              <a:ext cx="46647"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 name="Rectangle 306"/>
            <p:cNvSpPr>
              <a:spLocks noChangeArrowheads="1"/>
            </p:cNvSpPr>
            <p:nvPr userDrawn="1"/>
          </p:nvSpPr>
          <p:spPr bwMode="gray">
            <a:xfrm>
              <a:off x="8649016" y="3738877"/>
              <a:ext cx="50535"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Rectangle 307"/>
            <p:cNvSpPr>
              <a:spLocks noChangeArrowheads="1"/>
            </p:cNvSpPr>
            <p:nvPr userDrawn="1"/>
          </p:nvSpPr>
          <p:spPr bwMode="gray">
            <a:xfrm>
              <a:off x="8384682" y="3859384"/>
              <a:ext cx="50535"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Rectangle 308"/>
            <p:cNvSpPr>
              <a:spLocks noChangeArrowheads="1"/>
            </p:cNvSpPr>
            <p:nvPr userDrawn="1"/>
          </p:nvSpPr>
          <p:spPr bwMode="gray">
            <a:xfrm>
              <a:off x="8474088" y="3859384"/>
              <a:ext cx="46647"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Rectangle 309"/>
            <p:cNvSpPr>
              <a:spLocks noChangeArrowheads="1"/>
            </p:cNvSpPr>
            <p:nvPr userDrawn="1"/>
          </p:nvSpPr>
          <p:spPr bwMode="gray">
            <a:xfrm>
              <a:off x="8563496" y="3859384"/>
              <a:ext cx="46647"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Rectangle 310"/>
            <p:cNvSpPr>
              <a:spLocks noChangeArrowheads="1"/>
            </p:cNvSpPr>
            <p:nvPr userDrawn="1"/>
          </p:nvSpPr>
          <p:spPr bwMode="gray">
            <a:xfrm>
              <a:off x="8649016" y="3859384"/>
              <a:ext cx="50535" cy="660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Rectangle 311"/>
            <p:cNvSpPr>
              <a:spLocks noChangeArrowheads="1"/>
            </p:cNvSpPr>
            <p:nvPr userDrawn="1"/>
          </p:nvSpPr>
          <p:spPr bwMode="gray">
            <a:xfrm>
              <a:off x="8384682" y="3976001"/>
              <a:ext cx="50535"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Rectangle 312"/>
            <p:cNvSpPr>
              <a:spLocks noChangeArrowheads="1"/>
            </p:cNvSpPr>
            <p:nvPr userDrawn="1"/>
          </p:nvSpPr>
          <p:spPr bwMode="gray">
            <a:xfrm>
              <a:off x="8474088" y="3976001"/>
              <a:ext cx="46647"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Rectangle 313"/>
            <p:cNvSpPr>
              <a:spLocks noChangeArrowheads="1"/>
            </p:cNvSpPr>
            <p:nvPr userDrawn="1"/>
          </p:nvSpPr>
          <p:spPr bwMode="gray">
            <a:xfrm>
              <a:off x="8563496" y="3976001"/>
              <a:ext cx="46647"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Rectangle 314"/>
            <p:cNvSpPr>
              <a:spLocks noChangeArrowheads="1"/>
            </p:cNvSpPr>
            <p:nvPr userDrawn="1"/>
          </p:nvSpPr>
          <p:spPr bwMode="gray">
            <a:xfrm>
              <a:off x="8649016" y="3976001"/>
              <a:ext cx="50535"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2" name="Rectangle 315"/>
            <p:cNvSpPr>
              <a:spLocks noChangeArrowheads="1"/>
            </p:cNvSpPr>
            <p:nvPr userDrawn="1"/>
          </p:nvSpPr>
          <p:spPr bwMode="gray">
            <a:xfrm>
              <a:off x="8384682" y="4092619"/>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3" name="Rectangle 316"/>
            <p:cNvSpPr>
              <a:spLocks noChangeArrowheads="1"/>
            </p:cNvSpPr>
            <p:nvPr userDrawn="1"/>
          </p:nvSpPr>
          <p:spPr bwMode="gray">
            <a:xfrm>
              <a:off x="8474088" y="4092619"/>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Rectangle 317"/>
            <p:cNvSpPr>
              <a:spLocks noChangeArrowheads="1"/>
            </p:cNvSpPr>
            <p:nvPr userDrawn="1"/>
          </p:nvSpPr>
          <p:spPr bwMode="gray">
            <a:xfrm>
              <a:off x="8563496" y="4092619"/>
              <a:ext cx="46647"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Rectangle 318"/>
            <p:cNvSpPr>
              <a:spLocks noChangeArrowheads="1"/>
            </p:cNvSpPr>
            <p:nvPr userDrawn="1"/>
          </p:nvSpPr>
          <p:spPr bwMode="gray">
            <a:xfrm>
              <a:off x="8649016" y="4092619"/>
              <a:ext cx="50535" cy="7385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Rectangle 319"/>
            <p:cNvSpPr>
              <a:spLocks noChangeArrowheads="1"/>
            </p:cNvSpPr>
            <p:nvPr userDrawn="1"/>
          </p:nvSpPr>
          <p:spPr bwMode="gray">
            <a:xfrm>
              <a:off x="7848239" y="3509530"/>
              <a:ext cx="462586" cy="4664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Rectangle 320"/>
            <p:cNvSpPr>
              <a:spLocks noChangeArrowheads="1"/>
            </p:cNvSpPr>
            <p:nvPr userDrawn="1"/>
          </p:nvSpPr>
          <p:spPr bwMode="gray">
            <a:xfrm>
              <a:off x="8310823" y="3256856"/>
              <a:ext cx="462586" cy="4664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Rectangle 321"/>
            <p:cNvSpPr>
              <a:spLocks noChangeArrowheads="1"/>
            </p:cNvSpPr>
            <p:nvPr userDrawn="1"/>
          </p:nvSpPr>
          <p:spPr bwMode="gray">
            <a:xfrm>
              <a:off x="8773408" y="3509530"/>
              <a:ext cx="454812" cy="46647"/>
            </a:xfrm>
            <a:prstGeom prst="rect">
              <a:avLst/>
            </a:prstGeom>
            <a:solidFill>
              <a:srgbClr val="505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Rectangle 322"/>
            <p:cNvSpPr>
              <a:spLocks noChangeArrowheads="1"/>
            </p:cNvSpPr>
            <p:nvPr userDrawn="1"/>
          </p:nvSpPr>
          <p:spPr bwMode="gray">
            <a:xfrm>
              <a:off x="8843379" y="3633922"/>
              <a:ext cx="50535"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Rectangle 323"/>
            <p:cNvSpPr>
              <a:spLocks noChangeArrowheads="1"/>
            </p:cNvSpPr>
            <p:nvPr userDrawn="1"/>
          </p:nvSpPr>
          <p:spPr bwMode="gray">
            <a:xfrm>
              <a:off x="8932784" y="3633922"/>
              <a:ext cx="46647"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Rectangle 324"/>
            <p:cNvSpPr>
              <a:spLocks noChangeArrowheads="1"/>
            </p:cNvSpPr>
            <p:nvPr userDrawn="1"/>
          </p:nvSpPr>
          <p:spPr bwMode="gray">
            <a:xfrm>
              <a:off x="9018305" y="3633922"/>
              <a:ext cx="50535"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Rectangle 325"/>
            <p:cNvSpPr>
              <a:spLocks noChangeArrowheads="1"/>
            </p:cNvSpPr>
            <p:nvPr userDrawn="1"/>
          </p:nvSpPr>
          <p:spPr bwMode="gray">
            <a:xfrm>
              <a:off x="9111598" y="3633922"/>
              <a:ext cx="46647" cy="5325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Rectangle 326"/>
            <p:cNvSpPr>
              <a:spLocks noChangeArrowheads="1"/>
            </p:cNvSpPr>
            <p:nvPr userDrawn="1"/>
          </p:nvSpPr>
          <p:spPr bwMode="gray">
            <a:xfrm>
              <a:off x="7723848" y="4244222"/>
              <a:ext cx="1636539" cy="699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Freeform 327"/>
            <p:cNvSpPr>
              <a:spLocks/>
            </p:cNvSpPr>
            <p:nvPr userDrawn="1"/>
          </p:nvSpPr>
          <p:spPr bwMode="gray">
            <a:xfrm>
              <a:off x="9857954" y="2230619"/>
              <a:ext cx="1306120" cy="664724"/>
            </a:xfrm>
            <a:custGeom>
              <a:avLst/>
              <a:gdLst>
                <a:gd name="T0" fmla="*/ 338 w 361"/>
                <a:gd name="T1" fmla="*/ 0 h 184"/>
                <a:gd name="T2" fmla="*/ 310 w 361"/>
                <a:gd name="T3" fmla="*/ 46 h 184"/>
                <a:gd name="T4" fmla="*/ 88 w 361"/>
                <a:gd name="T5" fmla="*/ 46 h 184"/>
                <a:gd name="T6" fmla="*/ 0 w 361"/>
                <a:gd name="T7" fmla="*/ 184 h 184"/>
                <a:gd name="T8" fmla="*/ 81 w 361"/>
                <a:gd name="T9" fmla="*/ 184 h 184"/>
                <a:gd name="T10" fmla="*/ 215 w 361"/>
                <a:gd name="T11" fmla="*/ 78 h 184"/>
                <a:gd name="T12" fmla="*/ 290 w 361"/>
                <a:gd name="T13" fmla="*/ 78 h 184"/>
                <a:gd name="T14" fmla="*/ 349 w 361"/>
                <a:gd name="T15" fmla="*/ 79 h 184"/>
                <a:gd name="T16" fmla="*/ 361 w 361"/>
                <a:gd name="T17" fmla="*/ 0 h 184"/>
                <a:gd name="T18" fmla="*/ 338 w 361"/>
                <a:gd name="T1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1" h="184">
                  <a:moveTo>
                    <a:pt x="338" y="0"/>
                  </a:moveTo>
                  <a:cubicBezTo>
                    <a:pt x="310" y="46"/>
                    <a:pt x="310" y="46"/>
                    <a:pt x="310" y="46"/>
                  </a:cubicBezTo>
                  <a:cubicBezTo>
                    <a:pt x="88" y="46"/>
                    <a:pt x="88" y="46"/>
                    <a:pt x="88" y="46"/>
                  </a:cubicBezTo>
                  <a:cubicBezTo>
                    <a:pt x="12" y="46"/>
                    <a:pt x="0" y="108"/>
                    <a:pt x="0" y="184"/>
                  </a:cubicBezTo>
                  <a:cubicBezTo>
                    <a:pt x="81" y="184"/>
                    <a:pt x="81" y="184"/>
                    <a:pt x="81" y="184"/>
                  </a:cubicBezTo>
                  <a:cubicBezTo>
                    <a:pt x="146" y="184"/>
                    <a:pt x="201" y="139"/>
                    <a:pt x="215" y="78"/>
                  </a:cubicBezTo>
                  <a:cubicBezTo>
                    <a:pt x="290" y="78"/>
                    <a:pt x="290" y="78"/>
                    <a:pt x="290" y="78"/>
                  </a:cubicBezTo>
                  <a:cubicBezTo>
                    <a:pt x="349" y="79"/>
                    <a:pt x="349" y="79"/>
                    <a:pt x="349" y="79"/>
                  </a:cubicBezTo>
                  <a:cubicBezTo>
                    <a:pt x="361" y="0"/>
                    <a:pt x="361" y="0"/>
                    <a:pt x="361" y="0"/>
                  </a:cubicBezTo>
                  <a:lnTo>
                    <a:pt x="338" y="0"/>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Freeform 328"/>
            <p:cNvSpPr>
              <a:spLocks/>
            </p:cNvSpPr>
            <p:nvPr userDrawn="1"/>
          </p:nvSpPr>
          <p:spPr bwMode="gray">
            <a:xfrm>
              <a:off x="10339974" y="2156762"/>
              <a:ext cx="23323" cy="275998"/>
            </a:xfrm>
            <a:custGeom>
              <a:avLst/>
              <a:gdLst>
                <a:gd name="T0" fmla="*/ 0 w 7"/>
                <a:gd name="T1" fmla="*/ 3 h 77"/>
                <a:gd name="T2" fmla="*/ 0 w 7"/>
                <a:gd name="T3" fmla="*/ 74 h 77"/>
                <a:gd name="T4" fmla="*/ 4 w 7"/>
                <a:gd name="T5" fmla="*/ 77 h 77"/>
                <a:gd name="T6" fmla="*/ 7 w 7"/>
                <a:gd name="T7" fmla="*/ 74 h 77"/>
                <a:gd name="T8" fmla="*/ 7 w 7"/>
                <a:gd name="T9" fmla="*/ 3 h 77"/>
                <a:gd name="T10" fmla="*/ 4 w 7"/>
                <a:gd name="T11" fmla="*/ 0 h 77"/>
                <a:gd name="T12" fmla="*/ 0 w 7"/>
                <a:gd name="T13" fmla="*/ 3 h 77"/>
              </a:gdLst>
              <a:ahLst/>
              <a:cxnLst>
                <a:cxn ang="0">
                  <a:pos x="T0" y="T1"/>
                </a:cxn>
                <a:cxn ang="0">
                  <a:pos x="T2" y="T3"/>
                </a:cxn>
                <a:cxn ang="0">
                  <a:pos x="T4" y="T5"/>
                </a:cxn>
                <a:cxn ang="0">
                  <a:pos x="T6" y="T7"/>
                </a:cxn>
                <a:cxn ang="0">
                  <a:pos x="T8" y="T9"/>
                </a:cxn>
                <a:cxn ang="0">
                  <a:pos x="T10" y="T11"/>
                </a:cxn>
                <a:cxn ang="0">
                  <a:pos x="T12" y="T13"/>
                </a:cxn>
              </a:cxnLst>
              <a:rect l="0" t="0" r="r" b="b"/>
              <a:pathLst>
                <a:path w="7" h="77">
                  <a:moveTo>
                    <a:pt x="0" y="3"/>
                  </a:moveTo>
                  <a:cubicBezTo>
                    <a:pt x="0" y="74"/>
                    <a:pt x="0" y="74"/>
                    <a:pt x="0" y="74"/>
                  </a:cubicBezTo>
                  <a:cubicBezTo>
                    <a:pt x="0" y="76"/>
                    <a:pt x="2" y="77"/>
                    <a:pt x="4" y="77"/>
                  </a:cubicBezTo>
                  <a:cubicBezTo>
                    <a:pt x="5" y="77"/>
                    <a:pt x="7" y="76"/>
                    <a:pt x="7" y="74"/>
                  </a:cubicBezTo>
                  <a:cubicBezTo>
                    <a:pt x="7" y="3"/>
                    <a:pt x="7" y="3"/>
                    <a:pt x="7" y="3"/>
                  </a:cubicBezTo>
                  <a:cubicBezTo>
                    <a:pt x="7" y="2"/>
                    <a:pt x="5" y="0"/>
                    <a:pt x="4" y="0"/>
                  </a:cubicBezTo>
                  <a:cubicBezTo>
                    <a:pt x="2" y="0"/>
                    <a:pt x="0" y="2"/>
                    <a:pt x="0" y="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Oval 329"/>
            <p:cNvSpPr>
              <a:spLocks noChangeArrowheads="1"/>
            </p:cNvSpPr>
            <p:nvPr userDrawn="1"/>
          </p:nvSpPr>
          <p:spPr bwMode="gray">
            <a:xfrm>
              <a:off x="9881277" y="2125664"/>
              <a:ext cx="940717" cy="89408"/>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Freeform 330"/>
            <p:cNvSpPr>
              <a:spLocks/>
            </p:cNvSpPr>
            <p:nvPr userDrawn="1"/>
          </p:nvSpPr>
          <p:spPr bwMode="gray">
            <a:xfrm>
              <a:off x="9861843" y="2397772"/>
              <a:ext cx="594752" cy="377066"/>
            </a:xfrm>
            <a:custGeom>
              <a:avLst/>
              <a:gdLst>
                <a:gd name="T0" fmla="*/ 87 w 164"/>
                <a:gd name="T1" fmla="*/ 0 h 104"/>
                <a:gd name="T2" fmla="*/ 164 w 164"/>
                <a:gd name="T3" fmla="*/ 0 h 104"/>
                <a:gd name="T4" fmla="*/ 60 w 164"/>
                <a:gd name="T5" fmla="*/ 104 h 104"/>
                <a:gd name="T6" fmla="*/ 0 w 164"/>
                <a:gd name="T7" fmla="*/ 104 h 104"/>
                <a:gd name="T8" fmla="*/ 87 w 164"/>
                <a:gd name="T9" fmla="*/ 0 h 104"/>
              </a:gdLst>
              <a:ahLst/>
              <a:cxnLst>
                <a:cxn ang="0">
                  <a:pos x="T0" y="T1"/>
                </a:cxn>
                <a:cxn ang="0">
                  <a:pos x="T2" y="T3"/>
                </a:cxn>
                <a:cxn ang="0">
                  <a:pos x="T4" y="T5"/>
                </a:cxn>
                <a:cxn ang="0">
                  <a:pos x="T6" y="T7"/>
                </a:cxn>
                <a:cxn ang="0">
                  <a:pos x="T8" y="T9"/>
                </a:cxn>
              </a:cxnLst>
              <a:rect l="0" t="0" r="r" b="b"/>
              <a:pathLst>
                <a:path w="164" h="104">
                  <a:moveTo>
                    <a:pt x="87" y="0"/>
                  </a:moveTo>
                  <a:cubicBezTo>
                    <a:pt x="164" y="0"/>
                    <a:pt x="164" y="0"/>
                    <a:pt x="164" y="0"/>
                  </a:cubicBezTo>
                  <a:cubicBezTo>
                    <a:pt x="164" y="57"/>
                    <a:pt x="117" y="104"/>
                    <a:pt x="60" y="104"/>
                  </a:cubicBezTo>
                  <a:cubicBezTo>
                    <a:pt x="0" y="104"/>
                    <a:pt x="0" y="104"/>
                    <a:pt x="0" y="104"/>
                  </a:cubicBezTo>
                  <a:cubicBezTo>
                    <a:pt x="5" y="44"/>
                    <a:pt x="23" y="0"/>
                    <a:pt x="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8" name="Freeform 331"/>
            <p:cNvSpPr>
              <a:spLocks/>
            </p:cNvSpPr>
            <p:nvPr userDrawn="1"/>
          </p:nvSpPr>
          <p:spPr bwMode="gray">
            <a:xfrm>
              <a:off x="9861843" y="2397772"/>
              <a:ext cx="532556" cy="377066"/>
            </a:xfrm>
            <a:custGeom>
              <a:avLst/>
              <a:gdLst>
                <a:gd name="T0" fmla="*/ 147 w 147"/>
                <a:gd name="T1" fmla="*/ 0 h 104"/>
                <a:gd name="T2" fmla="*/ 87 w 147"/>
                <a:gd name="T3" fmla="*/ 0 h 104"/>
                <a:gd name="T4" fmla="*/ 0 w 147"/>
                <a:gd name="T5" fmla="*/ 104 h 104"/>
                <a:gd name="T6" fmla="*/ 60 w 147"/>
                <a:gd name="T7" fmla="*/ 104 h 104"/>
                <a:gd name="T8" fmla="*/ 147 w 147"/>
                <a:gd name="T9" fmla="*/ 0 h 104"/>
              </a:gdLst>
              <a:ahLst/>
              <a:cxnLst>
                <a:cxn ang="0">
                  <a:pos x="T0" y="T1"/>
                </a:cxn>
                <a:cxn ang="0">
                  <a:pos x="T2" y="T3"/>
                </a:cxn>
                <a:cxn ang="0">
                  <a:pos x="T4" y="T5"/>
                </a:cxn>
                <a:cxn ang="0">
                  <a:pos x="T6" y="T7"/>
                </a:cxn>
                <a:cxn ang="0">
                  <a:pos x="T8" y="T9"/>
                </a:cxn>
              </a:cxnLst>
              <a:rect l="0" t="0" r="r" b="b"/>
              <a:pathLst>
                <a:path w="147" h="104">
                  <a:moveTo>
                    <a:pt x="147" y="0"/>
                  </a:moveTo>
                  <a:cubicBezTo>
                    <a:pt x="87" y="0"/>
                    <a:pt x="87" y="0"/>
                    <a:pt x="87" y="0"/>
                  </a:cubicBezTo>
                  <a:cubicBezTo>
                    <a:pt x="23" y="0"/>
                    <a:pt x="5" y="44"/>
                    <a:pt x="0" y="104"/>
                  </a:cubicBezTo>
                  <a:cubicBezTo>
                    <a:pt x="60" y="104"/>
                    <a:pt x="60" y="104"/>
                    <a:pt x="60" y="104"/>
                  </a:cubicBezTo>
                  <a:cubicBezTo>
                    <a:pt x="64" y="44"/>
                    <a:pt x="83" y="0"/>
                    <a:pt x="147"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19" name="Freeform 332"/>
            <p:cNvSpPr>
              <a:spLocks/>
            </p:cNvSpPr>
            <p:nvPr userDrawn="1"/>
          </p:nvSpPr>
          <p:spPr bwMode="gray">
            <a:xfrm>
              <a:off x="11377875" y="2331688"/>
              <a:ext cx="509233" cy="27212"/>
            </a:xfrm>
            <a:custGeom>
              <a:avLst/>
              <a:gdLst>
                <a:gd name="T0" fmla="*/ 3 w 140"/>
                <a:gd name="T1" fmla="*/ 7 h 7"/>
                <a:gd name="T2" fmla="*/ 137 w 140"/>
                <a:gd name="T3" fmla="*/ 7 h 7"/>
                <a:gd name="T4" fmla="*/ 140 w 140"/>
                <a:gd name="T5" fmla="*/ 3 h 7"/>
                <a:gd name="T6" fmla="*/ 137 w 140"/>
                <a:gd name="T7" fmla="*/ 0 h 7"/>
                <a:gd name="T8" fmla="*/ 3 w 140"/>
                <a:gd name="T9" fmla="*/ 0 h 7"/>
                <a:gd name="T10" fmla="*/ 0 w 140"/>
                <a:gd name="T11" fmla="*/ 3 h 7"/>
                <a:gd name="T12" fmla="*/ 3 w 140"/>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140" h="7">
                  <a:moveTo>
                    <a:pt x="3" y="7"/>
                  </a:moveTo>
                  <a:cubicBezTo>
                    <a:pt x="137" y="7"/>
                    <a:pt x="137" y="7"/>
                    <a:pt x="137" y="7"/>
                  </a:cubicBezTo>
                  <a:cubicBezTo>
                    <a:pt x="139" y="7"/>
                    <a:pt x="140" y="5"/>
                    <a:pt x="140" y="3"/>
                  </a:cubicBezTo>
                  <a:cubicBezTo>
                    <a:pt x="140" y="2"/>
                    <a:pt x="139" y="0"/>
                    <a:pt x="137" y="0"/>
                  </a:cubicBezTo>
                  <a:cubicBezTo>
                    <a:pt x="3" y="0"/>
                    <a:pt x="3" y="0"/>
                    <a:pt x="3" y="0"/>
                  </a:cubicBezTo>
                  <a:cubicBezTo>
                    <a:pt x="1" y="0"/>
                    <a:pt x="0" y="2"/>
                    <a:pt x="0" y="3"/>
                  </a:cubicBezTo>
                  <a:cubicBezTo>
                    <a:pt x="0" y="5"/>
                    <a:pt x="1" y="7"/>
                    <a:pt x="3"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Freeform 333"/>
            <p:cNvSpPr>
              <a:spLocks/>
            </p:cNvSpPr>
            <p:nvPr userDrawn="1"/>
          </p:nvSpPr>
          <p:spPr bwMode="gray">
            <a:xfrm>
              <a:off x="11276805" y="2421096"/>
              <a:ext cx="509233" cy="19437"/>
            </a:xfrm>
            <a:custGeom>
              <a:avLst/>
              <a:gdLst>
                <a:gd name="T0" fmla="*/ 3 w 140"/>
                <a:gd name="T1" fmla="*/ 6 h 6"/>
                <a:gd name="T2" fmla="*/ 137 w 140"/>
                <a:gd name="T3" fmla="*/ 6 h 6"/>
                <a:gd name="T4" fmla="*/ 140 w 140"/>
                <a:gd name="T5" fmla="*/ 3 h 6"/>
                <a:gd name="T6" fmla="*/ 137 w 140"/>
                <a:gd name="T7" fmla="*/ 0 h 6"/>
                <a:gd name="T8" fmla="*/ 3 w 140"/>
                <a:gd name="T9" fmla="*/ 0 h 6"/>
                <a:gd name="T10" fmla="*/ 0 w 140"/>
                <a:gd name="T11" fmla="*/ 3 h 6"/>
                <a:gd name="T12" fmla="*/ 3 w 14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40" h="6">
                  <a:moveTo>
                    <a:pt x="3" y="6"/>
                  </a:moveTo>
                  <a:cubicBezTo>
                    <a:pt x="137" y="6"/>
                    <a:pt x="137" y="6"/>
                    <a:pt x="137" y="6"/>
                  </a:cubicBezTo>
                  <a:cubicBezTo>
                    <a:pt x="139" y="6"/>
                    <a:pt x="140" y="5"/>
                    <a:pt x="140" y="3"/>
                  </a:cubicBezTo>
                  <a:cubicBezTo>
                    <a:pt x="140" y="1"/>
                    <a:pt x="139" y="0"/>
                    <a:pt x="137" y="0"/>
                  </a:cubicBezTo>
                  <a:cubicBezTo>
                    <a:pt x="3" y="0"/>
                    <a:pt x="3" y="0"/>
                    <a:pt x="3" y="0"/>
                  </a:cubicBezTo>
                  <a:cubicBezTo>
                    <a:pt x="2" y="0"/>
                    <a:pt x="0" y="1"/>
                    <a:pt x="0" y="3"/>
                  </a:cubicBezTo>
                  <a:cubicBezTo>
                    <a:pt x="0" y="5"/>
                    <a:pt x="2" y="6"/>
                    <a:pt x="3" y="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Freeform 334"/>
            <p:cNvSpPr>
              <a:spLocks/>
            </p:cNvSpPr>
            <p:nvPr userDrawn="1"/>
          </p:nvSpPr>
          <p:spPr bwMode="gray">
            <a:xfrm>
              <a:off x="10417720" y="5223811"/>
              <a:ext cx="69970" cy="334305"/>
            </a:xfrm>
            <a:custGeom>
              <a:avLst/>
              <a:gdLst>
                <a:gd name="T0" fmla="*/ 17 w 19"/>
                <a:gd name="T1" fmla="*/ 73 h 92"/>
                <a:gd name="T2" fmla="*/ 14 w 19"/>
                <a:gd name="T3" fmla="*/ 73 h 92"/>
                <a:gd name="T4" fmla="*/ 14 w 19"/>
                <a:gd name="T5" fmla="*/ 0 h 92"/>
                <a:gd name="T6" fmla="*/ 5 w 19"/>
                <a:gd name="T7" fmla="*/ 0 h 92"/>
                <a:gd name="T8" fmla="*/ 5 w 19"/>
                <a:gd name="T9" fmla="*/ 73 h 92"/>
                <a:gd name="T10" fmla="*/ 3 w 19"/>
                <a:gd name="T11" fmla="*/ 73 h 92"/>
                <a:gd name="T12" fmla="*/ 0 w 19"/>
                <a:gd name="T13" fmla="*/ 76 h 92"/>
                <a:gd name="T14" fmla="*/ 0 w 19"/>
                <a:gd name="T15" fmla="*/ 92 h 92"/>
                <a:gd name="T16" fmla="*/ 19 w 19"/>
                <a:gd name="T17" fmla="*/ 92 h 92"/>
                <a:gd name="T18" fmla="*/ 19 w 19"/>
                <a:gd name="T19" fmla="*/ 76 h 92"/>
                <a:gd name="T20" fmla="*/ 17 w 1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2">
                  <a:moveTo>
                    <a:pt x="17" y="73"/>
                  </a:moveTo>
                  <a:cubicBezTo>
                    <a:pt x="14" y="73"/>
                    <a:pt x="14" y="73"/>
                    <a:pt x="14" y="73"/>
                  </a:cubicBezTo>
                  <a:cubicBezTo>
                    <a:pt x="14" y="0"/>
                    <a:pt x="14" y="0"/>
                    <a:pt x="14" y="0"/>
                  </a:cubicBezTo>
                  <a:cubicBezTo>
                    <a:pt x="5" y="0"/>
                    <a:pt x="5" y="0"/>
                    <a:pt x="5" y="0"/>
                  </a:cubicBezTo>
                  <a:cubicBezTo>
                    <a:pt x="5" y="73"/>
                    <a:pt x="5" y="73"/>
                    <a:pt x="5" y="73"/>
                  </a:cubicBezTo>
                  <a:cubicBezTo>
                    <a:pt x="3" y="73"/>
                    <a:pt x="3" y="73"/>
                    <a:pt x="3" y="73"/>
                  </a:cubicBezTo>
                  <a:cubicBezTo>
                    <a:pt x="2" y="73"/>
                    <a:pt x="0" y="74"/>
                    <a:pt x="0" y="76"/>
                  </a:cubicBezTo>
                  <a:cubicBezTo>
                    <a:pt x="0" y="92"/>
                    <a:pt x="0" y="92"/>
                    <a:pt x="0" y="92"/>
                  </a:cubicBezTo>
                  <a:cubicBezTo>
                    <a:pt x="19" y="92"/>
                    <a:pt x="19" y="92"/>
                    <a:pt x="19" y="92"/>
                  </a:cubicBezTo>
                  <a:cubicBezTo>
                    <a:pt x="19" y="76"/>
                    <a:pt x="19" y="76"/>
                    <a:pt x="19" y="76"/>
                  </a:cubicBezTo>
                  <a:cubicBezTo>
                    <a:pt x="19" y="74"/>
                    <a:pt x="18" y="73"/>
                    <a:pt x="17" y="73"/>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22" name="Freeform 335"/>
            <p:cNvSpPr>
              <a:spLocks/>
            </p:cNvSpPr>
            <p:nvPr userDrawn="1"/>
          </p:nvSpPr>
          <p:spPr bwMode="gray">
            <a:xfrm>
              <a:off x="10417720" y="5223811"/>
              <a:ext cx="34986" cy="334305"/>
            </a:xfrm>
            <a:custGeom>
              <a:avLst/>
              <a:gdLst>
                <a:gd name="T0" fmla="*/ 3 w 9"/>
                <a:gd name="T1" fmla="*/ 73 h 92"/>
                <a:gd name="T2" fmla="*/ 5 w 9"/>
                <a:gd name="T3" fmla="*/ 73 h 92"/>
                <a:gd name="T4" fmla="*/ 5 w 9"/>
                <a:gd name="T5" fmla="*/ 0 h 92"/>
                <a:gd name="T6" fmla="*/ 9 w 9"/>
                <a:gd name="T7" fmla="*/ 0 h 92"/>
                <a:gd name="T8" fmla="*/ 9 w 9"/>
                <a:gd name="T9" fmla="*/ 73 h 92"/>
                <a:gd name="T10" fmla="*/ 6 w 9"/>
                <a:gd name="T11" fmla="*/ 73 h 92"/>
                <a:gd name="T12" fmla="*/ 4 w 9"/>
                <a:gd name="T13" fmla="*/ 76 h 92"/>
                <a:gd name="T14" fmla="*/ 4 w 9"/>
                <a:gd name="T15" fmla="*/ 92 h 92"/>
                <a:gd name="T16" fmla="*/ 0 w 9"/>
                <a:gd name="T17" fmla="*/ 92 h 92"/>
                <a:gd name="T18" fmla="*/ 0 w 9"/>
                <a:gd name="T19" fmla="*/ 76 h 92"/>
                <a:gd name="T20" fmla="*/ 3 w 9"/>
                <a:gd name="T2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 h="92">
                  <a:moveTo>
                    <a:pt x="3" y="73"/>
                  </a:moveTo>
                  <a:cubicBezTo>
                    <a:pt x="5" y="73"/>
                    <a:pt x="5" y="73"/>
                    <a:pt x="5" y="73"/>
                  </a:cubicBezTo>
                  <a:cubicBezTo>
                    <a:pt x="5" y="0"/>
                    <a:pt x="5" y="0"/>
                    <a:pt x="5" y="0"/>
                  </a:cubicBezTo>
                  <a:cubicBezTo>
                    <a:pt x="9" y="0"/>
                    <a:pt x="9" y="0"/>
                    <a:pt x="9" y="0"/>
                  </a:cubicBezTo>
                  <a:cubicBezTo>
                    <a:pt x="9" y="73"/>
                    <a:pt x="9" y="73"/>
                    <a:pt x="9" y="73"/>
                  </a:cubicBezTo>
                  <a:cubicBezTo>
                    <a:pt x="6" y="73"/>
                    <a:pt x="6" y="73"/>
                    <a:pt x="6" y="73"/>
                  </a:cubicBezTo>
                  <a:cubicBezTo>
                    <a:pt x="5" y="73"/>
                    <a:pt x="4" y="74"/>
                    <a:pt x="4" y="76"/>
                  </a:cubicBezTo>
                  <a:cubicBezTo>
                    <a:pt x="4" y="92"/>
                    <a:pt x="4" y="92"/>
                    <a:pt x="4" y="92"/>
                  </a:cubicBezTo>
                  <a:cubicBezTo>
                    <a:pt x="0" y="92"/>
                    <a:pt x="0" y="92"/>
                    <a:pt x="0" y="92"/>
                  </a:cubicBezTo>
                  <a:cubicBezTo>
                    <a:pt x="0" y="76"/>
                    <a:pt x="0" y="76"/>
                    <a:pt x="0" y="76"/>
                  </a:cubicBezTo>
                  <a:cubicBezTo>
                    <a:pt x="0" y="74"/>
                    <a:pt x="2" y="73"/>
                    <a:pt x="3" y="73"/>
                  </a:cubicBez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Freeform 336"/>
            <p:cNvSpPr>
              <a:spLocks/>
            </p:cNvSpPr>
            <p:nvPr userDrawn="1"/>
          </p:nvSpPr>
          <p:spPr bwMode="gray">
            <a:xfrm>
              <a:off x="9947362" y="4722355"/>
              <a:ext cx="256559" cy="256559"/>
            </a:xfrm>
            <a:custGeom>
              <a:avLst/>
              <a:gdLst>
                <a:gd name="T0" fmla="*/ 66 w 66"/>
                <a:gd name="T1" fmla="*/ 43 h 66"/>
                <a:gd name="T2" fmla="*/ 43 w 66"/>
                <a:gd name="T3" fmla="*/ 66 h 66"/>
                <a:gd name="T4" fmla="*/ 0 w 66"/>
                <a:gd name="T5" fmla="*/ 23 h 66"/>
                <a:gd name="T6" fmla="*/ 22 w 66"/>
                <a:gd name="T7" fmla="*/ 0 h 66"/>
                <a:gd name="T8" fmla="*/ 66 w 66"/>
                <a:gd name="T9" fmla="*/ 43 h 66"/>
              </a:gdLst>
              <a:ahLst/>
              <a:cxnLst>
                <a:cxn ang="0">
                  <a:pos x="T0" y="T1"/>
                </a:cxn>
                <a:cxn ang="0">
                  <a:pos x="T2" y="T3"/>
                </a:cxn>
                <a:cxn ang="0">
                  <a:pos x="T4" y="T5"/>
                </a:cxn>
                <a:cxn ang="0">
                  <a:pos x="T6" y="T7"/>
                </a:cxn>
                <a:cxn ang="0">
                  <a:pos x="T8" y="T9"/>
                </a:cxn>
              </a:cxnLst>
              <a:rect l="0" t="0" r="r" b="b"/>
              <a:pathLst>
                <a:path w="66" h="66">
                  <a:moveTo>
                    <a:pt x="66" y="43"/>
                  </a:moveTo>
                  <a:lnTo>
                    <a:pt x="43" y="66"/>
                  </a:lnTo>
                  <a:lnTo>
                    <a:pt x="0" y="23"/>
                  </a:lnTo>
                  <a:lnTo>
                    <a:pt x="22" y="0"/>
                  </a:lnTo>
                  <a:lnTo>
                    <a:pt x="66" y="4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Freeform 337"/>
            <p:cNvSpPr>
              <a:spLocks/>
            </p:cNvSpPr>
            <p:nvPr userDrawn="1"/>
          </p:nvSpPr>
          <p:spPr bwMode="gray">
            <a:xfrm>
              <a:off x="9519763" y="4294757"/>
              <a:ext cx="497570" cy="497570"/>
            </a:xfrm>
            <a:custGeom>
              <a:avLst/>
              <a:gdLst>
                <a:gd name="T0" fmla="*/ 134 w 137"/>
                <a:gd name="T1" fmla="*/ 120 h 138"/>
                <a:gd name="T2" fmla="*/ 134 w 137"/>
                <a:gd name="T3" fmla="*/ 130 h 138"/>
                <a:gd name="T4" fmla="*/ 130 w 137"/>
                <a:gd name="T5" fmla="*/ 135 h 138"/>
                <a:gd name="T6" fmla="*/ 120 w 137"/>
                <a:gd name="T7" fmla="*/ 135 h 138"/>
                <a:gd name="T8" fmla="*/ 2 w 137"/>
                <a:gd name="T9" fmla="*/ 17 h 138"/>
                <a:gd name="T10" fmla="*/ 2 w 137"/>
                <a:gd name="T11" fmla="*/ 7 h 138"/>
                <a:gd name="T12" fmla="*/ 7 w 137"/>
                <a:gd name="T13" fmla="*/ 3 h 138"/>
                <a:gd name="T14" fmla="*/ 17 w 137"/>
                <a:gd name="T15" fmla="*/ 3 h 138"/>
                <a:gd name="T16" fmla="*/ 134 w 137"/>
                <a:gd name="T17" fmla="*/ 12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 h="138">
                  <a:moveTo>
                    <a:pt x="134" y="120"/>
                  </a:moveTo>
                  <a:cubicBezTo>
                    <a:pt x="137" y="123"/>
                    <a:pt x="137" y="127"/>
                    <a:pt x="134" y="130"/>
                  </a:cubicBezTo>
                  <a:cubicBezTo>
                    <a:pt x="130" y="135"/>
                    <a:pt x="130" y="135"/>
                    <a:pt x="130" y="135"/>
                  </a:cubicBezTo>
                  <a:cubicBezTo>
                    <a:pt x="127" y="138"/>
                    <a:pt x="123" y="138"/>
                    <a:pt x="120" y="135"/>
                  </a:cubicBezTo>
                  <a:cubicBezTo>
                    <a:pt x="2" y="17"/>
                    <a:pt x="2" y="17"/>
                    <a:pt x="2" y="17"/>
                  </a:cubicBezTo>
                  <a:cubicBezTo>
                    <a:pt x="0" y="15"/>
                    <a:pt x="0" y="10"/>
                    <a:pt x="2" y="7"/>
                  </a:cubicBezTo>
                  <a:cubicBezTo>
                    <a:pt x="7" y="3"/>
                    <a:pt x="7" y="3"/>
                    <a:pt x="7" y="3"/>
                  </a:cubicBezTo>
                  <a:cubicBezTo>
                    <a:pt x="10" y="0"/>
                    <a:pt x="14" y="0"/>
                    <a:pt x="17" y="3"/>
                  </a:cubicBezTo>
                  <a:lnTo>
                    <a:pt x="134" y="12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338"/>
            <p:cNvSpPr>
              <a:spLocks/>
            </p:cNvSpPr>
            <p:nvPr userDrawn="1"/>
          </p:nvSpPr>
          <p:spPr bwMode="gray">
            <a:xfrm>
              <a:off x="10071755" y="4846748"/>
              <a:ext cx="843538" cy="835763"/>
            </a:xfrm>
            <a:custGeom>
              <a:avLst/>
              <a:gdLst>
                <a:gd name="T0" fmla="*/ 217 w 217"/>
                <a:gd name="T1" fmla="*/ 183 h 215"/>
                <a:gd name="T2" fmla="*/ 184 w 217"/>
                <a:gd name="T3" fmla="*/ 215 h 215"/>
                <a:gd name="T4" fmla="*/ 0 w 217"/>
                <a:gd name="T5" fmla="*/ 32 h 215"/>
                <a:gd name="T6" fmla="*/ 32 w 217"/>
                <a:gd name="T7" fmla="*/ 0 h 215"/>
                <a:gd name="T8" fmla="*/ 217 w 217"/>
                <a:gd name="T9" fmla="*/ 183 h 215"/>
              </a:gdLst>
              <a:ahLst/>
              <a:cxnLst>
                <a:cxn ang="0">
                  <a:pos x="T0" y="T1"/>
                </a:cxn>
                <a:cxn ang="0">
                  <a:pos x="T2" y="T3"/>
                </a:cxn>
                <a:cxn ang="0">
                  <a:pos x="T4" y="T5"/>
                </a:cxn>
                <a:cxn ang="0">
                  <a:pos x="T6" y="T7"/>
                </a:cxn>
                <a:cxn ang="0">
                  <a:pos x="T8" y="T9"/>
                </a:cxn>
              </a:cxnLst>
              <a:rect l="0" t="0" r="r" b="b"/>
              <a:pathLst>
                <a:path w="217" h="215">
                  <a:moveTo>
                    <a:pt x="217" y="183"/>
                  </a:moveTo>
                  <a:lnTo>
                    <a:pt x="184" y="215"/>
                  </a:lnTo>
                  <a:lnTo>
                    <a:pt x="0" y="32"/>
                  </a:lnTo>
                  <a:lnTo>
                    <a:pt x="32" y="0"/>
                  </a:lnTo>
                  <a:lnTo>
                    <a:pt x="217"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Freeform 339"/>
            <p:cNvSpPr>
              <a:spLocks/>
            </p:cNvSpPr>
            <p:nvPr userDrawn="1"/>
          </p:nvSpPr>
          <p:spPr bwMode="gray">
            <a:xfrm>
              <a:off x="9916264" y="4695144"/>
              <a:ext cx="147716" cy="139942"/>
            </a:xfrm>
            <a:custGeom>
              <a:avLst/>
              <a:gdLst>
                <a:gd name="T0" fmla="*/ 12 w 40"/>
                <a:gd name="T1" fmla="*/ 36 h 39"/>
                <a:gd name="T2" fmla="*/ 37 w 40"/>
                <a:gd name="T3" fmla="*/ 12 h 39"/>
                <a:gd name="T4" fmla="*/ 37 w 40"/>
                <a:gd name="T5" fmla="*/ 2 h 39"/>
                <a:gd name="T6" fmla="*/ 28 w 40"/>
                <a:gd name="T7" fmla="*/ 2 h 39"/>
                <a:gd name="T8" fmla="*/ 3 w 40"/>
                <a:gd name="T9" fmla="*/ 27 h 39"/>
                <a:gd name="T10" fmla="*/ 3 w 40"/>
                <a:gd name="T11" fmla="*/ 36 h 39"/>
                <a:gd name="T12" fmla="*/ 12 w 40"/>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40" h="39">
                  <a:moveTo>
                    <a:pt x="12" y="36"/>
                  </a:moveTo>
                  <a:cubicBezTo>
                    <a:pt x="37" y="12"/>
                    <a:pt x="37" y="12"/>
                    <a:pt x="37" y="12"/>
                  </a:cubicBezTo>
                  <a:cubicBezTo>
                    <a:pt x="40" y="9"/>
                    <a:pt x="40" y="5"/>
                    <a:pt x="37" y="2"/>
                  </a:cubicBezTo>
                  <a:cubicBezTo>
                    <a:pt x="34" y="0"/>
                    <a:pt x="30" y="0"/>
                    <a:pt x="28" y="2"/>
                  </a:cubicBezTo>
                  <a:cubicBezTo>
                    <a:pt x="3" y="27"/>
                    <a:pt x="3" y="27"/>
                    <a:pt x="3" y="27"/>
                  </a:cubicBezTo>
                  <a:cubicBezTo>
                    <a:pt x="0" y="30"/>
                    <a:pt x="0" y="34"/>
                    <a:pt x="3" y="36"/>
                  </a:cubicBezTo>
                  <a:cubicBezTo>
                    <a:pt x="6" y="39"/>
                    <a:pt x="10" y="39"/>
                    <a:pt x="12" y="36"/>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7" name="Freeform 340"/>
            <p:cNvSpPr>
              <a:spLocks/>
            </p:cNvSpPr>
            <p:nvPr userDrawn="1"/>
          </p:nvSpPr>
          <p:spPr bwMode="gray">
            <a:xfrm>
              <a:off x="9628606" y="4407487"/>
              <a:ext cx="112732" cy="112732"/>
            </a:xfrm>
            <a:custGeom>
              <a:avLst/>
              <a:gdLst>
                <a:gd name="T0" fmla="*/ 12 w 31"/>
                <a:gd name="T1" fmla="*/ 28 h 31"/>
                <a:gd name="T2" fmla="*/ 29 w 31"/>
                <a:gd name="T3" fmla="*/ 12 h 31"/>
                <a:gd name="T4" fmla="*/ 29 w 31"/>
                <a:gd name="T5" fmla="*/ 2 h 31"/>
                <a:gd name="T6" fmla="*/ 20 w 31"/>
                <a:gd name="T7" fmla="*/ 2 h 31"/>
                <a:gd name="T8" fmla="*/ 3 w 31"/>
                <a:gd name="T9" fmla="*/ 19 h 31"/>
                <a:gd name="T10" fmla="*/ 3 w 31"/>
                <a:gd name="T11" fmla="*/ 28 h 31"/>
                <a:gd name="T12" fmla="*/ 12 w 31"/>
                <a:gd name="T13" fmla="*/ 28 h 31"/>
              </a:gdLst>
              <a:ahLst/>
              <a:cxnLst>
                <a:cxn ang="0">
                  <a:pos x="T0" y="T1"/>
                </a:cxn>
                <a:cxn ang="0">
                  <a:pos x="T2" y="T3"/>
                </a:cxn>
                <a:cxn ang="0">
                  <a:pos x="T4" y="T5"/>
                </a:cxn>
                <a:cxn ang="0">
                  <a:pos x="T6" y="T7"/>
                </a:cxn>
                <a:cxn ang="0">
                  <a:pos x="T8" y="T9"/>
                </a:cxn>
                <a:cxn ang="0">
                  <a:pos x="T10" y="T11"/>
                </a:cxn>
                <a:cxn ang="0">
                  <a:pos x="T12" y="T13"/>
                </a:cxn>
              </a:cxnLst>
              <a:rect l="0" t="0" r="r" b="b"/>
              <a:pathLst>
                <a:path w="31" h="31">
                  <a:moveTo>
                    <a:pt x="12" y="28"/>
                  </a:moveTo>
                  <a:cubicBezTo>
                    <a:pt x="29" y="12"/>
                    <a:pt x="29" y="12"/>
                    <a:pt x="29" y="12"/>
                  </a:cubicBezTo>
                  <a:cubicBezTo>
                    <a:pt x="31" y="9"/>
                    <a:pt x="31" y="5"/>
                    <a:pt x="29" y="2"/>
                  </a:cubicBezTo>
                  <a:cubicBezTo>
                    <a:pt x="26" y="0"/>
                    <a:pt x="22" y="0"/>
                    <a:pt x="20" y="2"/>
                  </a:cubicBezTo>
                  <a:cubicBezTo>
                    <a:pt x="3" y="19"/>
                    <a:pt x="3" y="19"/>
                    <a:pt x="3" y="19"/>
                  </a:cubicBezTo>
                  <a:cubicBezTo>
                    <a:pt x="0" y="21"/>
                    <a:pt x="0" y="26"/>
                    <a:pt x="3" y="28"/>
                  </a:cubicBezTo>
                  <a:cubicBezTo>
                    <a:pt x="6" y="31"/>
                    <a:pt x="10" y="31"/>
                    <a:pt x="12" y="28"/>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341"/>
            <p:cNvSpPr>
              <a:spLocks/>
            </p:cNvSpPr>
            <p:nvPr userDrawn="1"/>
          </p:nvSpPr>
          <p:spPr bwMode="gray">
            <a:xfrm>
              <a:off x="10161160" y="4854523"/>
              <a:ext cx="754129" cy="715257"/>
            </a:xfrm>
            <a:custGeom>
              <a:avLst/>
              <a:gdLst>
                <a:gd name="T0" fmla="*/ 194 w 194"/>
                <a:gd name="T1" fmla="*/ 181 h 184"/>
                <a:gd name="T2" fmla="*/ 191 w 194"/>
                <a:gd name="T3" fmla="*/ 184 h 184"/>
                <a:gd name="T4" fmla="*/ 0 w 194"/>
                <a:gd name="T5" fmla="*/ 11 h 184"/>
                <a:gd name="T6" fmla="*/ 12 w 194"/>
                <a:gd name="T7" fmla="*/ 0 h 184"/>
                <a:gd name="T8" fmla="*/ 194 w 194"/>
                <a:gd name="T9" fmla="*/ 181 h 184"/>
              </a:gdLst>
              <a:ahLst/>
              <a:cxnLst>
                <a:cxn ang="0">
                  <a:pos x="T0" y="T1"/>
                </a:cxn>
                <a:cxn ang="0">
                  <a:pos x="T2" y="T3"/>
                </a:cxn>
                <a:cxn ang="0">
                  <a:pos x="T4" y="T5"/>
                </a:cxn>
                <a:cxn ang="0">
                  <a:pos x="T6" y="T7"/>
                </a:cxn>
                <a:cxn ang="0">
                  <a:pos x="T8" y="T9"/>
                </a:cxn>
              </a:cxnLst>
              <a:rect l="0" t="0" r="r" b="b"/>
              <a:pathLst>
                <a:path w="194" h="184">
                  <a:moveTo>
                    <a:pt x="194" y="181"/>
                  </a:moveTo>
                  <a:lnTo>
                    <a:pt x="191" y="184"/>
                  </a:lnTo>
                  <a:lnTo>
                    <a:pt x="0" y="11"/>
                  </a:lnTo>
                  <a:lnTo>
                    <a:pt x="12" y="0"/>
                  </a:lnTo>
                  <a:lnTo>
                    <a:pt x="194" y="181"/>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342"/>
            <p:cNvSpPr>
              <a:spLocks/>
            </p:cNvSpPr>
            <p:nvPr userDrawn="1"/>
          </p:nvSpPr>
          <p:spPr bwMode="gray">
            <a:xfrm>
              <a:off x="10079529" y="4932267"/>
              <a:ext cx="719145" cy="750243"/>
            </a:xfrm>
            <a:custGeom>
              <a:avLst/>
              <a:gdLst>
                <a:gd name="T0" fmla="*/ 182 w 185"/>
                <a:gd name="T1" fmla="*/ 193 h 193"/>
                <a:gd name="T2" fmla="*/ 185 w 185"/>
                <a:gd name="T3" fmla="*/ 190 h 193"/>
                <a:gd name="T4" fmla="*/ 12 w 185"/>
                <a:gd name="T5" fmla="*/ 0 h 193"/>
                <a:gd name="T6" fmla="*/ 0 w 185"/>
                <a:gd name="T7" fmla="*/ 12 h 193"/>
                <a:gd name="T8" fmla="*/ 182 w 185"/>
                <a:gd name="T9" fmla="*/ 193 h 193"/>
              </a:gdLst>
              <a:ahLst/>
              <a:cxnLst>
                <a:cxn ang="0">
                  <a:pos x="T0" y="T1"/>
                </a:cxn>
                <a:cxn ang="0">
                  <a:pos x="T2" y="T3"/>
                </a:cxn>
                <a:cxn ang="0">
                  <a:pos x="T4" y="T5"/>
                </a:cxn>
                <a:cxn ang="0">
                  <a:pos x="T6" y="T7"/>
                </a:cxn>
                <a:cxn ang="0">
                  <a:pos x="T8" y="T9"/>
                </a:cxn>
              </a:cxnLst>
              <a:rect l="0" t="0" r="r" b="b"/>
              <a:pathLst>
                <a:path w="185" h="193">
                  <a:moveTo>
                    <a:pt x="182" y="193"/>
                  </a:moveTo>
                  <a:lnTo>
                    <a:pt x="185" y="190"/>
                  </a:lnTo>
                  <a:lnTo>
                    <a:pt x="12" y="0"/>
                  </a:lnTo>
                  <a:lnTo>
                    <a:pt x="0" y="12"/>
                  </a:lnTo>
                  <a:lnTo>
                    <a:pt x="182" y="193"/>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Freeform 343"/>
            <p:cNvSpPr>
              <a:spLocks/>
            </p:cNvSpPr>
            <p:nvPr userDrawn="1"/>
          </p:nvSpPr>
          <p:spPr bwMode="gray">
            <a:xfrm>
              <a:off x="10235020" y="5558116"/>
              <a:ext cx="711370" cy="104958"/>
            </a:xfrm>
            <a:custGeom>
              <a:avLst/>
              <a:gdLst>
                <a:gd name="T0" fmla="*/ 197 w 197"/>
                <a:gd name="T1" fmla="*/ 12 h 29"/>
                <a:gd name="T2" fmla="*/ 185 w 197"/>
                <a:gd name="T3" fmla="*/ 0 h 29"/>
                <a:gd name="T4" fmla="*/ 11 w 197"/>
                <a:gd name="T5" fmla="*/ 0 h 29"/>
                <a:gd name="T6" fmla="*/ 0 w 197"/>
                <a:gd name="T7" fmla="*/ 12 h 29"/>
                <a:gd name="T8" fmla="*/ 0 w 197"/>
                <a:gd name="T9" fmla="*/ 17 h 29"/>
                <a:gd name="T10" fmla="*/ 11 w 197"/>
                <a:gd name="T11" fmla="*/ 29 h 29"/>
                <a:gd name="T12" fmla="*/ 185 w 197"/>
                <a:gd name="T13" fmla="*/ 29 h 29"/>
                <a:gd name="T14" fmla="*/ 197 w 197"/>
                <a:gd name="T15" fmla="*/ 17 h 29"/>
                <a:gd name="T16" fmla="*/ 197 w 197"/>
                <a:gd name="T17"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7" h="29">
                  <a:moveTo>
                    <a:pt x="197" y="12"/>
                  </a:moveTo>
                  <a:cubicBezTo>
                    <a:pt x="197" y="5"/>
                    <a:pt x="192" y="0"/>
                    <a:pt x="185" y="0"/>
                  </a:cubicBezTo>
                  <a:cubicBezTo>
                    <a:pt x="11" y="0"/>
                    <a:pt x="11" y="0"/>
                    <a:pt x="11" y="0"/>
                  </a:cubicBezTo>
                  <a:cubicBezTo>
                    <a:pt x="5" y="0"/>
                    <a:pt x="0" y="5"/>
                    <a:pt x="0" y="12"/>
                  </a:cubicBezTo>
                  <a:cubicBezTo>
                    <a:pt x="0" y="17"/>
                    <a:pt x="0" y="17"/>
                    <a:pt x="0" y="17"/>
                  </a:cubicBezTo>
                  <a:cubicBezTo>
                    <a:pt x="0" y="23"/>
                    <a:pt x="5" y="29"/>
                    <a:pt x="11" y="29"/>
                  </a:cubicBezTo>
                  <a:cubicBezTo>
                    <a:pt x="185" y="29"/>
                    <a:pt x="185" y="29"/>
                    <a:pt x="185" y="29"/>
                  </a:cubicBezTo>
                  <a:cubicBezTo>
                    <a:pt x="192" y="29"/>
                    <a:pt x="197" y="23"/>
                    <a:pt x="197" y="17"/>
                  </a:cubicBezTo>
                  <a:lnTo>
                    <a:pt x="197" y="12"/>
                  </a:lnTo>
                  <a:close/>
                </a:path>
              </a:pathLst>
            </a:custGeom>
            <a:solidFill>
              <a:srgbClr val="0018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31" name="Oval 344"/>
            <p:cNvSpPr>
              <a:spLocks noChangeArrowheads="1"/>
            </p:cNvSpPr>
            <p:nvPr userDrawn="1"/>
          </p:nvSpPr>
          <p:spPr bwMode="gray">
            <a:xfrm>
              <a:off x="9908489"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2" name="Oval 345"/>
            <p:cNvSpPr>
              <a:spLocks noChangeArrowheads="1"/>
            </p:cNvSpPr>
            <p:nvPr userDrawn="1"/>
          </p:nvSpPr>
          <p:spPr bwMode="gray">
            <a:xfrm>
              <a:off x="10316650"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3" name="Oval 346"/>
            <p:cNvSpPr>
              <a:spLocks noChangeArrowheads="1"/>
            </p:cNvSpPr>
            <p:nvPr userDrawn="1"/>
          </p:nvSpPr>
          <p:spPr bwMode="gray">
            <a:xfrm>
              <a:off x="10627632"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4" name="Freeform 347"/>
            <p:cNvSpPr>
              <a:spLocks/>
            </p:cNvSpPr>
            <p:nvPr userDrawn="1"/>
          </p:nvSpPr>
          <p:spPr bwMode="gray">
            <a:xfrm>
              <a:off x="9756885" y="5363753"/>
              <a:ext cx="369291" cy="435373"/>
            </a:xfrm>
            <a:custGeom>
              <a:avLst/>
              <a:gdLst>
                <a:gd name="T0" fmla="*/ 101 w 101"/>
                <a:gd name="T1" fmla="*/ 0 h 121"/>
                <a:gd name="T2" fmla="*/ 28 w 101"/>
                <a:gd name="T3" fmla="*/ 0 h 121"/>
                <a:gd name="T4" fmla="*/ 7 w 101"/>
                <a:gd name="T5" fmla="*/ 121 h 121"/>
                <a:gd name="T6" fmla="*/ 81 w 101"/>
                <a:gd name="T7" fmla="*/ 121 h 121"/>
                <a:gd name="T8" fmla="*/ 101 w 101"/>
                <a:gd name="T9" fmla="*/ 0 h 121"/>
              </a:gdLst>
              <a:ahLst/>
              <a:cxnLst>
                <a:cxn ang="0">
                  <a:pos x="T0" y="T1"/>
                </a:cxn>
                <a:cxn ang="0">
                  <a:pos x="T2" y="T3"/>
                </a:cxn>
                <a:cxn ang="0">
                  <a:pos x="T4" y="T5"/>
                </a:cxn>
                <a:cxn ang="0">
                  <a:pos x="T6" y="T7"/>
                </a:cxn>
                <a:cxn ang="0">
                  <a:pos x="T8" y="T9"/>
                </a:cxn>
              </a:cxnLst>
              <a:rect l="0" t="0" r="r" b="b"/>
              <a:pathLst>
                <a:path w="101" h="121">
                  <a:moveTo>
                    <a:pt x="101" y="0"/>
                  </a:moveTo>
                  <a:cubicBezTo>
                    <a:pt x="79" y="0"/>
                    <a:pt x="40" y="0"/>
                    <a:pt x="28" y="0"/>
                  </a:cubicBezTo>
                  <a:cubicBezTo>
                    <a:pt x="0" y="31"/>
                    <a:pt x="7" y="121"/>
                    <a:pt x="7" y="121"/>
                  </a:cubicBezTo>
                  <a:cubicBezTo>
                    <a:pt x="81" y="121"/>
                    <a:pt x="81" y="121"/>
                    <a:pt x="81" y="121"/>
                  </a:cubicBezTo>
                  <a:cubicBezTo>
                    <a:pt x="81" y="121"/>
                    <a:pt x="74" y="31"/>
                    <a:pt x="101" y="0"/>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5" name="Freeform 348"/>
            <p:cNvSpPr>
              <a:spLocks/>
            </p:cNvSpPr>
            <p:nvPr userDrawn="1"/>
          </p:nvSpPr>
          <p:spPr bwMode="gray">
            <a:xfrm>
              <a:off x="10122287" y="5663073"/>
              <a:ext cx="3888" cy="0"/>
            </a:xfrm>
            <a:custGeom>
              <a:avLst/>
              <a:gdLst>
                <a:gd name="T0" fmla="*/ 0 w 1"/>
                <a:gd name="T1" fmla="*/ 1 w 1"/>
                <a:gd name="T2" fmla="*/ 0 w 1"/>
                <a:gd name="T3" fmla="*/ 0 w 1"/>
              </a:gdLst>
              <a:ahLst/>
              <a:cxnLst>
                <a:cxn ang="0">
                  <a:pos x="T0" y="0"/>
                </a:cxn>
                <a:cxn ang="0">
                  <a:pos x="T1" y="0"/>
                </a:cxn>
                <a:cxn ang="0">
                  <a:pos x="T2" y="0"/>
                </a:cxn>
                <a:cxn ang="0">
                  <a:pos x="T3" y="0"/>
                </a:cxn>
              </a:cxnLst>
              <a:rect l="0" t="0" r="r" b="b"/>
              <a:pathLst>
                <a:path w="1">
                  <a:moveTo>
                    <a:pt x="0" y="0"/>
                  </a:moveTo>
                  <a:lnTo>
                    <a:pt x="1" y="0"/>
                  </a:lnTo>
                  <a:lnTo>
                    <a:pt x="0" y="0"/>
                  </a:lnTo>
                  <a:lnTo>
                    <a:pt x="0" y="0"/>
                  </a:ln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6" name="Freeform 349"/>
            <p:cNvSpPr>
              <a:spLocks/>
            </p:cNvSpPr>
            <p:nvPr userDrawn="1"/>
          </p:nvSpPr>
          <p:spPr bwMode="gray">
            <a:xfrm>
              <a:off x="9756885" y="5355979"/>
              <a:ext cx="139942" cy="435373"/>
            </a:xfrm>
            <a:custGeom>
              <a:avLst/>
              <a:gdLst>
                <a:gd name="T0" fmla="*/ 38 w 38"/>
                <a:gd name="T1" fmla="*/ 0 h 121"/>
                <a:gd name="T2" fmla="*/ 27 w 38"/>
                <a:gd name="T3" fmla="*/ 0 h 121"/>
                <a:gd name="T4" fmla="*/ 7 w 38"/>
                <a:gd name="T5" fmla="*/ 121 h 121"/>
                <a:gd name="T6" fmla="*/ 18 w 38"/>
                <a:gd name="T7" fmla="*/ 121 h 121"/>
                <a:gd name="T8" fmla="*/ 38 w 38"/>
                <a:gd name="T9" fmla="*/ 0 h 121"/>
              </a:gdLst>
              <a:ahLst/>
              <a:cxnLst>
                <a:cxn ang="0">
                  <a:pos x="T0" y="T1"/>
                </a:cxn>
                <a:cxn ang="0">
                  <a:pos x="T2" y="T3"/>
                </a:cxn>
                <a:cxn ang="0">
                  <a:pos x="T4" y="T5"/>
                </a:cxn>
                <a:cxn ang="0">
                  <a:pos x="T6" y="T7"/>
                </a:cxn>
                <a:cxn ang="0">
                  <a:pos x="T8" y="T9"/>
                </a:cxn>
              </a:cxnLst>
              <a:rect l="0" t="0" r="r" b="b"/>
              <a:pathLst>
                <a:path w="38" h="121">
                  <a:moveTo>
                    <a:pt x="38" y="0"/>
                  </a:moveTo>
                  <a:cubicBezTo>
                    <a:pt x="34" y="0"/>
                    <a:pt x="30" y="0"/>
                    <a:pt x="27" y="0"/>
                  </a:cubicBezTo>
                  <a:cubicBezTo>
                    <a:pt x="0" y="31"/>
                    <a:pt x="7" y="121"/>
                    <a:pt x="7" y="121"/>
                  </a:cubicBezTo>
                  <a:cubicBezTo>
                    <a:pt x="18" y="121"/>
                    <a:pt x="18" y="121"/>
                    <a:pt x="18" y="121"/>
                  </a:cubicBezTo>
                  <a:cubicBezTo>
                    <a:pt x="18" y="121"/>
                    <a:pt x="11" y="31"/>
                    <a:pt x="38" y="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7" name="Freeform 350"/>
            <p:cNvSpPr>
              <a:spLocks/>
            </p:cNvSpPr>
            <p:nvPr userDrawn="1"/>
          </p:nvSpPr>
          <p:spPr bwMode="gray">
            <a:xfrm>
              <a:off x="9994009" y="5355979"/>
              <a:ext cx="971815" cy="435373"/>
            </a:xfrm>
            <a:custGeom>
              <a:avLst/>
              <a:gdLst>
                <a:gd name="T0" fmla="*/ 263 w 268"/>
                <a:gd name="T1" fmla="*/ 85 h 121"/>
                <a:gd name="T2" fmla="*/ 89 w 268"/>
                <a:gd name="T3" fmla="*/ 85 h 121"/>
                <a:gd name="T4" fmla="*/ 89 w 268"/>
                <a:gd name="T5" fmla="*/ 85 h 121"/>
                <a:gd name="T6" fmla="*/ 89 w 268"/>
                <a:gd name="T7" fmla="*/ 0 h 121"/>
                <a:gd name="T8" fmla="*/ 27 w 268"/>
                <a:gd name="T9" fmla="*/ 0 h 121"/>
                <a:gd name="T10" fmla="*/ 6 w 268"/>
                <a:gd name="T11" fmla="*/ 121 h 121"/>
                <a:gd name="T12" fmla="*/ 263 w 268"/>
                <a:gd name="T13" fmla="*/ 121 h 121"/>
                <a:gd name="T14" fmla="*/ 268 w 268"/>
                <a:gd name="T15" fmla="*/ 115 h 121"/>
                <a:gd name="T16" fmla="*/ 268 w 268"/>
                <a:gd name="T17" fmla="*/ 91 h 121"/>
                <a:gd name="T18" fmla="*/ 263 w 268"/>
                <a:gd name="T19"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8" h="121">
                  <a:moveTo>
                    <a:pt x="263" y="85"/>
                  </a:moveTo>
                  <a:cubicBezTo>
                    <a:pt x="89" y="85"/>
                    <a:pt x="89" y="85"/>
                    <a:pt x="89" y="85"/>
                  </a:cubicBezTo>
                  <a:cubicBezTo>
                    <a:pt x="89" y="85"/>
                    <a:pt x="89" y="85"/>
                    <a:pt x="89" y="85"/>
                  </a:cubicBezTo>
                  <a:cubicBezTo>
                    <a:pt x="89" y="0"/>
                    <a:pt x="89" y="0"/>
                    <a:pt x="89" y="0"/>
                  </a:cubicBezTo>
                  <a:cubicBezTo>
                    <a:pt x="89" y="0"/>
                    <a:pt x="49" y="0"/>
                    <a:pt x="27" y="0"/>
                  </a:cubicBezTo>
                  <a:cubicBezTo>
                    <a:pt x="0" y="31"/>
                    <a:pt x="6" y="121"/>
                    <a:pt x="6" y="121"/>
                  </a:cubicBezTo>
                  <a:cubicBezTo>
                    <a:pt x="263" y="121"/>
                    <a:pt x="263" y="121"/>
                    <a:pt x="263" y="121"/>
                  </a:cubicBezTo>
                  <a:cubicBezTo>
                    <a:pt x="266" y="121"/>
                    <a:pt x="268" y="118"/>
                    <a:pt x="268" y="115"/>
                  </a:cubicBezTo>
                  <a:cubicBezTo>
                    <a:pt x="268" y="91"/>
                    <a:pt x="268" y="91"/>
                    <a:pt x="268" y="91"/>
                  </a:cubicBezTo>
                  <a:cubicBezTo>
                    <a:pt x="268" y="87"/>
                    <a:pt x="266" y="85"/>
                    <a:pt x="263" y="8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8" name="Freeform 351"/>
            <p:cNvSpPr>
              <a:spLocks/>
            </p:cNvSpPr>
            <p:nvPr userDrawn="1"/>
          </p:nvSpPr>
          <p:spPr bwMode="gray">
            <a:xfrm>
              <a:off x="9994009" y="5355979"/>
              <a:ext cx="322644" cy="435373"/>
            </a:xfrm>
            <a:custGeom>
              <a:avLst/>
              <a:gdLst>
                <a:gd name="T0" fmla="*/ 33 w 89"/>
                <a:gd name="T1" fmla="*/ 6 h 121"/>
                <a:gd name="T2" fmla="*/ 89 w 89"/>
                <a:gd name="T3" fmla="*/ 6 h 121"/>
                <a:gd name="T4" fmla="*/ 89 w 89"/>
                <a:gd name="T5" fmla="*/ 0 h 121"/>
                <a:gd name="T6" fmla="*/ 27 w 89"/>
                <a:gd name="T7" fmla="*/ 0 h 121"/>
                <a:gd name="T8" fmla="*/ 6 w 89"/>
                <a:gd name="T9" fmla="*/ 121 h 121"/>
                <a:gd name="T10" fmla="*/ 12 w 89"/>
                <a:gd name="T11" fmla="*/ 121 h 121"/>
                <a:gd name="T12" fmla="*/ 33 w 89"/>
                <a:gd name="T13" fmla="*/ 6 h 121"/>
              </a:gdLst>
              <a:ahLst/>
              <a:cxnLst>
                <a:cxn ang="0">
                  <a:pos x="T0" y="T1"/>
                </a:cxn>
                <a:cxn ang="0">
                  <a:pos x="T2" y="T3"/>
                </a:cxn>
                <a:cxn ang="0">
                  <a:pos x="T4" y="T5"/>
                </a:cxn>
                <a:cxn ang="0">
                  <a:pos x="T6" y="T7"/>
                </a:cxn>
                <a:cxn ang="0">
                  <a:pos x="T8" y="T9"/>
                </a:cxn>
                <a:cxn ang="0">
                  <a:pos x="T10" y="T11"/>
                </a:cxn>
                <a:cxn ang="0">
                  <a:pos x="T12" y="T13"/>
                </a:cxn>
              </a:cxnLst>
              <a:rect l="0" t="0" r="r" b="b"/>
              <a:pathLst>
                <a:path w="89" h="121">
                  <a:moveTo>
                    <a:pt x="33" y="6"/>
                  </a:moveTo>
                  <a:cubicBezTo>
                    <a:pt x="49" y="6"/>
                    <a:pt x="76" y="6"/>
                    <a:pt x="89" y="6"/>
                  </a:cubicBezTo>
                  <a:cubicBezTo>
                    <a:pt x="89" y="0"/>
                    <a:pt x="89" y="0"/>
                    <a:pt x="89" y="0"/>
                  </a:cubicBezTo>
                  <a:cubicBezTo>
                    <a:pt x="89" y="0"/>
                    <a:pt x="49" y="0"/>
                    <a:pt x="27" y="0"/>
                  </a:cubicBezTo>
                  <a:cubicBezTo>
                    <a:pt x="0" y="31"/>
                    <a:pt x="6" y="121"/>
                    <a:pt x="6" y="121"/>
                  </a:cubicBezTo>
                  <a:cubicBezTo>
                    <a:pt x="12" y="121"/>
                    <a:pt x="12" y="121"/>
                    <a:pt x="12" y="121"/>
                  </a:cubicBezTo>
                  <a:cubicBezTo>
                    <a:pt x="11" y="100"/>
                    <a:pt x="10" y="32"/>
                    <a:pt x="33" y="6"/>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9" name="Freeform 352"/>
            <p:cNvSpPr>
              <a:spLocks/>
            </p:cNvSpPr>
            <p:nvPr userDrawn="1"/>
          </p:nvSpPr>
          <p:spPr bwMode="gray">
            <a:xfrm>
              <a:off x="10017332" y="577191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1" name="Freeform 353"/>
            <p:cNvSpPr>
              <a:spLocks/>
            </p:cNvSpPr>
            <p:nvPr userDrawn="1"/>
          </p:nvSpPr>
          <p:spPr bwMode="gray">
            <a:xfrm>
              <a:off x="10017332" y="5771917"/>
              <a:ext cx="0" cy="3888"/>
            </a:xfrm>
            <a:custGeom>
              <a:avLst/>
              <a:gdLst>
                <a:gd name="T0" fmla="*/ 1 h 1"/>
                <a:gd name="T1" fmla="*/ 0 h 1"/>
                <a:gd name="T2" fmla="*/ 1 h 1"/>
              </a:gdLst>
              <a:ahLst/>
              <a:cxnLst>
                <a:cxn ang="0">
                  <a:pos x="0" y="T0"/>
                </a:cxn>
                <a:cxn ang="0">
                  <a:pos x="0" y="T1"/>
                </a:cxn>
                <a:cxn ang="0">
                  <a:pos x="0" y="T2"/>
                </a:cxn>
              </a:cxnLst>
              <a:rect l="0" t="0" r="r" b="b"/>
              <a:pathLst>
                <a:path h="1">
                  <a:moveTo>
                    <a:pt x="0" y="1"/>
                  </a:moveTo>
                  <a:lnTo>
                    <a:pt x="0" y="0"/>
                  </a:lnTo>
                  <a:lnTo>
                    <a:pt x="0" y="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2" name="Freeform 354"/>
            <p:cNvSpPr>
              <a:spLocks/>
            </p:cNvSpPr>
            <p:nvPr userDrawn="1"/>
          </p:nvSpPr>
          <p:spPr bwMode="gray">
            <a:xfrm>
              <a:off x="10017332" y="5764142"/>
              <a:ext cx="0" cy="3888"/>
            </a:xfrm>
            <a:custGeom>
              <a:avLst/>
              <a:gdLst>
                <a:gd name="T0" fmla="*/ 0 h 1"/>
                <a:gd name="T1" fmla="*/ 0 h 1"/>
                <a:gd name="T2" fmla="*/ 1 h 1"/>
                <a:gd name="T3" fmla="*/ 0 h 1"/>
              </a:gdLst>
              <a:ahLst/>
              <a:cxnLst>
                <a:cxn ang="0">
                  <a:pos x="0" y="T0"/>
                </a:cxn>
                <a:cxn ang="0">
                  <a:pos x="0" y="T1"/>
                </a:cxn>
                <a:cxn ang="0">
                  <a:pos x="0" y="T2"/>
                </a:cxn>
                <a:cxn ang="0">
                  <a:pos x="0" y="T3"/>
                </a:cxn>
              </a:cxnLst>
              <a:rect l="0" t="0" r="r" b="b"/>
              <a:pathLst>
                <a:path h="1">
                  <a:moveTo>
                    <a:pt x="0" y="0"/>
                  </a:moveTo>
                  <a:lnTo>
                    <a:pt x="0" y="0"/>
                  </a:lnTo>
                  <a:lnTo>
                    <a:pt x="0" y="1"/>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3" name="Freeform 355"/>
            <p:cNvSpPr>
              <a:spLocks/>
            </p:cNvSpPr>
            <p:nvPr userDrawn="1"/>
          </p:nvSpPr>
          <p:spPr bwMode="gray">
            <a:xfrm>
              <a:off x="10017332" y="5783577"/>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4" name="Freeform 356"/>
            <p:cNvSpPr>
              <a:spLocks/>
            </p:cNvSpPr>
            <p:nvPr userDrawn="1"/>
          </p:nvSpPr>
          <p:spPr bwMode="gray">
            <a:xfrm>
              <a:off x="10036767" y="5663073"/>
              <a:ext cx="929057" cy="128281"/>
            </a:xfrm>
            <a:custGeom>
              <a:avLst/>
              <a:gdLst>
                <a:gd name="T0" fmla="*/ 251 w 256"/>
                <a:gd name="T1" fmla="*/ 0 h 36"/>
                <a:gd name="T2" fmla="*/ 251 w 256"/>
                <a:gd name="T3" fmla="*/ 22 h 36"/>
                <a:gd name="T4" fmla="*/ 245 w 256"/>
                <a:gd name="T5" fmla="*/ 28 h 36"/>
                <a:gd name="T6" fmla="*/ 0 w 256"/>
                <a:gd name="T7" fmla="*/ 28 h 36"/>
                <a:gd name="T8" fmla="*/ 0 w 256"/>
                <a:gd name="T9" fmla="*/ 36 h 36"/>
                <a:gd name="T10" fmla="*/ 251 w 256"/>
                <a:gd name="T11" fmla="*/ 36 h 36"/>
                <a:gd name="T12" fmla="*/ 256 w 256"/>
                <a:gd name="T13" fmla="*/ 30 h 36"/>
                <a:gd name="T14" fmla="*/ 256 w 256"/>
                <a:gd name="T15" fmla="*/ 6 h 36"/>
                <a:gd name="T16" fmla="*/ 251 w 256"/>
                <a:gd name="T1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 h="36">
                  <a:moveTo>
                    <a:pt x="251" y="0"/>
                  </a:moveTo>
                  <a:cubicBezTo>
                    <a:pt x="251" y="22"/>
                    <a:pt x="251" y="22"/>
                    <a:pt x="251" y="22"/>
                  </a:cubicBezTo>
                  <a:cubicBezTo>
                    <a:pt x="251" y="26"/>
                    <a:pt x="248" y="28"/>
                    <a:pt x="245" y="28"/>
                  </a:cubicBezTo>
                  <a:cubicBezTo>
                    <a:pt x="0" y="28"/>
                    <a:pt x="0" y="28"/>
                    <a:pt x="0" y="28"/>
                  </a:cubicBezTo>
                  <a:cubicBezTo>
                    <a:pt x="0" y="31"/>
                    <a:pt x="0" y="34"/>
                    <a:pt x="0" y="36"/>
                  </a:cubicBezTo>
                  <a:cubicBezTo>
                    <a:pt x="251" y="36"/>
                    <a:pt x="251" y="36"/>
                    <a:pt x="251" y="36"/>
                  </a:cubicBezTo>
                  <a:cubicBezTo>
                    <a:pt x="254" y="36"/>
                    <a:pt x="256" y="33"/>
                    <a:pt x="256" y="30"/>
                  </a:cubicBezTo>
                  <a:cubicBezTo>
                    <a:pt x="256" y="6"/>
                    <a:pt x="256" y="6"/>
                    <a:pt x="256" y="6"/>
                  </a:cubicBezTo>
                  <a:cubicBezTo>
                    <a:pt x="256" y="2"/>
                    <a:pt x="254" y="0"/>
                    <a:pt x="251" y="0"/>
                  </a:cubicBezTo>
                  <a:close/>
                </a:path>
              </a:pathLst>
            </a:custGeom>
            <a:solidFill>
              <a:srgbClr val="001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5" name="Freeform 357"/>
            <p:cNvSpPr>
              <a:spLocks/>
            </p:cNvSpPr>
            <p:nvPr userDrawn="1"/>
          </p:nvSpPr>
          <p:spPr bwMode="gray">
            <a:xfrm>
              <a:off x="10056206" y="5402626"/>
              <a:ext cx="217686" cy="260447"/>
            </a:xfrm>
            <a:custGeom>
              <a:avLst/>
              <a:gdLst>
                <a:gd name="T0" fmla="*/ 60 w 60"/>
                <a:gd name="T1" fmla="*/ 72 h 72"/>
                <a:gd name="T2" fmla="*/ 60 w 60"/>
                <a:gd name="T3" fmla="*/ 0 h 72"/>
                <a:gd name="T4" fmla="*/ 17 w 60"/>
                <a:gd name="T5" fmla="*/ 0 h 72"/>
                <a:gd name="T6" fmla="*/ 0 w 60"/>
                <a:gd name="T7" fmla="*/ 72 h 72"/>
                <a:gd name="T8" fmla="*/ 60 w 60"/>
                <a:gd name="T9" fmla="*/ 72 h 72"/>
              </a:gdLst>
              <a:ahLst/>
              <a:cxnLst>
                <a:cxn ang="0">
                  <a:pos x="T0" y="T1"/>
                </a:cxn>
                <a:cxn ang="0">
                  <a:pos x="T2" y="T3"/>
                </a:cxn>
                <a:cxn ang="0">
                  <a:pos x="T4" y="T5"/>
                </a:cxn>
                <a:cxn ang="0">
                  <a:pos x="T6" y="T7"/>
                </a:cxn>
                <a:cxn ang="0">
                  <a:pos x="T8" y="T9"/>
                </a:cxn>
              </a:cxnLst>
              <a:rect l="0" t="0" r="r" b="b"/>
              <a:pathLst>
                <a:path w="60" h="72">
                  <a:moveTo>
                    <a:pt x="60" y="72"/>
                  </a:moveTo>
                  <a:cubicBezTo>
                    <a:pt x="60" y="0"/>
                    <a:pt x="60" y="0"/>
                    <a:pt x="60" y="0"/>
                  </a:cubicBezTo>
                  <a:cubicBezTo>
                    <a:pt x="60" y="0"/>
                    <a:pt x="34" y="0"/>
                    <a:pt x="17" y="0"/>
                  </a:cubicBezTo>
                  <a:cubicBezTo>
                    <a:pt x="3" y="16"/>
                    <a:pt x="0" y="49"/>
                    <a:pt x="0" y="72"/>
                  </a:cubicBezTo>
                  <a:lnTo>
                    <a:pt x="60"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6" name="Freeform 358"/>
            <p:cNvSpPr>
              <a:spLocks/>
            </p:cNvSpPr>
            <p:nvPr userDrawn="1"/>
          </p:nvSpPr>
          <p:spPr bwMode="gray">
            <a:xfrm>
              <a:off x="10056206" y="5402626"/>
              <a:ext cx="217686" cy="260447"/>
            </a:xfrm>
            <a:custGeom>
              <a:avLst/>
              <a:gdLst>
                <a:gd name="T0" fmla="*/ 60 w 60"/>
                <a:gd name="T1" fmla="*/ 72 h 72"/>
                <a:gd name="T2" fmla="*/ 17 w 60"/>
                <a:gd name="T3" fmla="*/ 0 h 72"/>
                <a:gd name="T4" fmla="*/ 0 w 60"/>
                <a:gd name="T5" fmla="*/ 72 h 72"/>
                <a:gd name="T6" fmla="*/ 60 w 60"/>
                <a:gd name="T7" fmla="*/ 72 h 72"/>
              </a:gdLst>
              <a:ahLst/>
              <a:cxnLst>
                <a:cxn ang="0">
                  <a:pos x="T0" y="T1"/>
                </a:cxn>
                <a:cxn ang="0">
                  <a:pos x="T2" y="T3"/>
                </a:cxn>
                <a:cxn ang="0">
                  <a:pos x="T4" y="T5"/>
                </a:cxn>
                <a:cxn ang="0">
                  <a:pos x="T6" y="T7"/>
                </a:cxn>
              </a:cxnLst>
              <a:rect l="0" t="0" r="r" b="b"/>
              <a:pathLst>
                <a:path w="60" h="72">
                  <a:moveTo>
                    <a:pt x="60" y="72"/>
                  </a:moveTo>
                  <a:cubicBezTo>
                    <a:pt x="60" y="72"/>
                    <a:pt x="35" y="30"/>
                    <a:pt x="17" y="0"/>
                  </a:cubicBezTo>
                  <a:cubicBezTo>
                    <a:pt x="3" y="16"/>
                    <a:pt x="0" y="49"/>
                    <a:pt x="0" y="72"/>
                  </a:cubicBezTo>
                  <a:lnTo>
                    <a:pt x="60" y="72"/>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47" name="Oval 359"/>
            <p:cNvSpPr>
              <a:spLocks noChangeArrowheads="1"/>
            </p:cNvSpPr>
            <p:nvPr userDrawn="1"/>
          </p:nvSpPr>
          <p:spPr bwMode="gray">
            <a:xfrm>
              <a:off x="10063980"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8" name="Oval 360"/>
            <p:cNvSpPr>
              <a:spLocks noChangeArrowheads="1"/>
            </p:cNvSpPr>
            <p:nvPr userDrawn="1"/>
          </p:nvSpPr>
          <p:spPr bwMode="gray">
            <a:xfrm>
              <a:off x="10110627" y="5736930"/>
              <a:ext cx="108844" cy="108844"/>
            </a:xfrm>
            <a:prstGeom prst="ellipse">
              <a:avLst/>
            </a:pr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9" name="Oval 361"/>
            <p:cNvSpPr>
              <a:spLocks noChangeArrowheads="1"/>
            </p:cNvSpPr>
            <p:nvPr userDrawn="1"/>
          </p:nvSpPr>
          <p:spPr bwMode="gray">
            <a:xfrm>
              <a:off x="10689828"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Oval 362"/>
            <p:cNvSpPr>
              <a:spLocks noChangeArrowheads="1"/>
            </p:cNvSpPr>
            <p:nvPr userDrawn="1"/>
          </p:nvSpPr>
          <p:spPr bwMode="gray">
            <a:xfrm>
              <a:off x="10736474" y="5736930"/>
              <a:ext cx="108844" cy="108844"/>
            </a:xfrm>
            <a:prstGeom prst="ellipse">
              <a:avLst/>
            </a:pr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Oval 363"/>
            <p:cNvSpPr>
              <a:spLocks noChangeArrowheads="1"/>
            </p:cNvSpPr>
            <p:nvPr userDrawn="1"/>
          </p:nvSpPr>
          <p:spPr bwMode="gray">
            <a:xfrm>
              <a:off x="10472141" y="5690284"/>
              <a:ext cx="202138" cy="202138"/>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Oval 364"/>
            <p:cNvSpPr>
              <a:spLocks noChangeArrowheads="1"/>
            </p:cNvSpPr>
            <p:nvPr userDrawn="1"/>
          </p:nvSpPr>
          <p:spPr bwMode="gray">
            <a:xfrm>
              <a:off x="10518788" y="5736930"/>
              <a:ext cx="108844" cy="108844"/>
            </a:xfrm>
            <a:prstGeom prst="ellipse">
              <a:avLst/>
            </a:prstGeom>
            <a:solidFill>
              <a:srgbClr val="F08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365"/>
            <p:cNvSpPr>
              <a:spLocks/>
            </p:cNvSpPr>
            <p:nvPr userDrawn="1"/>
          </p:nvSpPr>
          <p:spPr bwMode="gray">
            <a:xfrm>
              <a:off x="10110627" y="5752479"/>
              <a:ext cx="89408" cy="93295"/>
            </a:xfrm>
            <a:custGeom>
              <a:avLst/>
              <a:gdLst>
                <a:gd name="T0" fmla="*/ 15 w 25"/>
                <a:gd name="T1" fmla="*/ 26 h 26"/>
                <a:gd name="T2" fmla="*/ 25 w 25"/>
                <a:gd name="T3" fmla="*/ 22 h 26"/>
                <a:gd name="T4" fmla="*/ 4 w 25"/>
                <a:gd name="T5" fmla="*/ 0 h 26"/>
                <a:gd name="T6" fmla="*/ 0 w 25"/>
                <a:gd name="T7" fmla="*/ 11 h 26"/>
                <a:gd name="T8" fmla="*/ 15 w 25"/>
                <a:gd name="T9" fmla="*/ 26 h 26"/>
              </a:gdLst>
              <a:ahLst/>
              <a:cxnLst>
                <a:cxn ang="0">
                  <a:pos x="T0" y="T1"/>
                </a:cxn>
                <a:cxn ang="0">
                  <a:pos x="T2" y="T3"/>
                </a:cxn>
                <a:cxn ang="0">
                  <a:pos x="T4" y="T5"/>
                </a:cxn>
                <a:cxn ang="0">
                  <a:pos x="T6" y="T7"/>
                </a:cxn>
                <a:cxn ang="0">
                  <a:pos x="T8" y="T9"/>
                </a:cxn>
              </a:cxnLst>
              <a:rect l="0" t="0" r="r" b="b"/>
              <a:pathLst>
                <a:path w="25" h="26">
                  <a:moveTo>
                    <a:pt x="15" y="26"/>
                  </a:moveTo>
                  <a:cubicBezTo>
                    <a:pt x="19" y="26"/>
                    <a:pt x="23" y="24"/>
                    <a:pt x="25" y="22"/>
                  </a:cubicBezTo>
                  <a:cubicBezTo>
                    <a:pt x="4" y="0"/>
                    <a:pt x="4" y="0"/>
                    <a:pt x="4" y="0"/>
                  </a:cubicBezTo>
                  <a:cubicBezTo>
                    <a:pt x="2" y="3"/>
                    <a:pt x="0" y="7"/>
                    <a:pt x="0" y="11"/>
                  </a:cubicBezTo>
                  <a:cubicBezTo>
                    <a:pt x="0" y="19"/>
                    <a:pt x="7" y="26"/>
                    <a:pt x="15" y="26"/>
                  </a:cubicBezTo>
                  <a:close/>
                </a:path>
              </a:pathLst>
            </a:custGeom>
            <a:solidFill>
              <a:srgbClr val="FF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366"/>
            <p:cNvSpPr>
              <a:spLocks/>
            </p:cNvSpPr>
            <p:nvPr userDrawn="1"/>
          </p:nvSpPr>
          <p:spPr bwMode="gray">
            <a:xfrm>
              <a:off x="10518788" y="5752479"/>
              <a:ext cx="97183" cy="93295"/>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FF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367"/>
            <p:cNvSpPr>
              <a:spLocks/>
            </p:cNvSpPr>
            <p:nvPr userDrawn="1"/>
          </p:nvSpPr>
          <p:spPr bwMode="gray">
            <a:xfrm>
              <a:off x="10736474" y="5752479"/>
              <a:ext cx="93295" cy="93295"/>
            </a:xfrm>
            <a:custGeom>
              <a:avLst/>
              <a:gdLst>
                <a:gd name="T0" fmla="*/ 15 w 26"/>
                <a:gd name="T1" fmla="*/ 26 h 26"/>
                <a:gd name="T2" fmla="*/ 26 w 26"/>
                <a:gd name="T3" fmla="*/ 22 h 26"/>
                <a:gd name="T4" fmla="*/ 4 w 26"/>
                <a:gd name="T5" fmla="*/ 0 h 26"/>
                <a:gd name="T6" fmla="*/ 0 w 26"/>
                <a:gd name="T7" fmla="*/ 11 h 26"/>
                <a:gd name="T8" fmla="*/ 15 w 26"/>
                <a:gd name="T9" fmla="*/ 26 h 26"/>
              </a:gdLst>
              <a:ahLst/>
              <a:cxnLst>
                <a:cxn ang="0">
                  <a:pos x="T0" y="T1"/>
                </a:cxn>
                <a:cxn ang="0">
                  <a:pos x="T2" y="T3"/>
                </a:cxn>
                <a:cxn ang="0">
                  <a:pos x="T4" y="T5"/>
                </a:cxn>
                <a:cxn ang="0">
                  <a:pos x="T6" y="T7"/>
                </a:cxn>
                <a:cxn ang="0">
                  <a:pos x="T8" y="T9"/>
                </a:cxn>
              </a:cxnLst>
              <a:rect l="0" t="0" r="r" b="b"/>
              <a:pathLst>
                <a:path w="26" h="26">
                  <a:moveTo>
                    <a:pt x="15" y="26"/>
                  </a:moveTo>
                  <a:cubicBezTo>
                    <a:pt x="19" y="26"/>
                    <a:pt x="23" y="24"/>
                    <a:pt x="26" y="22"/>
                  </a:cubicBezTo>
                  <a:cubicBezTo>
                    <a:pt x="4" y="0"/>
                    <a:pt x="4" y="0"/>
                    <a:pt x="4" y="0"/>
                  </a:cubicBezTo>
                  <a:cubicBezTo>
                    <a:pt x="2" y="3"/>
                    <a:pt x="0" y="7"/>
                    <a:pt x="0" y="11"/>
                  </a:cubicBezTo>
                  <a:cubicBezTo>
                    <a:pt x="0" y="19"/>
                    <a:pt x="7" y="26"/>
                    <a:pt x="15" y="26"/>
                  </a:cubicBezTo>
                  <a:close/>
                </a:path>
              </a:pathLst>
            </a:custGeom>
            <a:solidFill>
              <a:srgbClr val="FF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Freeform 368"/>
            <p:cNvSpPr>
              <a:spLocks/>
            </p:cNvSpPr>
            <p:nvPr userDrawn="1"/>
          </p:nvSpPr>
          <p:spPr bwMode="gray">
            <a:xfrm>
              <a:off x="9830743" y="5701947"/>
              <a:ext cx="124393" cy="11663"/>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FF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7" name="Freeform 369"/>
            <p:cNvSpPr>
              <a:spLocks/>
            </p:cNvSpPr>
            <p:nvPr userDrawn="1"/>
          </p:nvSpPr>
          <p:spPr bwMode="gray">
            <a:xfrm>
              <a:off x="9830743" y="5740819"/>
              <a:ext cx="124393" cy="11663"/>
            </a:xfrm>
            <a:custGeom>
              <a:avLst/>
              <a:gdLst>
                <a:gd name="T0" fmla="*/ 2 w 34"/>
                <a:gd name="T1" fmla="*/ 3 h 3"/>
                <a:gd name="T2" fmla="*/ 33 w 34"/>
                <a:gd name="T3" fmla="*/ 3 h 3"/>
                <a:gd name="T4" fmla="*/ 34 w 34"/>
                <a:gd name="T5" fmla="*/ 1 h 3"/>
                <a:gd name="T6" fmla="*/ 33 w 34"/>
                <a:gd name="T7" fmla="*/ 0 h 3"/>
                <a:gd name="T8" fmla="*/ 2 w 34"/>
                <a:gd name="T9" fmla="*/ 0 h 3"/>
                <a:gd name="T10" fmla="*/ 0 w 34"/>
                <a:gd name="T11" fmla="*/ 1 h 3"/>
                <a:gd name="T12" fmla="*/ 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2" y="3"/>
                  </a:moveTo>
                  <a:cubicBezTo>
                    <a:pt x="33" y="3"/>
                    <a:pt x="33" y="3"/>
                    <a:pt x="33" y="3"/>
                  </a:cubicBezTo>
                  <a:cubicBezTo>
                    <a:pt x="33" y="3"/>
                    <a:pt x="34" y="2"/>
                    <a:pt x="34" y="1"/>
                  </a:cubicBezTo>
                  <a:cubicBezTo>
                    <a:pt x="34" y="0"/>
                    <a:pt x="33" y="0"/>
                    <a:pt x="33" y="0"/>
                  </a:cubicBezTo>
                  <a:cubicBezTo>
                    <a:pt x="2" y="0"/>
                    <a:pt x="2" y="0"/>
                    <a:pt x="2" y="0"/>
                  </a:cubicBezTo>
                  <a:cubicBezTo>
                    <a:pt x="1" y="0"/>
                    <a:pt x="0" y="0"/>
                    <a:pt x="0" y="1"/>
                  </a:cubicBezTo>
                  <a:cubicBezTo>
                    <a:pt x="0" y="2"/>
                    <a:pt x="1" y="3"/>
                    <a:pt x="2" y="3"/>
                  </a:cubicBezTo>
                </a:path>
              </a:pathLst>
            </a:custGeom>
            <a:solidFill>
              <a:srgbClr val="FFA9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8" name="Freeform 370"/>
            <p:cNvSpPr>
              <a:spLocks/>
            </p:cNvSpPr>
            <p:nvPr userDrawn="1"/>
          </p:nvSpPr>
          <p:spPr bwMode="gray">
            <a:xfrm>
              <a:off x="9795757" y="5402626"/>
              <a:ext cx="241010" cy="260447"/>
            </a:xfrm>
            <a:custGeom>
              <a:avLst/>
              <a:gdLst>
                <a:gd name="T0" fmla="*/ 13 w 67"/>
                <a:gd name="T1" fmla="*/ 0 h 72"/>
                <a:gd name="T2" fmla="*/ 0 w 67"/>
                <a:gd name="T3" fmla="*/ 72 h 72"/>
                <a:gd name="T4" fmla="*/ 54 w 67"/>
                <a:gd name="T5" fmla="*/ 72 h 72"/>
                <a:gd name="T6" fmla="*/ 67 w 67"/>
                <a:gd name="T7" fmla="*/ 0 h 72"/>
                <a:gd name="T8" fmla="*/ 13 w 67"/>
                <a:gd name="T9" fmla="*/ 0 h 72"/>
              </a:gdLst>
              <a:ahLst/>
              <a:cxnLst>
                <a:cxn ang="0">
                  <a:pos x="T0" y="T1"/>
                </a:cxn>
                <a:cxn ang="0">
                  <a:pos x="T2" y="T3"/>
                </a:cxn>
                <a:cxn ang="0">
                  <a:pos x="T4" y="T5"/>
                </a:cxn>
                <a:cxn ang="0">
                  <a:pos x="T6" y="T7"/>
                </a:cxn>
                <a:cxn ang="0">
                  <a:pos x="T8" y="T9"/>
                </a:cxn>
              </a:cxnLst>
              <a:rect l="0" t="0" r="r" b="b"/>
              <a:pathLst>
                <a:path w="67" h="72">
                  <a:moveTo>
                    <a:pt x="13" y="0"/>
                  </a:moveTo>
                  <a:cubicBezTo>
                    <a:pt x="4" y="20"/>
                    <a:pt x="1" y="49"/>
                    <a:pt x="0" y="72"/>
                  </a:cubicBezTo>
                  <a:cubicBezTo>
                    <a:pt x="54" y="72"/>
                    <a:pt x="54" y="72"/>
                    <a:pt x="54" y="72"/>
                  </a:cubicBezTo>
                  <a:cubicBezTo>
                    <a:pt x="55" y="49"/>
                    <a:pt x="58" y="20"/>
                    <a:pt x="67" y="0"/>
                  </a:cubicBezTo>
                  <a:lnTo>
                    <a:pt x="1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9" name="Freeform 371"/>
            <p:cNvSpPr>
              <a:spLocks/>
            </p:cNvSpPr>
            <p:nvPr userDrawn="1"/>
          </p:nvSpPr>
          <p:spPr bwMode="gray">
            <a:xfrm>
              <a:off x="9795757" y="5402626"/>
              <a:ext cx="198252" cy="260447"/>
            </a:xfrm>
            <a:custGeom>
              <a:avLst/>
              <a:gdLst>
                <a:gd name="T0" fmla="*/ 13 w 55"/>
                <a:gd name="T1" fmla="*/ 0 h 72"/>
                <a:gd name="T2" fmla="*/ 0 w 55"/>
                <a:gd name="T3" fmla="*/ 72 h 72"/>
                <a:gd name="T4" fmla="*/ 54 w 55"/>
                <a:gd name="T5" fmla="*/ 72 h 72"/>
                <a:gd name="T6" fmla="*/ 13 w 55"/>
                <a:gd name="T7" fmla="*/ 0 h 72"/>
              </a:gdLst>
              <a:ahLst/>
              <a:cxnLst>
                <a:cxn ang="0">
                  <a:pos x="T0" y="T1"/>
                </a:cxn>
                <a:cxn ang="0">
                  <a:pos x="T2" y="T3"/>
                </a:cxn>
                <a:cxn ang="0">
                  <a:pos x="T4" y="T5"/>
                </a:cxn>
                <a:cxn ang="0">
                  <a:pos x="T6" y="T7"/>
                </a:cxn>
              </a:cxnLst>
              <a:rect l="0" t="0" r="r" b="b"/>
              <a:pathLst>
                <a:path w="55" h="72">
                  <a:moveTo>
                    <a:pt x="13" y="0"/>
                  </a:moveTo>
                  <a:cubicBezTo>
                    <a:pt x="4" y="20"/>
                    <a:pt x="1" y="49"/>
                    <a:pt x="0" y="72"/>
                  </a:cubicBezTo>
                  <a:cubicBezTo>
                    <a:pt x="54" y="72"/>
                    <a:pt x="54" y="72"/>
                    <a:pt x="54" y="72"/>
                  </a:cubicBezTo>
                  <a:cubicBezTo>
                    <a:pt x="55" y="49"/>
                    <a:pt x="13" y="0"/>
                    <a:pt x="13" y="0"/>
                  </a:cubicBez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0" name="Freeform 372"/>
            <p:cNvSpPr>
              <a:spLocks/>
            </p:cNvSpPr>
            <p:nvPr userDrawn="1"/>
          </p:nvSpPr>
          <p:spPr bwMode="gray">
            <a:xfrm>
              <a:off x="9550861" y="4325855"/>
              <a:ext cx="23323" cy="423713"/>
            </a:xfrm>
            <a:custGeom>
              <a:avLst/>
              <a:gdLst>
                <a:gd name="T0" fmla="*/ 0 w 6"/>
                <a:gd name="T1" fmla="*/ 3 h 117"/>
                <a:gd name="T2" fmla="*/ 0 w 6"/>
                <a:gd name="T3" fmla="*/ 114 h 117"/>
                <a:gd name="T4" fmla="*/ 3 w 6"/>
                <a:gd name="T5" fmla="*/ 117 h 117"/>
                <a:gd name="T6" fmla="*/ 6 w 6"/>
                <a:gd name="T7" fmla="*/ 114 h 117"/>
                <a:gd name="T8" fmla="*/ 6 w 6"/>
                <a:gd name="T9" fmla="*/ 3 h 117"/>
                <a:gd name="T10" fmla="*/ 3 w 6"/>
                <a:gd name="T11" fmla="*/ 0 h 117"/>
                <a:gd name="T12" fmla="*/ 0 w 6"/>
                <a:gd name="T13" fmla="*/ 3 h 117"/>
              </a:gdLst>
              <a:ahLst/>
              <a:cxnLst>
                <a:cxn ang="0">
                  <a:pos x="T0" y="T1"/>
                </a:cxn>
                <a:cxn ang="0">
                  <a:pos x="T2" y="T3"/>
                </a:cxn>
                <a:cxn ang="0">
                  <a:pos x="T4" y="T5"/>
                </a:cxn>
                <a:cxn ang="0">
                  <a:pos x="T6" y="T7"/>
                </a:cxn>
                <a:cxn ang="0">
                  <a:pos x="T8" y="T9"/>
                </a:cxn>
                <a:cxn ang="0">
                  <a:pos x="T10" y="T11"/>
                </a:cxn>
                <a:cxn ang="0">
                  <a:pos x="T12" y="T13"/>
                </a:cxn>
              </a:cxnLst>
              <a:rect l="0" t="0" r="r" b="b"/>
              <a:pathLst>
                <a:path w="6" h="117">
                  <a:moveTo>
                    <a:pt x="0" y="3"/>
                  </a:moveTo>
                  <a:cubicBezTo>
                    <a:pt x="0" y="114"/>
                    <a:pt x="0" y="114"/>
                    <a:pt x="0" y="114"/>
                  </a:cubicBezTo>
                  <a:cubicBezTo>
                    <a:pt x="0" y="115"/>
                    <a:pt x="1" y="117"/>
                    <a:pt x="3" y="117"/>
                  </a:cubicBezTo>
                  <a:cubicBezTo>
                    <a:pt x="5" y="117"/>
                    <a:pt x="6" y="115"/>
                    <a:pt x="6" y="114"/>
                  </a:cubicBezTo>
                  <a:cubicBezTo>
                    <a:pt x="6" y="3"/>
                    <a:pt x="6" y="3"/>
                    <a:pt x="6" y="3"/>
                  </a:cubicBezTo>
                  <a:cubicBezTo>
                    <a:pt x="6" y="2"/>
                    <a:pt x="5" y="0"/>
                    <a:pt x="3" y="0"/>
                  </a:cubicBezTo>
                  <a:cubicBezTo>
                    <a:pt x="1" y="0"/>
                    <a:pt x="0" y="2"/>
                    <a:pt x="0" y="3"/>
                  </a:cubicBezTo>
                </a:path>
              </a:pathLst>
            </a:custGeom>
            <a:solidFill>
              <a:srgbClr val="7373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1" name="Freeform 373"/>
            <p:cNvSpPr>
              <a:spLocks/>
            </p:cNvSpPr>
            <p:nvPr userDrawn="1"/>
          </p:nvSpPr>
          <p:spPr bwMode="gray">
            <a:xfrm>
              <a:off x="10040657" y="4815650"/>
              <a:ext cx="190477" cy="186589"/>
            </a:xfrm>
            <a:custGeom>
              <a:avLst/>
              <a:gdLst>
                <a:gd name="T0" fmla="*/ 11 w 52"/>
                <a:gd name="T1" fmla="*/ 50 h 52"/>
                <a:gd name="T2" fmla="*/ 49 w 52"/>
                <a:gd name="T3" fmla="*/ 12 h 52"/>
                <a:gd name="T4" fmla="*/ 49 w 52"/>
                <a:gd name="T5" fmla="*/ 2 h 52"/>
                <a:gd name="T6" fmla="*/ 40 w 52"/>
                <a:gd name="T7" fmla="*/ 2 h 52"/>
                <a:gd name="T8" fmla="*/ 2 w 52"/>
                <a:gd name="T9" fmla="*/ 41 h 52"/>
                <a:gd name="T10" fmla="*/ 2 w 52"/>
                <a:gd name="T11" fmla="*/ 50 h 52"/>
                <a:gd name="T12" fmla="*/ 11 w 52"/>
                <a:gd name="T13" fmla="*/ 50 h 52"/>
              </a:gdLst>
              <a:ahLst/>
              <a:cxnLst>
                <a:cxn ang="0">
                  <a:pos x="T0" y="T1"/>
                </a:cxn>
                <a:cxn ang="0">
                  <a:pos x="T2" y="T3"/>
                </a:cxn>
                <a:cxn ang="0">
                  <a:pos x="T4" y="T5"/>
                </a:cxn>
                <a:cxn ang="0">
                  <a:pos x="T6" y="T7"/>
                </a:cxn>
                <a:cxn ang="0">
                  <a:pos x="T8" y="T9"/>
                </a:cxn>
                <a:cxn ang="0">
                  <a:pos x="T10" y="T11"/>
                </a:cxn>
                <a:cxn ang="0">
                  <a:pos x="T12" y="T13"/>
                </a:cxn>
              </a:cxnLst>
              <a:rect l="0" t="0" r="r" b="b"/>
              <a:pathLst>
                <a:path w="52" h="52">
                  <a:moveTo>
                    <a:pt x="11" y="50"/>
                  </a:moveTo>
                  <a:cubicBezTo>
                    <a:pt x="49" y="12"/>
                    <a:pt x="49" y="12"/>
                    <a:pt x="49" y="12"/>
                  </a:cubicBezTo>
                  <a:cubicBezTo>
                    <a:pt x="52" y="9"/>
                    <a:pt x="52" y="5"/>
                    <a:pt x="49" y="2"/>
                  </a:cubicBezTo>
                  <a:cubicBezTo>
                    <a:pt x="47" y="0"/>
                    <a:pt x="43" y="0"/>
                    <a:pt x="40" y="2"/>
                  </a:cubicBezTo>
                  <a:cubicBezTo>
                    <a:pt x="2" y="41"/>
                    <a:pt x="2" y="41"/>
                    <a:pt x="2" y="41"/>
                  </a:cubicBezTo>
                  <a:cubicBezTo>
                    <a:pt x="0" y="43"/>
                    <a:pt x="0" y="47"/>
                    <a:pt x="2" y="50"/>
                  </a:cubicBezTo>
                  <a:cubicBezTo>
                    <a:pt x="5" y="52"/>
                    <a:pt x="9" y="52"/>
                    <a:pt x="11" y="50"/>
                  </a:cubicBezTo>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2" name="Freeform 374"/>
            <p:cNvSpPr>
              <a:spLocks/>
            </p:cNvSpPr>
            <p:nvPr userDrawn="1"/>
          </p:nvSpPr>
          <p:spPr bwMode="gray">
            <a:xfrm>
              <a:off x="9531424" y="4769004"/>
              <a:ext cx="147716" cy="104958"/>
            </a:xfrm>
            <a:custGeom>
              <a:avLst/>
              <a:gdLst>
                <a:gd name="T0" fmla="*/ 30 w 41"/>
                <a:gd name="T1" fmla="*/ 17 h 30"/>
                <a:gd name="T2" fmla="*/ 17 w 41"/>
                <a:gd name="T3" fmla="*/ 4 h 30"/>
                <a:gd name="T4" fmla="*/ 18 w 41"/>
                <a:gd name="T5" fmla="*/ 0 h 30"/>
                <a:gd name="T6" fmla="*/ 2 w 41"/>
                <a:gd name="T7" fmla="*/ 0 h 30"/>
                <a:gd name="T8" fmla="*/ 0 w 41"/>
                <a:gd name="T9" fmla="*/ 9 h 30"/>
                <a:gd name="T10" fmla="*/ 20 w 41"/>
                <a:gd name="T11" fmla="*/ 30 h 30"/>
                <a:gd name="T12" fmla="*/ 41 w 41"/>
                <a:gd name="T13" fmla="*/ 11 h 30"/>
                <a:gd name="T14" fmla="*/ 30 w 41"/>
                <a:gd name="T15" fmla="*/ 17 h 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30">
                  <a:moveTo>
                    <a:pt x="30" y="17"/>
                  </a:moveTo>
                  <a:cubicBezTo>
                    <a:pt x="23" y="17"/>
                    <a:pt x="17" y="11"/>
                    <a:pt x="17" y="4"/>
                  </a:cubicBezTo>
                  <a:cubicBezTo>
                    <a:pt x="17" y="2"/>
                    <a:pt x="17" y="1"/>
                    <a:pt x="18" y="0"/>
                  </a:cubicBezTo>
                  <a:cubicBezTo>
                    <a:pt x="2" y="0"/>
                    <a:pt x="2" y="0"/>
                    <a:pt x="2" y="0"/>
                  </a:cubicBezTo>
                  <a:cubicBezTo>
                    <a:pt x="0" y="2"/>
                    <a:pt x="0" y="6"/>
                    <a:pt x="0" y="9"/>
                  </a:cubicBezTo>
                  <a:cubicBezTo>
                    <a:pt x="0" y="21"/>
                    <a:pt x="9" y="30"/>
                    <a:pt x="20" y="30"/>
                  </a:cubicBezTo>
                  <a:cubicBezTo>
                    <a:pt x="31" y="30"/>
                    <a:pt x="40" y="21"/>
                    <a:pt x="41" y="11"/>
                  </a:cubicBezTo>
                  <a:cubicBezTo>
                    <a:pt x="39" y="14"/>
                    <a:pt x="34" y="17"/>
                    <a:pt x="30" y="17"/>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3" name="Oval 375"/>
            <p:cNvSpPr>
              <a:spLocks noChangeArrowheads="1"/>
            </p:cNvSpPr>
            <p:nvPr userDrawn="1"/>
          </p:nvSpPr>
          <p:spPr bwMode="gray">
            <a:xfrm>
              <a:off x="9523649" y="4702918"/>
              <a:ext cx="77745" cy="77745"/>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4" name="Oval 376"/>
            <p:cNvSpPr>
              <a:spLocks noChangeArrowheads="1"/>
            </p:cNvSpPr>
            <p:nvPr userDrawn="1"/>
          </p:nvSpPr>
          <p:spPr bwMode="gray">
            <a:xfrm>
              <a:off x="9543087" y="4726241"/>
              <a:ext cx="38872" cy="34986"/>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5" name="Rectangle 377"/>
            <p:cNvSpPr>
              <a:spLocks noChangeArrowheads="1"/>
            </p:cNvSpPr>
            <p:nvPr userDrawn="1"/>
          </p:nvSpPr>
          <p:spPr bwMode="gray">
            <a:xfrm>
              <a:off x="8788958" y="4477457"/>
              <a:ext cx="213800" cy="5442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66" name="Rectangle 378"/>
            <p:cNvSpPr>
              <a:spLocks noChangeArrowheads="1"/>
            </p:cNvSpPr>
            <p:nvPr userDrawn="1"/>
          </p:nvSpPr>
          <p:spPr bwMode="gray">
            <a:xfrm>
              <a:off x="8788958" y="4531878"/>
              <a:ext cx="213800" cy="43926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7" name="Freeform 379"/>
            <p:cNvSpPr>
              <a:spLocks/>
            </p:cNvSpPr>
            <p:nvPr userDrawn="1"/>
          </p:nvSpPr>
          <p:spPr bwMode="gray">
            <a:xfrm>
              <a:off x="9002756" y="4971141"/>
              <a:ext cx="668610" cy="295432"/>
            </a:xfrm>
            <a:custGeom>
              <a:avLst/>
              <a:gdLst>
                <a:gd name="T0" fmla="*/ 103 w 185"/>
                <a:gd name="T1" fmla="*/ 82 h 82"/>
                <a:gd name="T2" fmla="*/ 0 w 185"/>
                <a:gd name="T3" fmla="*/ 82 h 82"/>
                <a:gd name="T4" fmla="*/ 0 w 185"/>
                <a:gd name="T5" fmla="*/ 0 h 82"/>
                <a:gd name="T6" fmla="*/ 185 w 185"/>
                <a:gd name="T7" fmla="*/ 0 h 82"/>
                <a:gd name="T8" fmla="*/ 103 w 185"/>
                <a:gd name="T9" fmla="*/ 82 h 82"/>
              </a:gdLst>
              <a:ahLst/>
              <a:cxnLst>
                <a:cxn ang="0">
                  <a:pos x="T0" y="T1"/>
                </a:cxn>
                <a:cxn ang="0">
                  <a:pos x="T2" y="T3"/>
                </a:cxn>
                <a:cxn ang="0">
                  <a:pos x="T4" y="T5"/>
                </a:cxn>
                <a:cxn ang="0">
                  <a:pos x="T6" y="T7"/>
                </a:cxn>
                <a:cxn ang="0">
                  <a:pos x="T8" y="T9"/>
                </a:cxn>
              </a:cxnLst>
              <a:rect l="0" t="0" r="r" b="b"/>
              <a:pathLst>
                <a:path w="185" h="82">
                  <a:moveTo>
                    <a:pt x="103" y="82"/>
                  </a:moveTo>
                  <a:cubicBezTo>
                    <a:pt x="0" y="82"/>
                    <a:pt x="0" y="82"/>
                    <a:pt x="0" y="82"/>
                  </a:cubicBezTo>
                  <a:cubicBezTo>
                    <a:pt x="0" y="0"/>
                    <a:pt x="0" y="0"/>
                    <a:pt x="0" y="0"/>
                  </a:cubicBezTo>
                  <a:cubicBezTo>
                    <a:pt x="185" y="0"/>
                    <a:pt x="185" y="0"/>
                    <a:pt x="185" y="0"/>
                  </a:cubicBezTo>
                  <a:cubicBezTo>
                    <a:pt x="185" y="45"/>
                    <a:pt x="148" y="82"/>
                    <a:pt x="103" y="82"/>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8" name="Freeform 380"/>
            <p:cNvSpPr>
              <a:spLocks/>
            </p:cNvSpPr>
            <p:nvPr userDrawn="1"/>
          </p:nvSpPr>
          <p:spPr bwMode="gray">
            <a:xfrm>
              <a:off x="7739397" y="5247135"/>
              <a:ext cx="1737608" cy="295432"/>
            </a:xfrm>
            <a:custGeom>
              <a:avLst/>
              <a:gdLst>
                <a:gd name="T0" fmla="*/ 397 w 479"/>
                <a:gd name="T1" fmla="*/ 82 h 82"/>
                <a:gd name="T2" fmla="*/ 479 w 479"/>
                <a:gd name="T3" fmla="*/ 0 h 82"/>
                <a:gd name="T4" fmla="*/ 0 w 479"/>
                <a:gd name="T5" fmla="*/ 0 h 82"/>
                <a:gd name="T6" fmla="*/ 138 w 479"/>
                <a:gd name="T7" fmla="*/ 82 h 82"/>
                <a:gd name="T8" fmla="*/ 397 w 479"/>
                <a:gd name="T9" fmla="*/ 82 h 82"/>
              </a:gdLst>
              <a:ahLst/>
              <a:cxnLst>
                <a:cxn ang="0">
                  <a:pos x="T0" y="T1"/>
                </a:cxn>
                <a:cxn ang="0">
                  <a:pos x="T2" y="T3"/>
                </a:cxn>
                <a:cxn ang="0">
                  <a:pos x="T4" y="T5"/>
                </a:cxn>
                <a:cxn ang="0">
                  <a:pos x="T6" y="T7"/>
                </a:cxn>
                <a:cxn ang="0">
                  <a:pos x="T8" y="T9"/>
                </a:cxn>
              </a:cxnLst>
              <a:rect l="0" t="0" r="r" b="b"/>
              <a:pathLst>
                <a:path w="479" h="82">
                  <a:moveTo>
                    <a:pt x="397" y="82"/>
                  </a:moveTo>
                  <a:cubicBezTo>
                    <a:pt x="443" y="82"/>
                    <a:pt x="479" y="45"/>
                    <a:pt x="479" y="0"/>
                  </a:cubicBezTo>
                  <a:cubicBezTo>
                    <a:pt x="0" y="0"/>
                    <a:pt x="0" y="0"/>
                    <a:pt x="0" y="0"/>
                  </a:cubicBezTo>
                  <a:cubicBezTo>
                    <a:pt x="138" y="82"/>
                    <a:pt x="138" y="82"/>
                    <a:pt x="138" y="82"/>
                  </a:cubicBezTo>
                  <a:lnTo>
                    <a:pt x="397" y="82"/>
                  </a:lnTo>
                  <a:close/>
                </a:path>
              </a:pathLst>
            </a:custGeom>
            <a:solidFill>
              <a:srgbClr val="001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9" name="Rectangle 381"/>
            <p:cNvSpPr>
              <a:spLocks noChangeArrowheads="1"/>
            </p:cNvSpPr>
            <p:nvPr userDrawn="1"/>
          </p:nvSpPr>
          <p:spPr bwMode="gray">
            <a:xfrm>
              <a:off x="7739397" y="5181053"/>
              <a:ext cx="1737608" cy="66084"/>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70" name="Oval 382"/>
            <p:cNvSpPr>
              <a:spLocks noChangeArrowheads="1"/>
            </p:cNvSpPr>
            <p:nvPr userDrawn="1"/>
          </p:nvSpPr>
          <p:spPr bwMode="gray">
            <a:xfrm>
              <a:off x="8283613" y="5344318"/>
              <a:ext cx="73859" cy="77745"/>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1" name="Oval 383"/>
            <p:cNvSpPr>
              <a:spLocks noChangeArrowheads="1"/>
            </p:cNvSpPr>
            <p:nvPr userDrawn="1"/>
          </p:nvSpPr>
          <p:spPr bwMode="gray">
            <a:xfrm>
              <a:off x="8423554" y="5344318"/>
              <a:ext cx="81633" cy="77745"/>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2" name="Oval 384"/>
            <p:cNvSpPr>
              <a:spLocks noChangeArrowheads="1"/>
            </p:cNvSpPr>
            <p:nvPr userDrawn="1"/>
          </p:nvSpPr>
          <p:spPr bwMode="gray">
            <a:xfrm>
              <a:off x="8567382" y="5344318"/>
              <a:ext cx="77745" cy="77745"/>
            </a:xfrm>
            <a:prstGeom prst="ellipse">
              <a:avLst/>
            </a:prstGeom>
            <a:solidFill>
              <a:srgbClr val="FF8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3" name="Rectangle 385"/>
            <p:cNvSpPr>
              <a:spLocks noChangeArrowheads="1"/>
            </p:cNvSpPr>
            <p:nvPr userDrawn="1"/>
          </p:nvSpPr>
          <p:spPr bwMode="gray">
            <a:xfrm>
              <a:off x="8361358" y="4971141"/>
              <a:ext cx="213800" cy="209912"/>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4" name="Rectangle 386"/>
            <p:cNvSpPr>
              <a:spLocks noChangeArrowheads="1"/>
            </p:cNvSpPr>
            <p:nvPr userDrawn="1"/>
          </p:nvSpPr>
          <p:spPr bwMode="gray">
            <a:xfrm>
              <a:off x="8151446" y="4971141"/>
              <a:ext cx="209912" cy="2099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387"/>
            <p:cNvSpPr>
              <a:spLocks noChangeArrowheads="1"/>
            </p:cNvSpPr>
            <p:nvPr userDrawn="1"/>
          </p:nvSpPr>
          <p:spPr bwMode="gray">
            <a:xfrm>
              <a:off x="8151446" y="4761229"/>
              <a:ext cx="209912" cy="20991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6" name="Rectangle 388"/>
            <p:cNvSpPr>
              <a:spLocks noChangeArrowheads="1"/>
            </p:cNvSpPr>
            <p:nvPr userDrawn="1"/>
          </p:nvSpPr>
          <p:spPr bwMode="gray">
            <a:xfrm>
              <a:off x="8575156" y="4971141"/>
              <a:ext cx="213800" cy="209912"/>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7" name="Rectangle 389"/>
            <p:cNvSpPr>
              <a:spLocks noChangeArrowheads="1"/>
            </p:cNvSpPr>
            <p:nvPr userDrawn="1"/>
          </p:nvSpPr>
          <p:spPr bwMode="gray">
            <a:xfrm>
              <a:off x="8788958" y="4971141"/>
              <a:ext cx="213800" cy="209912"/>
            </a:xfrm>
            <a:prstGeom prst="rect">
              <a:avLst/>
            </a:prstGeom>
            <a:solidFill>
              <a:srgbClr val="0078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8" name="Rectangle 390"/>
            <p:cNvSpPr>
              <a:spLocks noChangeArrowheads="1"/>
            </p:cNvSpPr>
            <p:nvPr userDrawn="1"/>
          </p:nvSpPr>
          <p:spPr bwMode="gray">
            <a:xfrm>
              <a:off x="8361358" y="4761229"/>
              <a:ext cx="213800" cy="209912"/>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9" name="Rectangle 391"/>
            <p:cNvSpPr>
              <a:spLocks noChangeArrowheads="1"/>
            </p:cNvSpPr>
            <p:nvPr userDrawn="1"/>
          </p:nvSpPr>
          <p:spPr bwMode="gray">
            <a:xfrm>
              <a:off x="8575156" y="4761229"/>
              <a:ext cx="213800" cy="209912"/>
            </a:xfrm>
            <a:prstGeom prst="rect">
              <a:avLst/>
            </a:prstGeom>
            <a:solidFill>
              <a:srgbClr val="D83B0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0" name="Rectangle 392"/>
            <p:cNvSpPr>
              <a:spLocks noChangeArrowheads="1"/>
            </p:cNvSpPr>
            <p:nvPr userDrawn="1"/>
          </p:nvSpPr>
          <p:spPr bwMode="gray">
            <a:xfrm>
              <a:off x="8858928" y="4605738"/>
              <a:ext cx="50535" cy="295432"/>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1" name="Freeform 393"/>
            <p:cNvSpPr>
              <a:spLocks/>
            </p:cNvSpPr>
            <p:nvPr userDrawn="1"/>
          </p:nvSpPr>
          <p:spPr bwMode="gray">
            <a:xfrm>
              <a:off x="8205867" y="5480370"/>
              <a:ext cx="1123420" cy="66084"/>
            </a:xfrm>
            <a:custGeom>
              <a:avLst/>
              <a:gdLst>
                <a:gd name="T0" fmla="*/ 306 w 310"/>
                <a:gd name="T1" fmla="*/ 0 h 18"/>
                <a:gd name="T2" fmla="*/ 273 w 310"/>
                <a:gd name="T3" fmla="*/ 0 h 18"/>
                <a:gd name="T4" fmla="*/ 240 w 310"/>
                <a:gd name="T5" fmla="*/ 0 h 18"/>
                <a:gd name="T6" fmla="*/ 240 w 310"/>
                <a:gd name="T7" fmla="*/ 0 h 18"/>
                <a:gd name="T8" fmla="*/ 206 w 310"/>
                <a:gd name="T9" fmla="*/ 0 h 18"/>
                <a:gd name="T10" fmla="*/ 206 w 310"/>
                <a:gd name="T11" fmla="*/ 0 h 18"/>
                <a:gd name="T12" fmla="*/ 173 w 310"/>
                <a:gd name="T13" fmla="*/ 0 h 18"/>
                <a:gd name="T14" fmla="*/ 173 w 310"/>
                <a:gd name="T15" fmla="*/ 0 h 18"/>
                <a:gd name="T16" fmla="*/ 173 w 310"/>
                <a:gd name="T17" fmla="*/ 0 h 18"/>
                <a:gd name="T18" fmla="*/ 140 w 310"/>
                <a:gd name="T19" fmla="*/ 0 h 18"/>
                <a:gd name="T20" fmla="*/ 140 w 310"/>
                <a:gd name="T21" fmla="*/ 0 h 18"/>
                <a:gd name="T22" fmla="*/ 140 w 310"/>
                <a:gd name="T23" fmla="*/ 0 h 18"/>
                <a:gd name="T24" fmla="*/ 140 w 310"/>
                <a:gd name="T25" fmla="*/ 0 h 18"/>
                <a:gd name="T26" fmla="*/ 140 w 310"/>
                <a:gd name="T27" fmla="*/ 0 h 18"/>
                <a:gd name="T28" fmla="*/ 140 w 310"/>
                <a:gd name="T29" fmla="*/ 0 h 18"/>
                <a:gd name="T30" fmla="*/ 107 w 310"/>
                <a:gd name="T31" fmla="*/ 0 h 18"/>
                <a:gd name="T32" fmla="*/ 107 w 310"/>
                <a:gd name="T33" fmla="*/ 0 h 18"/>
                <a:gd name="T34" fmla="*/ 107 w 310"/>
                <a:gd name="T35" fmla="*/ 0 h 18"/>
                <a:gd name="T36" fmla="*/ 107 w 310"/>
                <a:gd name="T37" fmla="*/ 0 h 18"/>
                <a:gd name="T38" fmla="*/ 107 w 310"/>
                <a:gd name="T39" fmla="*/ 0 h 18"/>
                <a:gd name="T40" fmla="*/ 74 w 310"/>
                <a:gd name="T41" fmla="*/ 0 h 18"/>
                <a:gd name="T42" fmla="*/ 74 w 310"/>
                <a:gd name="T43" fmla="*/ 0 h 18"/>
                <a:gd name="T44" fmla="*/ 74 w 310"/>
                <a:gd name="T45" fmla="*/ 0 h 18"/>
                <a:gd name="T46" fmla="*/ 74 w 310"/>
                <a:gd name="T47" fmla="*/ 0 h 18"/>
                <a:gd name="T48" fmla="*/ 74 w 310"/>
                <a:gd name="T49" fmla="*/ 0 h 18"/>
                <a:gd name="T50" fmla="*/ 41 w 310"/>
                <a:gd name="T51" fmla="*/ 0 h 18"/>
                <a:gd name="T52" fmla="*/ 41 w 310"/>
                <a:gd name="T53" fmla="*/ 0 h 18"/>
                <a:gd name="T54" fmla="*/ 41 w 310"/>
                <a:gd name="T55" fmla="*/ 0 h 18"/>
                <a:gd name="T56" fmla="*/ 41 w 310"/>
                <a:gd name="T57" fmla="*/ 0 h 18"/>
                <a:gd name="T58" fmla="*/ 41 w 310"/>
                <a:gd name="T59" fmla="*/ 0 h 18"/>
                <a:gd name="T60" fmla="*/ 22 w 310"/>
                <a:gd name="T61" fmla="*/ 12 h 18"/>
                <a:gd name="T62" fmla="*/ 8 w 310"/>
                <a:gd name="T63" fmla="*/ 0 h 18"/>
                <a:gd name="T64" fmla="*/ 0 w 310"/>
                <a:gd name="T65" fmla="*/ 10 h 18"/>
                <a:gd name="T66" fmla="*/ 9 w 310"/>
                <a:gd name="T67" fmla="*/ 18 h 18"/>
                <a:gd name="T68" fmla="*/ 25 w 310"/>
                <a:gd name="T69" fmla="*/ 18 h 18"/>
                <a:gd name="T70" fmla="*/ 202 w 310"/>
                <a:gd name="T71" fmla="*/ 18 h 18"/>
                <a:gd name="T72" fmla="*/ 268 w 310"/>
                <a:gd name="T73" fmla="*/ 18 h 18"/>
                <a:gd name="T74" fmla="*/ 310 w 310"/>
                <a:gd name="T75" fmla="*/ 7 h 18"/>
                <a:gd name="T76" fmla="*/ 306 w 310"/>
                <a:gd name="T7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10" h="18">
                  <a:moveTo>
                    <a:pt x="306" y="0"/>
                  </a:moveTo>
                  <a:cubicBezTo>
                    <a:pt x="301" y="16"/>
                    <a:pt x="278" y="16"/>
                    <a:pt x="273" y="0"/>
                  </a:cubicBezTo>
                  <a:cubicBezTo>
                    <a:pt x="268" y="14"/>
                    <a:pt x="241" y="18"/>
                    <a:pt x="240" y="0"/>
                  </a:cubicBezTo>
                  <a:cubicBezTo>
                    <a:pt x="240" y="0"/>
                    <a:pt x="240" y="0"/>
                    <a:pt x="240" y="0"/>
                  </a:cubicBezTo>
                  <a:cubicBezTo>
                    <a:pt x="235" y="16"/>
                    <a:pt x="211" y="16"/>
                    <a:pt x="206" y="0"/>
                  </a:cubicBezTo>
                  <a:cubicBezTo>
                    <a:pt x="206" y="0"/>
                    <a:pt x="206" y="0"/>
                    <a:pt x="206" y="0"/>
                  </a:cubicBezTo>
                  <a:cubicBezTo>
                    <a:pt x="202" y="16"/>
                    <a:pt x="178" y="16"/>
                    <a:pt x="173" y="0"/>
                  </a:cubicBezTo>
                  <a:cubicBezTo>
                    <a:pt x="173" y="0"/>
                    <a:pt x="173" y="0"/>
                    <a:pt x="173" y="0"/>
                  </a:cubicBezTo>
                  <a:cubicBezTo>
                    <a:pt x="173" y="0"/>
                    <a:pt x="173" y="0"/>
                    <a:pt x="173" y="0"/>
                  </a:cubicBezTo>
                  <a:cubicBezTo>
                    <a:pt x="168" y="16"/>
                    <a:pt x="145" y="16"/>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5" y="16"/>
                    <a:pt x="112" y="16"/>
                    <a:pt x="107" y="0"/>
                  </a:cubicBezTo>
                  <a:cubicBezTo>
                    <a:pt x="107" y="0"/>
                    <a:pt x="107" y="0"/>
                    <a:pt x="107" y="0"/>
                  </a:cubicBezTo>
                  <a:cubicBezTo>
                    <a:pt x="107" y="0"/>
                    <a:pt x="107" y="0"/>
                    <a:pt x="107" y="0"/>
                  </a:cubicBezTo>
                  <a:cubicBezTo>
                    <a:pt x="107" y="0"/>
                    <a:pt x="107" y="0"/>
                    <a:pt x="107" y="0"/>
                  </a:cubicBezTo>
                  <a:cubicBezTo>
                    <a:pt x="107" y="0"/>
                    <a:pt x="107" y="0"/>
                    <a:pt x="107" y="0"/>
                  </a:cubicBezTo>
                  <a:cubicBezTo>
                    <a:pt x="102" y="15"/>
                    <a:pt x="79" y="16"/>
                    <a:pt x="74" y="0"/>
                  </a:cubicBezTo>
                  <a:cubicBezTo>
                    <a:pt x="74" y="0"/>
                    <a:pt x="74" y="0"/>
                    <a:pt x="74" y="0"/>
                  </a:cubicBezTo>
                  <a:cubicBezTo>
                    <a:pt x="74" y="0"/>
                    <a:pt x="74" y="0"/>
                    <a:pt x="74" y="0"/>
                  </a:cubicBezTo>
                  <a:cubicBezTo>
                    <a:pt x="74" y="0"/>
                    <a:pt x="74" y="0"/>
                    <a:pt x="74" y="0"/>
                  </a:cubicBezTo>
                  <a:cubicBezTo>
                    <a:pt x="74" y="0"/>
                    <a:pt x="74" y="0"/>
                    <a:pt x="74" y="0"/>
                  </a:cubicBezTo>
                  <a:cubicBezTo>
                    <a:pt x="69" y="16"/>
                    <a:pt x="46" y="16"/>
                    <a:pt x="41" y="0"/>
                  </a:cubicBezTo>
                  <a:cubicBezTo>
                    <a:pt x="41" y="0"/>
                    <a:pt x="41" y="0"/>
                    <a:pt x="41" y="0"/>
                  </a:cubicBezTo>
                  <a:cubicBezTo>
                    <a:pt x="41" y="0"/>
                    <a:pt x="41" y="0"/>
                    <a:pt x="41" y="0"/>
                  </a:cubicBezTo>
                  <a:cubicBezTo>
                    <a:pt x="41" y="0"/>
                    <a:pt x="41" y="0"/>
                    <a:pt x="41" y="0"/>
                  </a:cubicBezTo>
                  <a:cubicBezTo>
                    <a:pt x="41" y="0"/>
                    <a:pt x="41" y="0"/>
                    <a:pt x="41" y="0"/>
                  </a:cubicBezTo>
                  <a:cubicBezTo>
                    <a:pt x="39" y="8"/>
                    <a:pt x="30" y="13"/>
                    <a:pt x="22" y="12"/>
                  </a:cubicBezTo>
                  <a:cubicBezTo>
                    <a:pt x="15" y="11"/>
                    <a:pt x="10" y="6"/>
                    <a:pt x="8" y="0"/>
                  </a:cubicBezTo>
                  <a:cubicBezTo>
                    <a:pt x="7" y="4"/>
                    <a:pt x="4" y="8"/>
                    <a:pt x="0" y="10"/>
                  </a:cubicBezTo>
                  <a:cubicBezTo>
                    <a:pt x="9" y="18"/>
                    <a:pt x="9" y="18"/>
                    <a:pt x="9" y="18"/>
                  </a:cubicBezTo>
                  <a:cubicBezTo>
                    <a:pt x="25" y="18"/>
                    <a:pt x="25" y="18"/>
                    <a:pt x="25" y="18"/>
                  </a:cubicBezTo>
                  <a:cubicBezTo>
                    <a:pt x="202" y="18"/>
                    <a:pt x="202" y="18"/>
                    <a:pt x="202" y="18"/>
                  </a:cubicBezTo>
                  <a:cubicBezTo>
                    <a:pt x="268" y="18"/>
                    <a:pt x="268" y="18"/>
                    <a:pt x="268" y="18"/>
                  </a:cubicBezTo>
                  <a:cubicBezTo>
                    <a:pt x="283" y="18"/>
                    <a:pt x="297" y="14"/>
                    <a:pt x="310" y="7"/>
                  </a:cubicBezTo>
                  <a:cubicBezTo>
                    <a:pt x="308" y="5"/>
                    <a:pt x="307" y="3"/>
                    <a:pt x="306" y="0"/>
                  </a:cubicBezTo>
                  <a:close/>
                </a:path>
              </a:pathLst>
            </a:custGeom>
            <a:solidFill>
              <a:srgbClr val="409A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2" name="Freeform 394"/>
            <p:cNvSpPr>
              <a:spLocks/>
            </p:cNvSpPr>
            <p:nvPr userDrawn="1"/>
          </p:nvSpPr>
          <p:spPr bwMode="gray">
            <a:xfrm>
              <a:off x="10573209" y="2743737"/>
              <a:ext cx="97183" cy="338193"/>
            </a:xfrm>
            <a:custGeom>
              <a:avLst/>
              <a:gdLst>
                <a:gd name="T0" fmla="*/ 25 w 25"/>
                <a:gd name="T1" fmla="*/ 87 h 87"/>
                <a:gd name="T2" fmla="*/ 0 w 25"/>
                <a:gd name="T3" fmla="*/ 87 h 87"/>
                <a:gd name="T4" fmla="*/ 12 w 25"/>
                <a:gd name="T5" fmla="*/ 0 h 87"/>
                <a:gd name="T6" fmla="*/ 25 w 25"/>
                <a:gd name="T7" fmla="*/ 87 h 87"/>
              </a:gdLst>
              <a:ahLst/>
              <a:cxnLst>
                <a:cxn ang="0">
                  <a:pos x="T0" y="T1"/>
                </a:cxn>
                <a:cxn ang="0">
                  <a:pos x="T2" y="T3"/>
                </a:cxn>
                <a:cxn ang="0">
                  <a:pos x="T4" y="T5"/>
                </a:cxn>
                <a:cxn ang="0">
                  <a:pos x="T6" y="T7"/>
                </a:cxn>
              </a:cxnLst>
              <a:rect l="0" t="0" r="r" b="b"/>
              <a:pathLst>
                <a:path w="25" h="87">
                  <a:moveTo>
                    <a:pt x="25" y="87"/>
                  </a:moveTo>
                  <a:lnTo>
                    <a:pt x="0" y="87"/>
                  </a:lnTo>
                  <a:lnTo>
                    <a:pt x="12" y="0"/>
                  </a:lnTo>
                  <a:lnTo>
                    <a:pt x="25" y="87"/>
                  </a:lnTo>
                  <a:close/>
                </a:path>
              </a:pathLst>
            </a:custGeom>
            <a:solidFill>
              <a:srgbClr val="00BC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dirty="0"/>
            </a:p>
          </p:txBody>
        </p:sp>
        <p:sp>
          <p:nvSpPr>
            <p:cNvPr id="183" name="Freeform 395"/>
            <p:cNvSpPr>
              <a:spLocks/>
            </p:cNvSpPr>
            <p:nvPr userDrawn="1"/>
          </p:nvSpPr>
          <p:spPr bwMode="gray">
            <a:xfrm>
              <a:off x="10452706" y="3183000"/>
              <a:ext cx="338193" cy="948492"/>
            </a:xfrm>
            <a:custGeom>
              <a:avLst/>
              <a:gdLst>
                <a:gd name="T0" fmla="*/ 90 w 94"/>
                <a:gd name="T1" fmla="*/ 0 h 263"/>
                <a:gd name="T2" fmla="*/ 82 w 94"/>
                <a:gd name="T3" fmla="*/ 0 h 263"/>
                <a:gd name="T4" fmla="*/ 11 w 94"/>
                <a:gd name="T5" fmla="*/ 0 h 263"/>
                <a:gd name="T6" fmla="*/ 4 w 94"/>
                <a:gd name="T7" fmla="*/ 0 h 263"/>
                <a:gd name="T8" fmla="*/ 0 w 94"/>
                <a:gd name="T9" fmla="*/ 4 h 263"/>
                <a:gd name="T10" fmla="*/ 0 w 94"/>
                <a:gd name="T11" fmla="*/ 263 h 263"/>
                <a:gd name="T12" fmla="*/ 11 w 94"/>
                <a:gd name="T13" fmla="*/ 263 h 263"/>
                <a:gd name="T14" fmla="*/ 82 w 94"/>
                <a:gd name="T15" fmla="*/ 263 h 263"/>
                <a:gd name="T16" fmla="*/ 94 w 94"/>
                <a:gd name="T17" fmla="*/ 263 h 263"/>
                <a:gd name="T18" fmla="*/ 94 w 94"/>
                <a:gd name="T19" fmla="*/ 4 h 263"/>
                <a:gd name="T20" fmla="*/ 90 w 94"/>
                <a:gd name="T21"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263">
                  <a:moveTo>
                    <a:pt x="90" y="0"/>
                  </a:moveTo>
                  <a:cubicBezTo>
                    <a:pt x="82" y="0"/>
                    <a:pt x="82" y="0"/>
                    <a:pt x="82" y="0"/>
                  </a:cubicBezTo>
                  <a:cubicBezTo>
                    <a:pt x="11" y="0"/>
                    <a:pt x="11" y="0"/>
                    <a:pt x="11" y="0"/>
                  </a:cubicBezTo>
                  <a:cubicBezTo>
                    <a:pt x="4" y="0"/>
                    <a:pt x="4" y="0"/>
                    <a:pt x="4" y="0"/>
                  </a:cubicBezTo>
                  <a:cubicBezTo>
                    <a:pt x="2" y="0"/>
                    <a:pt x="0" y="2"/>
                    <a:pt x="0" y="4"/>
                  </a:cubicBezTo>
                  <a:cubicBezTo>
                    <a:pt x="0" y="263"/>
                    <a:pt x="0" y="263"/>
                    <a:pt x="0" y="263"/>
                  </a:cubicBezTo>
                  <a:cubicBezTo>
                    <a:pt x="11" y="263"/>
                    <a:pt x="11" y="263"/>
                    <a:pt x="11" y="263"/>
                  </a:cubicBezTo>
                  <a:cubicBezTo>
                    <a:pt x="82" y="263"/>
                    <a:pt x="82" y="263"/>
                    <a:pt x="82" y="263"/>
                  </a:cubicBezTo>
                  <a:cubicBezTo>
                    <a:pt x="94" y="263"/>
                    <a:pt x="94" y="263"/>
                    <a:pt x="94" y="263"/>
                  </a:cubicBezTo>
                  <a:cubicBezTo>
                    <a:pt x="94" y="4"/>
                    <a:pt x="94" y="4"/>
                    <a:pt x="94" y="4"/>
                  </a:cubicBezTo>
                  <a:cubicBezTo>
                    <a:pt x="94" y="2"/>
                    <a:pt x="92" y="0"/>
                    <a:pt x="9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4" name="Freeform 396"/>
            <p:cNvSpPr>
              <a:spLocks/>
            </p:cNvSpPr>
            <p:nvPr userDrawn="1"/>
          </p:nvSpPr>
          <p:spPr bwMode="gray">
            <a:xfrm>
              <a:off x="10518788" y="3081930"/>
              <a:ext cx="206026" cy="10106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5" name="Freeform 397"/>
            <p:cNvSpPr>
              <a:spLocks/>
            </p:cNvSpPr>
            <p:nvPr userDrawn="1"/>
          </p:nvSpPr>
          <p:spPr bwMode="gray">
            <a:xfrm>
              <a:off x="10518788" y="3081930"/>
              <a:ext cx="206026" cy="101069"/>
            </a:xfrm>
            <a:custGeom>
              <a:avLst/>
              <a:gdLst>
                <a:gd name="T0" fmla="*/ 56 w 56"/>
                <a:gd name="T1" fmla="*/ 28 h 28"/>
                <a:gd name="T2" fmla="*/ 56 w 56"/>
                <a:gd name="T3" fmla="*/ 4 h 28"/>
                <a:gd name="T4" fmla="*/ 52 w 56"/>
                <a:gd name="T5" fmla="*/ 0 h 28"/>
                <a:gd name="T6" fmla="*/ 44 w 56"/>
                <a:gd name="T7" fmla="*/ 0 h 28"/>
                <a:gd name="T8" fmla="*/ 11 w 56"/>
                <a:gd name="T9" fmla="*/ 0 h 28"/>
                <a:gd name="T10" fmla="*/ 4 w 56"/>
                <a:gd name="T11" fmla="*/ 0 h 28"/>
                <a:gd name="T12" fmla="*/ 0 w 56"/>
                <a:gd name="T13" fmla="*/ 4 h 28"/>
                <a:gd name="T14" fmla="*/ 0 w 56"/>
                <a:gd name="T15" fmla="*/ 28 h 28"/>
                <a:gd name="T16" fmla="*/ 56 w 5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28">
                  <a:moveTo>
                    <a:pt x="56" y="28"/>
                  </a:moveTo>
                  <a:cubicBezTo>
                    <a:pt x="56" y="4"/>
                    <a:pt x="56" y="4"/>
                    <a:pt x="56" y="4"/>
                  </a:cubicBezTo>
                  <a:cubicBezTo>
                    <a:pt x="56" y="2"/>
                    <a:pt x="54" y="0"/>
                    <a:pt x="52" y="0"/>
                  </a:cubicBezTo>
                  <a:cubicBezTo>
                    <a:pt x="44" y="0"/>
                    <a:pt x="44" y="0"/>
                    <a:pt x="44" y="0"/>
                  </a:cubicBezTo>
                  <a:cubicBezTo>
                    <a:pt x="11" y="0"/>
                    <a:pt x="11" y="0"/>
                    <a:pt x="11" y="0"/>
                  </a:cubicBezTo>
                  <a:cubicBezTo>
                    <a:pt x="4" y="0"/>
                    <a:pt x="4" y="0"/>
                    <a:pt x="4" y="0"/>
                  </a:cubicBezTo>
                  <a:cubicBezTo>
                    <a:pt x="2" y="0"/>
                    <a:pt x="0" y="2"/>
                    <a:pt x="0" y="4"/>
                  </a:cubicBezTo>
                  <a:cubicBezTo>
                    <a:pt x="0" y="28"/>
                    <a:pt x="0" y="28"/>
                    <a:pt x="0" y="28"/>
                  </a:cubicBezTo>
                  <a:lnTo>
                    <a:pt x="56" y="28"/>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6" name="Rectangle 398"/>
            <p:cNvSpPr>
              <a:spLocks noChangeArrowheads="1"/>
            </p:cNvSpPr>
            <p:nvPr userDrawn="1"/>
          </p:nvSpPr>
          <p:spPr bwMode="gray">
            <a:xfrm>
              <a:off x="10499353" y="3249082"/>
              <a:ext cx="15549"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7" name="Rectangle 399"/>
            <p:cNvSpPr>
              <a:spLocks noChangeArrowheads="1"/>
            </p:cNvSpPr>
            <p:nvPr userDrawn="1"/>
          </p:nvSpPr>
          <p:spPr bwMode="gray">
            <a:xfrm>
              <a:off x="10534337" y="3249082"/>
              <a:ext cx="23323"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8" name="Rectangle 400"/>
            <p:cNvSpPr>
              <a:spLocks noChangeArrowheads="1"/>
            </p:cNvSpPr>
            <p:nvPr userDrawn="1"/>
          </p:nvSpPr>
          <p:spPr bwMode="gray">
            <a:xfrm>
              <a:off x="10573209" y="3249082"/>
              <a:ext cx="19437"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9" name="Rectangle 401"/>
            <p:cNvSpPr>
              <a:spLocks noChangeArrowheads="1"/>
            </p:cNvSpPr>
            <p:nvPr userDrawn="1"/>
          </p:nvSpPr>
          <p:spPr bwMode="gray">
            <a:xfrm>
              <a:off x="10612083" y="3249082"/>
              <a:ext cx="19437"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0" name="Rectangle 402"/>
            <p:cNvSpPr>
              <a:spLocks noChangeArrowheads="1"/>
            </p:cNvSpPr>
            <p:nvPr userDrawn="1"/>
          </p:nvSpPr>
          <p:spPr bwMode="gray">
            <a:xfrm>
              <a:off x="10647069" y="3249082"/>
              <a:ext cx="23323"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1" name="Rectangle 403"/>
            <p:cNvSpPr>
              <a:spLocks noChangeArrowheads="1"/>
            </p:cNvSpPr>
            <p:nvPr userDrawn="1"/>
          </p:nvSpPr>
          <p:spPr bwMode="gray">
            <a:xfrm>
              <a:off x="10685942" y="3249082"/>
              <a:ext cx="23323"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2" name="Rectangle 404"/>
            <p:cNvSpPr>
              <a:spLocks noChangeArrowheads="1"/>
            </p:cNvSpPr>
            <p:nvPr userDrawn="1"/>
          </p:nvSpPr>
          <p:spPr bwMode="gray">
            <a:xfrm>
              <a:off x="10724814" y="3249082"/>
              <a:ext cx="19437" cy="82021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3" name="Freeform 405"/>
            <p:cNvSpPr>
              <a:spLocks noEditPoints="1"/>
            </p:cNvSpPr>
            <p:nvPr userDrawn="1"/>
          </p:nvSpPr>
          <p:spPr bwMode="gray">
            <a:xfrm>
              <a:off x="10044543" y="3175225"/>
              <a:ext cx="412050" cy="952380"/>
            </a:xfrm>
            <a:custGeom>
              <a:avLst/>
              <a:gdLst>
                <a:gd name="T0" fmla="*/ 96 w 106"/>
                <a:gd name="T1" fmla="*/ 38 h 245"/>
                <a:gd name="T2" fmla="*/ 54 w 106"/>
                <a:gd name="T3" fmla="*/ 14 h 245"/>
                <a:gd name="T4" fmla="*/ 50 w 106"/>
                <a:gd name="T5" fmla="*/ 0 h 245"/>
                <a:gd name="T6" fmla="*/ 9 w 106"/>
                <a:gd name="T7" fmla="*/ 38 h 245"/>
                <a:gd name="T8" fmla="*/ 106 w 106"/>
                <a:gd name="T9" fmla="*/ 245 h 245"/>
                <a:gd name="T10" fmla="*/ 78 w 106"/>
                <a:gd name="T11" fmla="*/ 78 h 245"/>
                <a:gd name="T12" fmla="*/ 78 w 106"/>
                <a:gd name="T13" fmla="*/ 94 h 245"/>
                <a:gd name="T14" fmla="*/ 66 w 106"/>
                <a:gd name="T15" fmla="*/ 120 h 245"/>
                <a:gd name="T16" fmla="*/ 66 w 106"/>
                <a:gd name="T17" fmla="*/ 120 h 245"/>
                <a:gd name="T18" fmla="*/ 66 w 106"/>
                <a:gd name="T19" fmla="*/ 167 h 245"/>
                <a:gd name="T20" fmla="*/ 20 w 106"/>
                <a:gd name="T21" fmla="*/ 78 h 245"/>
                <a:gd name="T22" fmla="*/ 20 w 106"/>
                <a:gd name="T23" fmla="*/ 94 h 245"/>
                <a:gd name="T24" fmla="*/ 9 w 106"/>
                <a:gd name="T25" fmla="*/ 120 h 245"/>
                <a:gd name="T26" fmla="*/ 9 w 106"/>
                <a:gd name="T27" fmla="*/ 120 h 245"/>
                <a:gd name="T28" fmla="*/ 9 w 106"/>
                <a:gd name="T29" fmla="*/ 167 h 245"/>
                <a:gd name="T30" fmla="*/ 20 w 106"/>
                <a:gd name="T31" fmla="*/ 193 h 245"/>
                <a:gd name="T32" fmla="*/ 9 w 106"/>
                <a:gd name="T33" fmla="*/ 239 h 245"/>
                <a:gd name="T34" fmla="*/ 22 w 106"/>
                <a:gd name="T35" fmla="*/ 239 h 245"/>
                <a:gd name="T36" fmla="*/ 22 w 106"/>
                <a:gd name="T37" fmla="*/ 239 h 245"/>
                <a:gd name="T38" fmla="*/ 30 w 106"/>
                <a:gd name="T39" fmla="*/ 209 h 245"/>
                <a:gd name="T40" fmla="*/ 34 w 106"/>
                <a:gd name="T41" fmla="*/ 209 h 245"/>
                <a:gd name="T42" fmla="*/ 28 w 106"/>
                <a:gd name="T43" fmla="*/ 193 h 245"/>
                <a:gd name="T44" fmla="*/ 39 w 106"/>
                <a:gd name="T45" fmla="*/ 167 h 245"/>
                <a:gd name="T46" fmla="*/ 39 w 106"/>
                <a:gd name="T47" fmla="*/ 167 h 245"/>
                <a:gd name="T48" fmla="*/ 39 w 106"/>
                <a:gd name="T49" fmla="*/ 120 h 245"/>
                <a:gd name="T50" fmla="*/ 28 w 106"/>
                <a:gd name="T51" fmla="*/ 94 h 245"/>
                <a:gd name="T52" fmla="*/ 28 w 106"/>
                <a:gd name="T53" fmla="*/ 78 h 245"/>
                <a:gd name="T54" fmla="*/ 47 w 106"/>
                <a:gd name="T55" fmla="*/ 239 h 245"/>
                <a:gd name="T56" fmla="*/ 47 w 106"/>
                <a:gd name="T57" fmla="*/ 239 h 245"/>
                <a:gd name="T58" fmla="*/ 55 w 106"/>
                <a:gd name="T59" fmla="*/ 209 h 245"/>
                <a:gd name="T60" fmla="*/ 47 w 106"/>
                <a:gd name="T61" fmla="*/ 173 h 245"/>
                <a:gd name="T62" fmla="*/ 47 w 106"/>
                <a:gd name="T63" fmla="*/ 167 h 245"/>
                <a:gd name="T64" fmla="*/ 58 w 106"/>
                <a:gd name="T65" fmla="*/ 142 h 245"/>
                <a:gd name="T66" fmla="*/ 58 w 106"/>
                <a:gd name="T67" fmla="*/ 142 h 245"/>
                <a:gd name="T68" fmla="*/ 58 w 106"/>
                <a:gd name="T69" fmla="*/ 94 h 245"/>
                <a:gd name="T70" fmla="*/ 47 w 106"/>
                <a:gd name="T71" fmla="*/ 58 h 245"/>
                <a:gd name="T72" fmla="*/ 59 w 106"/>
                <a:gd name="T73" fmla="*/ 239 h 245"/>
                <a:gd name="T74" fmla="*/ 66 w 106"/>
                <a:gd name="T75" fmla="*/ 173 h 245"/>
                <a:gd name="T76" fmla="*/ 66 w 106"/>
                <a:gd name="T77" fmla="*/ 173 h 245"/>
                <a:gd name="T78" fmla="*/ 71 w 106"/>
                <a:gd name="T79" fmla="*/ 209 h 245"/>
                <a:gd name="T80" fmla="*/ 76 w 106"/>
                <a:gd name="T81" fmla="*/ 209 h 245"/>
                <a:gd name="T82" fmla="*/ 84 w 106"/>
                <a:gd name="T83" fmla="*/ 239 h 245"/>
                <a:gd name="T84" fmla="*/ 96 w 106"/>
                <a:gd name="T85" fmla="*/ 239 h 245"/>
                <a:gd name="T86" fmla="*/ 96 w 106"/>
                <a:gd name="T87" fmla="*/ 239 h 245"/>
                <a:gd name="T88" fmla="*/ 96 w 106"/>
                <a:gd name="T89" fmla="*/ 173 h 245"/>
                <a:gd name="T90" fmla="*/ 85 w 106"/>
                <a:gd name="T91" fmla="*/ 147 h 245"/>
                <a:gd name="T92" fmla="*/ 85 w 106"/>
                <a:gd name="T93" fmla="*/ 142 h 245"/>
                <a:gd name="T94" fmla="*/ 96 w 106"/>
                <a:gd name="T95" fmla="*/ 115 h 245"/>
                <a:gd name="T96" fmla="*/ 96 w 106"/>
                <a:gd name="T97" fmla="*/ 115 h 245"/>
                <a:gd name="T98" fmla="*/ 96 w 106"/>
                <a:gd name="T99" fmla="*/ 58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6" h="245">
                  <a:moveTo>
                    <a:pt x="106" y="53"/>
                  </a:moveTo>
                  <a:lnTo>
                    <a:pt x="106" y="46"/>
                  </a:lnTo>
                  <a:lnTo>
                    <a:pt x="96" y="46"/>
                  </a:lnTo>
                  <a:lnTo>
                    <a:pt x="96" y="38"/>
                  </a:lnTo>
                  <a:lnTo>
                    <a:pt x="88" y="38"/>
                  </a:lnTo>
                  <a:lnTo>
                    <a:pt x="88" y="29"/>
                  </a:lnTo>
                  <a:lnTo>
                    <a:pt x="54" y="29"/>
                  </a:lnTo>
                  <a:lnTo>
                    <a:pt x="54" y="14"/>
                  </a:lnTo>
                  <a:lnTo>
                    <a:pt x="71" y="14"/>
                  </a:lnTo>
                  <a:lnTo>
                    <a:pt x="54" y="4"/>
                  </a:lnTo>
                  <a:lnTo>
                    <a:pt x="54" y="0"/>
                  </a:lnTo>
                  <a:lnTo>
                    <a:pt x="50" y="0"/>
                  </a:lnTo>
                  <a:lnTo>
                    <a:pt x="50" y="29"/>
                  </a:lnTo>
                  <a:lnTo>
                    <a:pt x="18" y="29"/>
                  </a:lnTo>
                  <a:lnTo>
                    <a:pt x="18" y="38"/>
                  </a:lnTo>
                  <a:lnTo>
                    <a:pt x="9" y="38"/>
                  </a:lnTo>
                  <a:lnTo>
                    <a:pt x="9" y="46"/>
                  </a:lnTo>
                  <a:lnTo>
                    <a:pt x="0" y="46"/>
                  </a:lnTo>
                  <a:lnTo>
                    <a:pt x="0" y="245"/>
                  </a:lnTo>
                  <a:lnTo>
                    <a:pt x="106" y="245"/>
                  </a:lnTo>
                  <a:lnTo>
                    <a:pt x="106" y="53"/>
                  </a:lnTo>
                  <a:close/>
                  <a:moveTo>
                    <a:pt x="66" y="58"/>
                  </a:moveTo>
                  <a:lnTo>
                    <a:pt x="78" y="58"/>
                  </a:lnTo>
                  <a:lnTo>
                    <a:pt x="78" y="78"/>
                  </a:lnTo>
                  <a:lnTo>
                    <a:pt x="66" y="78"/>
                  </a:lnTo>
                  <a:lnTo>
                    <a:pt x="66" y="58"/>
                  </a:lnTo>
                  <a:close/>
                  <a:moveTo>
                    <a:pt x="66" y="94"/>
                  </a:moveTo>
                  <a:lnTo>
                    <a:pt x="78" y="94"/>
                  </a:lnTo>
                  <a:lnTo>
                    <a:pt x="78" y="115"/>
                  </a:lnTo>
                  <a:lnTo>
                    <a:pt x="66" y="115"/>
                  </a:lnTo>
                  <a:lnTo>
                    <a:pt x="66" y="94"/>
                  </a:lnTo>
                  <a:close/>
                  <a:moveTo>
                    <a:pt x="66" y="120"/>
                  </a:moveTo>
                  <a:lnTo>
                    <a:pt x="78" y="120"/>
                  </a:lnTo>
                  <a:lnTo>
                    <a:pt x="78" y="142"/>
                  </a:lnTo>
                  <a:lnTo>
                    <a:pt x="66" y="142"/>
                  </a:lnTo>
                  <a:lnTo>
                    <a:pt x="66" y="120"/>
                  </a:lnTo>
                  <a:close/>
                  <a:moveTo>
                    <a:pt x="66" y="147"/>
                  </a:moveTo>
                  <a:lnTo>
                    <a:pt x="78" y="147"/>
                  </a:lnTo>
                  <a:lnTo>
                    <a:pt x="78" y="167"/>
                  </a:lnTo>
                  <a:lnTo>
                    <a:pt x="66" y="167"/>
                  </a:lnTo>
                  <a:lnTo>
                    <a:pt x="66" y="147"/>
                  </a:lnTo>
                  <a:close/>
                  <a:moveTo>
                    <a:pt x="9" y="58"/>
                  </a:moveTo>
                  <a:lnTo>
                    <a:pt x="20" y="58"/>
                  </a:lnTo>
                  <a:lnTo>
                    <a:pt x="20" y="78"/>
                  </a:lnTo>
                  <a:lnTo>
                    <a:pt x="9" y="78"/>
                  </a:lnTo>
                  <a:lnTo>
                    <a:pt x="9" y="58"/>
                  </a:lnTo>
                  <a:close/>
                  <a:moveTo>
                    <a:pt x="9" y="94"/>
                  </a:moveTo>
                  <a:lnTo>
                    <a:pt x="20" y="94"/>
                  </a:lnTo>
                  <a:lnTo>
                    <a:pt x="20" y="115"/>
                  </a:lnTo>
                  <a:lnTo>
                    <a:pt x="9" y="115"/>
                  </a:lnTo>
                  <a:lnTo>
                    <a:pt x="9" y="94"/>
                  </a:lnTo>
                  <a:close/>
                  <a:moveTo>
                    <a:pt x="9" y="120"/>
                  </a:moveTo>
                  <a:lnTo>
                    <a:pt x="20" y="120"/>
                  </a:lnTo>
                  <a:lnTo>
                    <a:pt x="20" y="142"/>
                  </a:lnTo>
                  <a:lnTo>
                    <a:pt x="9" y="142"/>
                  </a:lnTo>
                  <a:lnTo>
                    <a:pt x="9" y="120"/>
                  </a:lnTo>
                  <a:close/>
                  <a:moveTo>
                    <a:pt x="9" y="147"/>
                  </a:moveTo>
                  <a:lnTo>
                    <a:pt x="20" y="147"/>
                  </a:lnTo>
                  <a:lnTo>
                    <a:pt x="20" y="167"/>
                  </a:lnTo>
                  <a:lnTo>
                    <a:pt x="9" y="167"/>
                  </a:lnTo>
                  <a:lnTo>
                    <a:pt x="9" y="147"/>
                  </a:lnTo>
                  <a:close/>
                  <a:moveTo>
                    <a:pt x="9" y="173"/>
                  </a:moveTo>
                  <a:lnTo>
                    <a:pt x="20" y="173"/>
                  </a:lnTo>
                  <a:lnTo>
                    <a:pt x="20" y="193"/>
                  </a:lnTo>
                  <a:lnTo>
                    <a:pt x="9" y="193"/>
                  </a:lnTo>
                  <a:lnTo>
                    <a:pt x="9" y="173"/>
                  </a:lnTo>
                  <a:close/>
                  <a:moveTo>
                    <a:pt x="13" y="239"/>
                  </a:moveTo>
                  <a:lnTo>
                    <a:pt x="9" y="239"/>
                  </a:lnTo>
                  <a:lnTo>
                    <a:pt x="9" y="209"/>
                  </a:lnTo>
                  <a:lnTo>
                    <a:pt x="13" y="209"/>
                  </a:lnTo>
                  <a:lnTo>
                    <a:pt x="13" y="239"/>
                  </a:lnTo>
                  <a:close/>
                  <a:moveTo>
                    <a:pt x="22" y="239"/>
                  </a:moveTo>
                  <a:lnTo>
                    <a:pt x="17" y="239"/>
                  </a:lnTo>
                  <a:lnTo>
                    <a:pt x="17" y="209"/>
                  </a:lnTo>
                  <a:lnTo>
                    <a:pt x="22" y="209"/>
                  </a:lnTo>
                  <a:lnTo>
                    <a:pt x="22" y="239"/>
                  </a:lnTo>
                  <a:close/>
                  <a:moveTo>
                    <a:pt x="30" y="239"/>
                  </a:moveTo>
                  <a:lnTo>
                    <a:pt x="25" y="239"/>
                  </a:lnTo>
                  <a:lnTo>
                    <a:pt x="25" y="209"/>
                  </a:lnTo>
                  <a:lnTo>
                    <a:pt x="30" y="209"/>
                  </a:lnTo>
                  <a:lnTo>
                    <a:pt x="30" y="239"/>
                  </a:lnTo>
                  <a:close/>
                  <a:moveTo>
                    <a:pt x="38" y="239"/>
                  </a:moveTo>
                  <a:lnTo>
                    <a:pt x="34" y="239"/>
                  </a:lnTo>
                  <a:lnTo>
                    <a:pt x="34" y="209"/>
                  </a:lnTo>
                  <a:lnTo>
                    <a:pt x="38" y="209"/>
                  </a:lnTo>
                  <a:lnTo>
                    <a:pt x="38" y="239"/>
                  </a:lnTo>
                  <a:close/>
                  <a:moveTo>
                    <a:pt x="39" y="193"/>
                  </a:moveTo>
                  <a:lnTo>
                    <a:pt x="28" y="193"/>
                  </a:lnTo>
                  <a:lnTo>
                    <a:pt x="28" y="173"/>
                  </a:lnTo>
                  <a:lnTo>
                    <a:pt x="39" y="173"/>
                  </a:lnTo>
                  <a:lnTo>
                    <a:pt x="39" y="193"/>
                  </a:lnTo>
                  <a:close/>
                  <a:moveTo>
                    <a:pt x="39" y="167"/>
                  </a:moveTo>
                  <a:lnTo>
                    <a:pt x="28" y="167"/>
                  </a:lnTo>
                  <a:lnTo>
                    <a:pt x="28" y="147"/>
                  </a:lnTo>
                  <a:lnTo>
                    <a:pt x="39" y="147"/>
                  </a:lnTo>
                  <a:lnTo>
                    <a:pt x="39" y="167"/>
                  </a:lnTo>
                  <a:close/>
                  <a:moveTo>
                    <a:pt x="39" y="142"/>
                  </a:moveTo>
                  <a:lnTo>
                    <a:pt x="28" y="142"/>
                  </a:lnTo>
                  <a:lnTo>
                    <a:pt x="28" y="120"/>
                  </a:lnTo>
                  <a:lnTo>
                    <a:pt x="39" y="120"/>
                  </a:lnTo>
                  <a:lnTo>
                    <a:pt x="39" y="142"/>
                  </a:lnTo>
                  <a:close/>
                  <a:moveTo>
                    <a:pt x="39" y="115"/>
                  </a:moveTo>
                  <a:lnTo>
                    <a:pt x="28" y="115"/>
                  </a:lnTo>
                  <a:lnTo>
                    <a:pt x="28" y="94"/>
                  </a:lnTo>
                  <a:lnTo>
                    <a:pt x="39" y="94"/>
                  </a:lnTo>
                  <a:lnTo>
                    <a:pt x="39" y="115"/>
                  </a:lnTo>
                  <a:close/>
                  <a:moveTo>
                    <a:pt x="39" y="78"/>
                  </a:moveTo>
                  <a:lnTo>
                    <a:pt x="28" y="78"/>
                  </a:lnTo>
                  <a:lnTo>
                    <a:pt x="28" y="58"/>
                  </a:lnTo>
                  <a:lnTo>
                    <a:pt x="39" y="58"/>
                  </a:lnTo>
                  <a:lnTo>
                    <a:pt x="39" y="78"/>
                  </a:lnTo>
                  <a:close/>
                  <a:moveTo>
                    <a:pt x="47" y="239"/>
                  </a:moveTo>
                  <a:lnTo>
                    <a:pt x="42" y="239"/>
                  </a:lnTo>
                  <a:lnTo>
                    <a:pt x="42" y="209"/>
                  </a:lnTo>
                  <a:lnTo>
                    <a:pt x="47" y="209"/>
                  </a:lnTo>
                  <a:lnTo>
                    <a:pt x="47" y="239"/>
                  </a:lnTo>
                  <a:close/>
                  <a:moveTo>
                    <a:pt x="55" y="239"/>
                  </a:moveTo>
                  <a:lnTo>
                    <a:pt x="50" y="239"/>
                  </a:lnTo>
                  <a:lnTo>
                    <a:pt x="50" y="209"/>
                  </a:lnTo>
                  <a:lnTo>
                    <a:pt x="55" y="209"/>
                  </a:lnTo>
                  <a:lnTo>
                    <a:pt x="55" y="239"/>
                  </a:lnTo>
                  <a:close/>
                  <a:moveTo>
                    <a:pt x="58" y="193"/>
                  </a:moveTo>
                  <a:lnTo>
                    <a:pt x="47" y="193"/>
                  </a:lnTo>
                  <a:lnTo>
                    <a:pt x="47" y="173"/>
                  </a:lnTo>
                  <a:lnTo>
                    <a:pt x="58" y="173"/>
                  </a:lnTo>
                  <a:lnTo>
                    <a:pt x="58" y="193"/>
                  </a:lnTo>
                  <a:close/>
                  <a:moveTo>
                    <a:pt x="58" y="167"/>
                  </a:moveTo>
                  <a:lnTo>
                    <a:pt x="47" y="167"/>
                  </a:lnTo>
                  <a:lnTo>
                    <a:pt x="47" y="147"/>
                  </a:lnTo>
                  <a:lnTo>
                    <a:pt x="58" y="147"/>
                  </a:lnTo>
                  <a:lnTo>
                    <a:pt x="58" y="167"/>
                  </a:lnTo>
                  <a:close/>
                  <a:moveTo>
                    <a:pt x="58" y="142"/>
                  </a:moveTo>
                  <a:lnTo>
                    <a:pt x="47" y="142"/>
                  </a:lnTo>
                  <a:lnTo>
                    <a:pt x="47" y="120"/>
                  </a:lnTo>
                  <a:lnTo>
                    <a:pt x="58" y="120"/>
                  </a:lnTo>
                  <a:lnTo>
                    <a:pt x="58" y="142"/>
                  </a:lnTo>
                  <a:close/>
                  <a:moveTo>
                    <a:pt x="58" y="115"/>
                  </a:moveTo>
                  <a:lnTo>
                    <a:pt x="47" y="115"/>
                  </a:lnTo>
                  <a:lnTo>
                    <a:pt x="47" y="94"/>
                  </a:lnTo>
                  <a:lnTo>
                    <a:pt x="58" y="94"/>
                  </a:lnTo>
                  <a:lnTo>
                    <a:pt x="58" y="115"/>
                  </a:lnTo>
                  <a:close/>
                  <a:moveTo>
                    <a:pt x="58" y="78"/>
                  </a:moveTo>
                  <a:lnTo>
                    <a:pt x="47" y="78"/>
                  </a:lnTo>
                  <a:lnTo>
                    <a:pt x="47" y="58"/>
                  </a:lnTo>
                  <a:lnTo>
                    <a:pt x="58" y="58"/>
                  </a:lnTo>
                  <a:lnTo>
                    <a:pt x="58" y="78"/>
                  </a:lnTo>
                  <a:close/>
                  <a:moveTo>
                    <a:pt x="63" y="239"/>
                  </a:moveTo>
                  <a:lnTo>
                    <a:pt x="59" y="239"/>
                  </a:lnTo>
                  <a:lnTo>
                    <a:pt x="59" y="209"/>
                  </a:lnTo>
                  <a:lnTo>
                    <a:pt x="63" y="209"/>
                  </a:lnTo>
                  <a:lnTo>
                    <a:pt x="63" y="239"/>
                  </a:lnTo>
                  <a:close/>
                  <a:moveTo>
                    <a:pt x="66" y="173"/>
                  </a:moveTo>
                  <a:lnTo>
                    <a:pt x="78" y="173"/>
                  </a:lnTo>
                  <a:lnTo>
                    <a:pt x="78" y="193"/>
                  </a:lnTo>
                  <a:lnTo>
                    <a:pt x="66" y="193"/>
                  </a:lnTo>
                  <a:lnTo>
                    <a:pt x="66" y="173"/>
                  </a:lnTo>
                  <a:close/>
                  <a:moveTo>
                    <a:pt x="71" y="239"/>
                  </a:moveTo>
                  <a:lnTo>
                    <a:pt x="67" y="239"/>
                  </a:lnTo>
                  <a:lnTo>
                    <a:pt x="67" y="209"/>
                  </a:lnTo>
                  <a:lnTo>
                    <a:pt x="71" y="209"/>
                  </a:lnTo>
                  <a:lnTo>
                    <a:pt x="71" y="239"/>
                  </a:lnTo>
                  <a:close/>
                  <a:moveTo>
                    <a:pt x="79" y="239"/>
                  </a:moveTo>
                  <a:lnTo>
                    <a:pt x="76" y="239"/>
                  </a:lnTo>
                  <a:lnTo>
                    <a:pt x="76" y="209"/>
                  </a:lnTo>
                  <a:lnTo>
                    <a:pt x="79" y="209"/>
                  </a:lnTo>
                  <a:lnTo>
                    <a:pt x="79" y="239"/>
                  </a:lnTo>
                  <a:close/>
                  <a:moveTo>
                    <a:pt x="88" y="239"/>
                  </a:moveTo>
                  <a:lnTo>
                    <a:pt x="84" y="239"/>
                  </a:lnTo>
                  <a:lnTo>
                    <a:pt x="84" y="209"/>
                  </a:lnTo>
                  <a:lnTo>
                    <a:pt x="88" y="209"/>
                  </a:lnTo>
                  <a:lnTo>
                    <a:pt x="88" y="239"/>
                  </a:lnTo>
                  <a:close/>
                  <a:moveTo>
                    <a:pt x="96" y="239"/>
                  </a:moveTo>
                  <a:lnTo>
                    <a:pt x="92" y="239"/>
                  </a:lnTo>
                  <a:lnTo>
                    <a:pt x="92" y="209"/>
                  </a:lnTo>
                  <a:lnTo>
                    <a:pt x="96" y="209"/>
                  </a:lnTo>
                  <a:lnTo>
                    <a:pt x="96" y="239"/>
                  </a:lnTo>
                  <a:close/>
                  <a:moveTo>
                    <a:pt x="96" y="193"/>
                  </a:moveTo>
                  <a:lnTo>
                    <a:pt x="85" y="193"/>
                  </a:lnTo>
                  <a:lnTo>
                    <a:pt x="85" y="173"/>
                  </a:lnTo>
                  <a:lnTo>
                    <a:pt x="96" y="173"/>
                  </a:lnTo>
                  <a:lnTo>
                    <a:pt x="96" y="193"/>
                  </a:lnTo>
                  <a:close/>
                  <a:moveTo>
                    <a:pt x="96" y="167"/>
                  </a:moveTo>
                  <a:lnTo>
                    <a:pt x="85" y="167"/>
                  </a:lnTo>
                  <a:lnTo>
                    <a:pt x="85" y="147"/>
                  </a:lnTo>
                  <a:lnTo>
                    <a:pt x="96" y="147"/>
                  </a:lnTo>
                  <a:lnTo>
                    <a:pt x="96" y="167"/>
                  </a:lnTo>
                  <a:close/>
                  <a:moveTo>
                    <a:pt x="96" y="142"/>
                  </a:moveTo>
                  <a:lnTo>
                    <a:pt x="85" y="142"/>
                  </a:lnTo>
                  <a:lnTo>
                    <a:pt x="85" y="120"/>
                  </a:lnTo>
                  <a:lnTo>
                    <a:pt x="96" y="120"/>
                  </a:lnTo>
                  <a:lnTo>
                    <a:pt x="96" y="142"/>
                  </a:lnTo>
                  <a:close/>
                  <a:moveTo>
                    <a:pt x="96" y="115"/>
                  </a:moveTo>
                  <a:lnTo>
                    <a:pt x="85" y="115"/>
                  </a:lnTo>
                  <a:lnTo>
                    <a:pt x="85" y="94"/>
                  </a:lnTo>
                  <a:lnTo>
                    <a:pt x="96" y="94"/>
                  </a:lnTo>
                  <a:lnTo>
                    <a:pt x="96" y="115"/>
                  </a:lnTo>
                  <a:close/>
                  <a:moveTo>
                    <a:pt x="96" y="78"/>
                  </a:moveTo>
                  <a:lnTo>
                    <a:pt x="85" y="78"/>
                  </a:lnTo>
                  <a:lnTo>
                    <a:pt x="85" y="58"/>
                  </a:lnTo>
                  <a:lnTo>
                    <a:pt x="96" y="58"/>
                  </a:lnTo>
                  <a:lnTo>
                    <a:pt x="96" y="78"/>
                  </a:lnTo>
                  <a:close/>
                </a:path>
              </a:pathLst>
            </a:custGeom>
            <a:solidFill>
              <a:srgbClr val="002050"/>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194" name="Rectangle 406"/>
            <p:cNvSpPr>
              <a:spLocks noChangeArrowheads="1"/>
            </p:cNvSpPr>
            <p:nvPr userDrawn="1"/>
          </p:nvSpPr>
          <p:spPr bwMode="gray">
            <a:xfrm>
              <a:off x="10790897" y="3342377"/>
              <a:ext cx="373177" cy="789115"/>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5" name="Rectangle 407"/>
            <p:cNvSpPr>
              <a:spLocks noChangeArrowheads="1"/>
            </p:cNvSpPr>
            <p:nvPr userDrawn="1"/>
          </p:nvSpPr>
          <p:spPr bwMode="gray">
            <a:xfrm>
              <a:off x="10825883" y="3311279"/>
              <a:ext cx="307095" cy="3109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6" name="Rectangle 408"/>
            <p:cNvSpPr>
              <a:spLocks noChangeArrowheads="1"/>
            </p:cNvSpPr>
            <p:nvPr userDrawn="1"/>
          </p:nvSpPr>
          <p:spPr bwMode="gray">
            <a:xfrm>
              <a:off x="10853093" y="3276293"/>
              <a:ext cx="248784" cy="34986"/>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7" name="Freeform 409"/>
            <p:cNvSpPr>
              <a:spLocks/>
            </p:cNvSpPr>
            <p:nvPr userDrawn="1"/>
          </p:nvSpPr>
          <p:spPr bwMode="gray">
            <a:xfrm>
              <a:off x="10818109" y="3552289"/>
              <a:ext cx="34986" cy="46647"/>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198" name="Freeform 410"/>
            <p:cNvSpPr>
              <a:spLocks/>
            </p:cNvSpPr>
            <p:nvPr userDrawn="1"/>
          </p:nvSpPr>
          <p:spPr bwMode="gray">
            <a:xfrm>
              <a:off x="10876416" y="3552289"/>
              <a:ext cx="34986" cy="46647"/>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199" name="Freeform 411"/>
            <p:cNvSpPr>
              <a:spLocks/>
            </p:cNvSpPr>
            <p:nvPr userDrawn="1"/>
          </p:nvSpPr>
          <p:spPr bwMode="gray">
            <a:xfrm>
              <a:off x="10934727" y="3552289"/>
              <a:ext cx="31098" cy="46647"/>
            </a:xfrm>
            <a:custGeom>
              <a:avLst/>
              <a:gdLst>
                <a:gd name="T0" fmla="*/ 5 w 9"/>
                <a:gd name="T1" fmla="*/ 0 h 13"/>
                <a:gd name="T2" fmla="*/ 0 w 9"/>
                <a:gd name="T3" fmla="*/ 4 h 13"/>
                <a:gd name="T4" fmla="*/ 0 w 9"/>
                <a:gd name="T5" fmla="*/ 13 h 13"/>
                <a:gd name="T6" fmla="*/ 9 w 9"/>
                <a:gd name="T7" fmla="*/ 13 h 13"/>
                <a:gd name="T8" fmla="*/ 9 w 9"/>
                <a:gd name="T9" fmla="*/ 4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4"/>
                  </a:cubicBezTo>
                  <a:cubicBezTo>
                    <a:pt x="0" y="13"/>
                    <a:pt x="0" y="13"/>
                    <a:pt x="0" y="13"/>
                  </a:cubicBezTo>
                  <a:cubicBezTo>
                    <a:pt x="9" y="13"/>
                    <a:pt x="9" y="13"/>
                    <a:pt x="9" y="13"/>
                  </a:cubicBezTo>
                  <a:cubicBezTo>
                    <a:pt x="9" y="4"/>
                    <a:pt x="9" y="4"/>
                    <a:pt x="9" y="4"/>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0" name="Freeform 412"/>
            <p:cNvSpPr>
              <a:spLocks/>
            </p:cNvSpPr>
            <p:nvPr userDrawn="1"/>
          </p:nvSpPr>
          <p:spPr bwMode="gray">
            <a:xfrm>
              <a:off x="10989149" y="3552289"/>
              <a:ext cx="34986" cy="46647"/>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1" name="Freeform 413"/>
            <p:cNvSpPr>
              <a:spLocks/>
            </p:cNvSpPr>
            <p:nvPr userDrawn="1"/>
          </p:nvSpPr>
          <p:spPr bwMode="gray">
            <a:xfrm>
              <a:off x="11047456" y="3552289"/>
              <a:ext cx="34986" cy="46647"/>
            </a:xfrm>
            <a:custGeom>
              <a:avLst/>
              <a:gdLst>
                <a:gd name="T0" fmla="*/ 5 w 10"/>
                <a:gd name="T1" fmla="*/ 0 h 13"/>
                <a:gd name="T2" fmla="*/ 0 w 10"/>
                <a:gd name="T3" fmla="*/ 4 h 13"/>
                <a:gd name="T4" fmla="*/ 0 w 10"/>
                <a:gd name="T5" fmla="*/ 13 h 13"/>
                <a:gd name="T6" fmla="*/ 10 w 10"/>
                <a:gd name="T7" fmla="*/ 13 h 13"/>
                <a:gd name="T8" fmla="*/ 10 w 10"/>
                <a:gd name="T9" fmla="*/ 4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4"/>
                  </a:cubicBezTo>
                  <a:cubicBezTo>
                    <a:pt x="0" y="13"/>
                    <a:pt x="0" y="13"/>
                    <a:pt x="0" y="13"/>
                  </a:cubicBezTo>
                  <a:cubicBezTo>
                    <a:pt x="10" y="13"/>
                    <a:pt x="10" y="13"/>
                    <a:pt x="10" y="13"/>
                  </a:cubicBezTo>
                  <a:cubicBezTo>
                    <a:pt x="10" y="4"/>
                    <a:pt x="10" y="4"/>
                    <a:pt x="10" y="4"/>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2" name="Freeform 414"/>
            <p:cNvSpPr>
              <a:spLocks/>
            </p:cNvSpPr>
            <p:nvPr userDrawn="1"/>
          </p:nvSpPr>
          <p:spPr bwMode="gray">
            <a:xfrm>
              <a:off x="11101877" y="3552289"/>
              <a:ext cx="34986" cy="46647"/>
            </a:xfrm>
            <a:custGeom>
              <a:avLst/>
              <a:gdLst>
                <a:gd name="T0" fmla="*/ 4 w 9"/>
                <a:gd name="T1" fmla="*/ 0 h 13"/>
                <a:gd name="T2" fmla="*/ 0 w 9"/>
                <a:gd name="T3" fmla="*/ 4 h 13"/>
                <a:gd name="T4" fmla="*/ 0 w 9"/>
                <a:gd name="T5" fmla="*/ 13 h 13"/>
                <a:gd name="T6" fmla="*/ 9 w 9"/>
                <a:gd name="T7" fmla="*/ 13 h 13"/>
                <a:gd name="T8" fmla="*/ 9 w 9"/>
                <a:gd name="T9" fmla="*/ 4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4"/>
                  </a:cubicBezTo>
                  <a:cubicBezTo>
                    <a:pt x="0" y="13"/>
                    <a:pt x="0" y="13"/>
                    <a:pt x="0" y="13"/>
                  </a:cubicBezTo>
                  <a:cubicBezTo>
                    <a:pt x="9" y="13"/>
                    <a:pt x="9" y="13"/>
                    <a:pt x="9" y="13"/>
                  </a:cubicBezTo>
                  <a:cubicBezTo>
                    <a:pt x="9" y="4"/>
                    <a:pt x="9" y="4"/>
                    <a:pt x="9" y="4"/>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3" name="Freeform 415"/>
            <p:cNvSpPr>
              <a:spLocks/>
            </p:cNvSpPr>
            <p:nvPr userDrawn="1"/>
          </p:nvSpPr>
          <p:spPr bwMode="gray">
            <a:xfrm>
              <a:off x="10818109" y="3622259"/>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4" name="Freeform 416"/>
            <p:cNvSpPr>
              <a:spLocks/>
            </p:cNvSpPr>
            <p:nvPr userDrawn="1"/>
          </p:nvSpPr>
          <p:spPr bwMode="gray">
            <a:xfrm>
              <a:off x="10876416" y="3622259"/>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5" name="Freeform 417"/>
            <p:cNvSpPr>
              <a:spLocks/>
            </p:cNvSpPr>
            <p:nvPr userDrawn="1"/>
          </p:nvSpPr>
          <p:spPr bwMode="gray">
            <a:xfrm>
              <a:off x="10934727" y="3622259"/>
              <a:ext cx="31098" cy="46647"/>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6" name="Freeform 418"/>
            <p:cNvSpPr>
              <a:spLocks/>
            </p:cNvSpPr>
            <p:nvPr userDrawn="1"/>
          </p:nvSpPr>
          <p:spPr bwMode="gray">
            <a:xfrm>
              <a:off x="10989149" y="3622259"/>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7" name="Freeform 419"/>
            <p:cNvSpPr>
              <a:spLocks/>
            </p:cNvSpPr>
            <p:nvPr userDrawn="1"/>
          </p:nvSpPr>
          <p:spPr bwMode="gray">
            <a:xfrm>
              <a:off x="11047456" y="3622259"/>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8" name="Freeform 420"/>
            <p:cNvSpPr>
              <a:spLocks/>
            </p:cNvSpPr>
            <p:nvPr userDrawn="1"/>
          </p:nvSpPr>
          <p:spPr bwMode="gray">
            <a:xfrm>
              <a:off x="11101877" y="3622259"/>
              <a:ext cx="34986" cy="46647"/>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09" name="Freeform 421"/>
            <p:cNvSpPr>
              <a:spLocks/>
            </p:cNvSpPr>
            <p:nvPr userDrawn="1"/>
          </p:nvSpPr>
          <p:spPr bwMode="gray">
            <a:xfrm>
              <a:off x="10818109" y="3688344"/>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0" name="Freeform 422"/>
            <p:cNvSpPr>
              <a:spLocks/>
            </p:cNvSpPr>
            <p:nvPr userDrawn="1"/>
          </p:nvSpPr>
          <p:spPr bwMode="gray">
            <a:xfrm>
              <a:off x="10876416" y="3688344"/>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1" name="Freeform 423"/>
            <p:cNvSpPr>
              <a:spLocks/>
            </p:cNvSpPr>
            <p:nvPr userDrawn="1"/>
          </p:nvSpPr>
          <p:spPr bwMode="gray">
            <a:xfrm>
              <a:off x="10934727" y="3688344"/>
              <a:ext cx="31098" cy="5053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2" name="Freeform 424"/>
            <p:cNvSpPr>
              <a:spLocks/>
            </p:cNvSpPr>
            <p:nvPr userDrawn="1"/>
          </p:nvSpPr>
          <p:spPr bwMode="gray">
            <a:xfrm>
              <a:off x="10989149" y="3688344"/>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3" name="Freeform 425"/>
            <p:cNvSpPr>
              <a:spLocks/>
            </p:cNvSpPr>
            <p:nvPr userDrawn="1"/>
          </p:nvSpPr>
          <p:spPr bwMode="gray">
            <a:xfrm>
              <a:off x="11047456" y="3688344"/>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4" name="Freeform 426"/>
            <p:cNvSpPr>
              <a:spLocks/>
            </p:cNvSpPr>
            <p:nvPr userDrawn="1"/>
          </p:nvSpPr>
          <p:spPr bwMode="gray">
            <a:xfrm>
              <a:off x="11101877" y="3688344"/>
              <a:ext cx="34986" cy="50535"/>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5" name="Freeform 427"/>
            <p:cNvSpPr>
              <a:spLocks/>
            </p:cNvSpPr>
            <p:nvPr userDrawn="1"/>
          </p:nvSpPr>
          <p:spPr bwMode="gray">
            <a:xfrm>
              <a:off x="10818109" y="3762201"/>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6" name="Freeform 428"/>
            <p:cNvSpPr>
              <a:spLocks/>
            </p:cNvSpPr>
            <p:nvPr userDrawn="1"/>
          </p:nvSpPr>
          <p:spPr bwMode="gray">
            <a:xfrm>
              <a:off x="10876416" y="3762201"/>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7" name="Freeform 429"/>
            <p:cNvSpPr>
              <a:spLocks/>
            </p:cNvSpPr>
            <p:nvPr userDrawn="1"/>
          </p:nvSpPr>
          <p:spPr bwMode="gray">
            <a:xfrm>
              <a:off x="10934727" y="3762201"/>
              <a:ext cx="31098" cy="46647"/>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8" name="Freeform 430"/>
            <p:cNvSpPr>
              <a:spLocks/>
            </p:cNvSpPr>
            <p:nvPr userDrawn="1"/>
          </p:nvSpPr>
          <p:spPr bwMode="gray">
            <a:xfrm>
              <a:off x="10989149" y="3762201"/>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19" name="Freeform 431"/>
            <p:cNvSpPr>
              <a:spLocks/>
            </p:cNvSpPr>
            <p:nvPr userDrawn="1"/>
          </p:nvSpPr>
          <p:spPr bwMode="gray">
            <a:xfrm>
              <a:off x="11047456" y="3762201"/>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0" name="Freeform 432"/>
            <p:cNvSpPr>
              <a:spLocks/>
            </p:cNvSpPr>
            <p:nvPr userDrawn="1"/>
          </p:nvSpPr>
          <p:spPr bwMode="gray">
            <a:xfrm>
              <a:off x="11101877" y="3762201"/>
              <a:ext cx="34986" cy="46647"/>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1" name="Freeform 433"/>
            <p:cNvSpPr>
              <a:spLocks/>
            </p:cNvSpPr>
            <p:nvPr userDrawn="1"/>
          </p:nvSpPr>
          <p:spPr bwMode="gray">
            <a:xfrm>
              <a:off x="10818109" y="3828285"/>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2" name="Freeform 434"/>
            <p:cNvSpPr>
              <a:spLocks/>
            </p:cNvSpPr>
            <p:nvPr userDrawn="1"/>
          </p:nvSpPr>
          <p:spPr bwMode="gray">
            <a:xfrm>
              <a:off x="10876416" y="3828285"/>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3" name="Freeform 435"/>
            <p:cNvSpPr>
              <a:spLocks/>
            </p:cNvSpPr>
            <p:nvPr userDrawn="1"/>
          </p:nvSpPr>
          <p:spPr bwMode="gray">
            <a:xfrm>
              <a:off x="10934727" y="3828285"/>
              <a:ext cx="31098" cy="50535"/>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4" name="Freeform 436"/>
            <p:cNvSpPr>
              <a:spLocks/>
            </p:cNvSpPr>
            <p:nvPr userDrawn="1"/>
          </p:nvSpPr>
          <p:spPr bwMode="gray">
            <a:xfrm>
              <a:off x="10989149" y="3828285"/>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5" name="Freeform 437"/>
            <p:cNvSpPr>
              <a:spLocks/>
            </p:cNvSpPr>
            <p:nvPr userDrawn="1"/>
          </p:nvSpPr>
          <p:spPr bwMode="gray">
            <a:xfrm>
              <a:off x="11047456" y="3828285"/>
              <a:ext cx="34986" cy="50535"/>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6" name="Freeform 438"/>
            <p:cNvSpPr>
              <a:spLocks/>
            </p:cNvSpPr>
            <p:nvPr userDrawn="1"/>
          </p:nvSpPr>
          <p:spPr bwMode="gray">
            <a:xfrm>
              <a:off x="11101877" y="3828285"/>
              <a:ext cx="34986" cy="50535"/>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7" name="Freeform 439"/>
            <p:cNvSpPr>
              <a:spLocks/>
            </p:cNvSpPr>
            <p:nvPr userDrawn="1"/>
          </p:nvSpPr>
          <p:spPr bwMode="gray">
            <a:xfrm>
              <a:off x="10818109" y="3902142"/>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8" name="Freeform 440"/>
            <p:cNvSpPr>
              <a:spLocks/>
            </p:cNvSpPr>
            <p:nvPr userDrawn="1"/>
          </p:nvSpPr>
          <p:spPr bwMode="gray">
            <a:xfrm>
              <a:off x="10876416" y="3902142"/>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29" name="Freeform 441"/>
            <p:cNvSpPr>
              <a:spLocks/>
            </p:cNvSpPr>
            <p:nvPr userDrawn="1"/>
          </p:nvSpPr>
          <p:spPr bwMode="gray">
            <a:xfrm>
              <a:off x="10934727" y="3902142"/>
              <a:ext cx="31098" cy="46647"/>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0" name="Freeform 443"/>
            <p:cNvSpPr>
              <a:spLocks/>
            </p:cNvSpPr>
            <p:nvPr userDrawn="1"/>
          </p:nvSpPr>
          <p:spPr bwMode="gray">
            <a:xfrm>
              <a:off x="10989146" y="3902140"/>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444"/>
            <p:cNvSpPr>
              <a:spLocks/>
            </p:cNvSpPr>
            <p:nvPr userDrawn="1"/>
          </p:nvSpPr>
          <p:spPr bwMode="gray">
            <a:xfrm>
              <a:off x="11047456" y="3902140"/>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445"/>
            <p:cNvSpPr>
              <a:spLocks/>
            </p:cNvSpPr>
            <p:nvPr userDrawn="1"/>
          </p:nvSpPr>
          <p:spPr bwMode="gray">
            <a:xfrm>
              <a:off x="11101877" y="3902140"/>
              <a:ext cx="34986" cy="46647"/>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446"/>
            <p:cNvSpPr>
              <a:spLocks/>
            </p:cNvSpPr>
            <p:nvPr userDrawn="1"/>
          </p:nvSpPr>
          <p:spPr bwMode="gray">
            <a:xfrm>
              <a:off x="10818106" y="3972110"/>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447"/>
            <p:cNvSpPr>
              <a:spLocks/>
            </p:cNvSpPr>
            <p:nvPr userDrawn="1"/>
          </p:nvSpPr>
          <p:spPr bwMode="gray">
            <a:xfrm>
              <a:off x="10876416" y="3972110"/>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448"/>
            <p:cNvSpPr>
              <a:spLocks/>
            </p:cNvSpPr>
            <p:nvPr userDrawn="1"/>
          </p:nvSpPr>
          <p:spPr bwMode="gray">
            <a:xfrm>
              <a:off x="10934725" y="3972110"/>
              <a:ext cx="31098" cy="50533"/>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3"/>
                    <a:pt x="0" y="5"/>
                  </a:cubicBezTo>
                  <a:cubicBezTo>
                    <a:pt x="0" y="14"/>
                    <a:pt x="0" y="14"/>
                    <a:pt x="0" y="14"/>
                  </a:cubicBezTo>
                  <a:cubicBezTo>
                    <a:pt x="9" y="14"/>
                    <a:pt x="9" y="14"/>
                    <a:pt x="9" y="14"/>
                  </a:cubicBezTo>
                  <a:cubicBezTo>
                    <a:pt x="9" y="5"/>
                    <a:pt x="9" y="5"/>
                    <a:pt x="9" y="5"/>
                  </a:cubicBezTo>
                  <a:cubicBezTo>
                    <a:pt x="9" y="3"/>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449"/>
            <p:cNvSpPr>
              <a:spLocks/>
            </p:cNvSpPr>
            <p:nvPr userDrawn="1"/>
          </p:nvSpPr>
          <p:spPr bwMode="gray">
            <a:xfrm>
              <a:off x="10989146" y="3972110"/>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450"/>
            <p:cNvSpPr>
              <a:spLocks/>
            </p:cNvSpPr>
            <p:nvPr userDrawn="1"/>
          </p:nvSpPr>
          <p:spPr bwMode="gray">
            <a:xfrm>
              <a:off x="11047456" y="3972110"/>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3"/>
                    <a:pt x="0" y="5"/>
                  </a:cubicBezTo>
                  <a:cubicBezTo>
                    <a:pt x="0" y="14"/>
                    <a:pt x="0" y="14"/>
                    <a:pt x="0" y="14"/>
                  </a:cubicBezTo>
                  <a:cubicBezTo>
                    <a:pt x="10" y="14"/>
                    <a:pt x="10" y="14"/>
                    <a:pt x="10" y="14"/>
                  </a:cubicBezTo>
                  <a:cubicBezTo>
                    <a:pt x="10" y="5"/>
                    <a:pt x="10" y="5"/>
                    <a:pt x="10" y="5"/>
                  </a:cubicBezTo>
                  <a:cubicBezTo>
                    <a:pt x="10" y="3"/>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451"/>
            <p:cNvSpPr>
              <a:spLocks/>
            </p:cNvSpPr>
            <p:nvPr userDrawn="1"/>
          </p:nvSpPr>
          <p:spPr bwMode="gray">
            <a:xfrm>
              <a:off x="11101877" y="3972110"/>
              <a:ext cx="34986" cy="50533"/>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3"/>
                    <a:pt x="0" y="5"/>
                  </a:cubicBezTo>
                  <a:cubicBezTo>
                    <a:pt x="0" y="14"/>
                    <a:pt x="0" y="14"/>
                    <a:pt x="0" y="14"/>
                  </a:cubicBezTo>
                  <a:cubicBezTo>
                    <a:pt x="9" y="14"/>
                    <a:pt x="9" y="14"/>
                    <a:pt x="9" y="14"/>
                  </a:cubicBezTo>
                  <a:cubicBezTo>
                    <a:pt x="9" y="5"/>
                    <a:pt x="9" y="5"/>
                    <a:pt x="9" y="5"/>
                  </a:cubicBezTo>
                  <a:cubicBezTo>
                    <a:pt x="9" y="3"/>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452"/>
            <p:cNvSpPr>
              <a:spLocks/>
            </p:cNvSpPr>
            <p:nvPr userDrawn="1"/>
          </p:nvSpPr>
          <p:spPr bwMode="gray">
            <a:xfrm>
              <a:off x="10818106" y="4042082"/>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453"/>
            <p:cNvSpPr>
              <a:spLocks/>
            </p:cNvSpPr>
            <p:nvPr userDrawn="1"/>
          </p:nvSpPr>
          <p:spPr bwMode="gray">
            <a:xfrm>
              <a:off x="10876416" y="4042082"/>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1" name="Freeform 454"/>
            <p:cNvSpPr>
              <a:spLocks/>
            </p:cNvSpPr>
            <p:nvPr userDrawn="1"/>
          </p:nvSpPr>
          <p:spPr bwMode="gray">
            <a:xfrm>
              <a:off x="10934725" y="4042082"/>
              <a:ext cx="31098" cy="50533"/>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2" name="Freeform 455"/>
            <p:cNvSpPr>
              <a:spLocks/>
            </p:cNvSpPr>
            <p:nvPr userDrawn="1"/>
          </p:nvSpPr>
          <p:spPr bwMode="gray">
            <a:xfrm>
              <a:off x="10989146" y="4042082"/>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3" name="Freeform 456"/>
            <p:cNvSpPr>
              <a:spLocks/>
            </p:cNvSpPr>
            <p:nvPr userDrawn="1"/>
          </p:nvSpPr>
          <p:spPr bwMode="gray">
            <a:xfrm>
              <a:off x="11047456" y="4042082"/>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4" name="Freeform 457"/>
            <p:cNvSpPr>
              <a:spLocks/>
            </p:cNvSpPr>
            <p:nvPr userDrawn="1"/>
          </p:nvSpPr>
          <p:spPr bwMode="gray">
            <a:xfrm>
              <a:off x="11101877" y="4042082"/>
              <a:ext cx="34986" cy="50533"/>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5" name="Freeform 458"/>
            <p:cNvSpPr>
              <a:spLocks/>
            </p:cNvSpPr>
            <p:nvPr userDrawn="1"/>
          </p:nvSpPr>
          <p:spPr bwMode="gray">
            <a:xfrm>
              <a:off x="10818106" y="3408456"/>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3"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459"/>
            <p:cNvSpPr>
              <a:spLocks/>
            </p:cNvSpPr>
            <p:nvPr userDrawn="1"/>
          </p:nvSpPr>
          <p:spPr bwMode="gray">
            <a:xfrm>
              <a:off x="10876416" y="3408456"/>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460"/>
            <p:cNvSpPr>
              <a:spLocks/>
            </p:cNvSpPr>
            <p:nvPr userDrawn="1"/>
          </p:nvSpPr>
          <p:spPr bwMode="gray">
            <a:xfrm>
              <a:off x="10934725" y="3408456"/>
              <a:ext cx="31098" cy="50533"/>
            </a:xfrm>
            <a:custGeom>
              <a:avLst/>
              <a:gdLst>
                <a:gd name="T0" fmla="*/ 5 w 9"/>
                <a:gd name="T1" fmla="*/ 0 h 14"/>
                <a:gd name="T2" fmla="*/ 0 w 9"/>
                <a:gd name="T3" fmla="*/ 5 h 14"/>
                <a:gd name="T4" fmla="*/ 0 w 9"/>
                <a:gd name="T5" fmla="*/ 14 h 14"/>
                <a:gd name="T6" fmla="*/ 9 w 9"/>
                <a:gd name="T7" fmla="*/ 14 h 14"/>
                <a:gd name="T8" fmla="*/ 9 w 9"/>
                <a:gd name="T9" fmla="*/ 5 h 14"/>
                <a:gd name="T10" fmla="*/ 5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5" y="0"/>
                  </a:moveTo>
                  <a:cubicBezTo>
                    <a:pt x="2" y="0"/>
                    <a:pt x="0" y="2"/>
                    <a:pt x="0" y="5"/>
                  </a:cubicBezTo>
                  <a:cubicBezTo>
                    <a:pt x="0" y="14"/>
                    <a:pt x="0" y="14"/>
                    <a:pt x="0" y="14"/>
                  </a:cubicBezTo>
                  <a:cubicBezTo>
                    <a:pt x="9" y="14"/>
                    <a:pt x="9" y="14"/>
                    <a:pt x="9" y="14"/>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8" name="Freeform 461"/>
            <p:cNvSpPr>
              <a:spLocks/>
            </p:cNvSpPr>
            <p:nvPr userDrawn="1"/>
          </p:nvSpPr>
          <p:spPr bwMode="gray">
            <a:xfrm>
              <a:off x="10989146" y="3408456"/>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49" name="Freeform 462"/>
            <p:cNvSpPr>
              <a:spLocks/>
            </p:cNvSpPr>
            <p:nvPr userDrawn="1"/>
          </p:nvSpPr>
          <p:spPr bwMode="gray">
            <a:xfrm>
              <a:off x="11047456" y="3408456"/>
              <a:ext cx="34986" cy="50533"/>
            </a:xfrm>
            <a:custGeom>
              <a:avLst/>
              <a:gdLst>
                <a:gd name="T0" fmla="*/ 5 w 10"/>
                <a:gd name="T1" fmla="*/ 0 h 14"/>
                <a:gd name="T2" fmla="*/ 0 w 10"/>
                <a:gd name="T3" fmla="*/ 5 h 14"/>
                <a:gd name="T4" fmla="*/ 0 w 10"/>
                <a:gd name="T5" fmla="*/ 14 h 14"/>
                <a:gd name="T6" fmla="*/ 10 w 10"/>
                <a:gd name="T7" fmla="*/ 14 h 14"/>
                <a:gd name="T8" fmla="*/ 10 w 10"/>
                <a:gd name="T9" fmla="*/ 5 h 14"/>
                <a:gd name="T10" fmla="*/ 5 w 10"/>
                <a:gd name="T11" fmla="*/ 0 h 14"/>
              </a:gdLst>
              <a:ahLst/>
              <a:cxnLst>
                <a:cxn ang="0">
                  <a:pos x="T0" y="T1"/>
                </a:cxn>
                <a:cxn ang="0">
                  <a:pos x="T2" y="T3"/>
                </a:cxn>
                <a:cxn ang="0">
                  <a:pos x="T4" y="T5"/>
                </a:cxn>
                <a:cxn ang="0">
                  <a:pos x="T6" y="T7"/>
                </a:cxn>
                <a:cxn ang="0">
                  <a:pos x="T8" y="T9"/>
                </a:cxn>
                <a:cxn ang="0">
                  <a:pos x="T10" y="T11"/>
                </a:cxn>
              </a:cxnLst>
              <a:rect l="0" t="0" r="r" b="b"/>
              <a:pathLst>
                <a:path w="10" h="14">
                  <a:moveTo>
                    <a:pt x="5" y="0"/>
                  </a:moveTo>
                  <a:cubicBezTo>
                    <a:pt x="2" y="0"/>
                    <a:pt x="0" y="2"/>
                    <a:pt x="0" y="5"/>
                  </a:cubicBezTo>
                  <a:cubicBezTo>
                    <a:pt x="0" y="14"/>
                    <a:pt x="0" y="14"/>
                    <a:pt x="0" y="14"/>
                  </a:cubicBezTo>
                  <a:cubicBezTo>
                    <a:pt x="10" y="14"/>
                    <a:pt x="10" y="14"/>
                    <a:pt x="10" y="14"/>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0" name="Freeform 463"/>
            <p:cNvSpPr>
              <a:spLocks/>
            </p:cNvSpPr>
            <p:nvPr userDrawn="1"/>
          </p:nvSpPr>
          <p:spPr bwMode="gray">
            <a:xfrm>
              <a:off x="11101877" y="3408456"/>
              <a:ext cx="34986" cy="50533"/>
            </a:xfrm>
            <a:custGeom>
              <a:avLst/>
              <a:gdLst>
                <a:gd name="T0" fmla="*/ 4 w 9"/>
                <a:gd name="T1" fmla="*/ 0 h 14"/>
                <a:gd name="T2" fmla="*/ 0 w 9"/>
                <a:gd name="T3" fmla="*/ 5 h 14"/>
                <a:gd name="T4" fmla="*/ 0 w 9"/>
                <a:gd name="T5" fmla="*/ 14 h 14"/>
                <a:gd name="T6" fmla="*/ 9 w 9"/>
                <a:gd name="T7" fmla="*/ 14 h 14"/>
                <a:gd name="T8" fmla="*/ 9 w 9"/>
                <a:gd name="T9" fmla="*/ 5 h 14"/>
                <a:gd name="T10" fmla="*/ 4 w 9"/>
                <a:gd name="T11" fmla="*/ 0 h 14"/>
              </a:gdLst>
              <a:ahLst/>
              <a:cxnLst>
                <a:cxn ang="0">
                  <a:pos x="T0" y="T1"/>
                </a:cxn>
                <a:cxn ang="0">
                  <a:pos x="T2" y="T3"/>
                </a:cxn>
                <a:cxn ang="0">
                  <a:pos x="T4" y="T5"/>
                </a:cxn>
                <a:cxn ang="0">
                  <a:pos x="T6" y="T7"/>
                </a:cxn>
                <a:cxn ang="0">
                  <a:pos x="T8" y="T9"/>
                </a:cxn>
                <a:cxn ang="0">
                  <a:pos x="T10" y="T11"/>
                </a:cxn>
              </a:cxnLst>
              <a:rect l="0" t="0" r="r" b="b"/>
              <a:pathLst>
                <a:path w="9" h="14">
                  <a:moveTo>
                    <a:pt x="4" y="0"/>
                  </a:moveTo>
                  <a:cubicBezTo>
                    <a:pt x="2" y="0"/>
                    <a:pt x="0" y="2"/>
                    <a:pt x="0" y="5"/>
                  </a:cubicBezTo>
                  <a:cubicBezTo>
                    <a:pt x="0" y="14"/>
                    <a:pt x="0" y="14"/>
                    <a:pt x="0" y="14"/>
                  </a:cubicBezTo>
                  <a:cubicBezTo>
                    <a:pt x="9" y="14"/>
                    <a:pt x="9" y="14"/>
                    <a:pt x="9" y="14"/>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1" name="Freeform 464"/>
            <p:cNvSpPr>
              <a:spLocks/>
            </p:cNvSpPr>
            <p:nvPr userDrawn="1"/>
          </p:nvSpPr>
          <p:spPr bwMode="gray">
            <a:xfrm>
              <a:off x="10818106" y="3478426"/>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3"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2" name="Freeform 465"/>
            <p:cNvSpPr>
              <a:spLocks/>
            </p:cNvSpPr>
            <p:nvPr userDrawn="1"/>
          </p:nvSpPr>
          <p:spPr bwMode="gray">
            <a:xfrm>
              <a:off x="10876416" y="3478426"/>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3" name="Freeform 466"/>
            <p:cNvSpPr>
              <a:spLocks/>
            </p:cNvSpPr>
            <p:nvPr userDrawn="1"/>
          </p:nvSpPr>
          <p:spPr bwMode="gray">
            <a:xfrm>
              <a:off x="10934725" y="3478426"/>
              <a:ext cx="31098" cy="46647"/>
            </a:xfrm>
            <a:custGeom>
              <a:avLst/>
              <a:gdLst>
                <a:gd name="T0" fmla="*/ 5 w 9"/>
                <a:gd name="T1" fmla="*/ 0 h 13"/>
                <a:gd name="T2" fmla="*/ 0 w 9"/>
                <a:gd name="T3" fmla="*/ 5 h 13"/>
                <a:gd name="T4" fmla="*/ 0 w 9"/>
                <a:gd name="T5" fmla="*/ 13 h 13"/>
                <a:gd name="T6" fmla="*/ 9 w 9"/>
                <a:gd name="T7" fmla="*/ 13 h 13"/>
                <a:gd name="T8" fmla="*/ 9 w 9"/>
                <a:gd name="T9" fmla="*/ 5 h 13"/>
                <a:gd name="T10" fmla="*/ 5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5" y="0"/>
                  </a:moveTo>
                  <a:cubicBezTo>
                    <a:pt x="2" y="0"/>
                    <a:pt x="0" y="2"/>
                    <a:pt x="0" y="5"/>
                  </a:cubicBezTo>
                  <a:cubicBezTo>
                    <a:pt x="0" y="13"/>
                    <a:pt x="0" y="13"/>
                    <a:pt x="0" y="13"/>
                  </a:cubicBezTo>
                  <a:cubicBezTo>
                    <a:pt x="9" y="13"/>
                    <a:pt x="9" y="13"/>
                    <a:pt x="9" y="13"/>
                  </a:cubicBezTo>
                  <a:cubicBezTo>
                    <a:pt x="9" y="5"/>
                    <a:pt x="9" y="5"/>
                    <a:pt x="9" y="5"/>
                  </a:cubicBezTo>
                  <a:cubicBezTo>
                    <a:pt x="9" y="2"/>
                    <a:pt x="7"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4" name="Freeform 467"/>
            <p:cNvSpPr>
              <a:spLocks/>
            </p:cNvSpPr>
            <p:nvPr userDrawn="1"/>
          </p:nvSpPr>
          <p:spPr bwMode="gray">
            <a:xfrm>
              <a:off x="10989146" y="3478426"/>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5" name="Freeform 468"/>
            <p:cNvSpPr>
              <a:spLocks/>
            </p:cNvSpPr>
            <p:nvPr userDrawn="1"/>
          </p:nvSpPr>
          <p:spPr bwMode="gray">
            <a:xfrm>
              <a:off x="11047456" y="3478426"/>
              <a:ext cx="34986" cy="46647"/>
            </a:xfrm>
            <a:custGeom>
              <a:avLst/>
              <a:gdLst>
                <a:gd name="T0" fmla="*/ 5 w 10"/>
                <a:gd name="T1" fmla="*/ 0 h 13"/>
                <a:gd name="T2" fmla="*/ 0 w 10"/>
                <a:gd name="T3" fmla="*/ 5 h 13"/>
                <a:gd name="T4" fmla="*/ 0 w 10"/>
                <a:gd name="T5" fmla="*/ 13 h 13"/>
                <a:gd name="T6" fmla="*/ 10 w 10"/>
                <a:gd name="T7" fmla="*/ 13 h 13"/>
                <a:gd name="T8" fmla="*/ 10 w 10"/>
                <a:gd name="T9" fmla="*/ 5 h 13"/>
                <a:gd name="T10" fmla="*/ 5 w 10"/>
                <a:gd name="T11" fmla="*/ 0 h 13"/>
              </a:gdLst>
              <a:ahLst/>
              <a:cxnLst>
                <a:cxn ang="0">
                  <a:pos x="T0" y="T1"/>
                </a:cxn>
                <a:cxn ang="0">
                  <a:pos x="T2" y="T3"/>
                </a:cxn>
                <a:cxn ang="0">
                  <a:pos x="T4" y="T5"/>
                </a:cxn>
                <a:cxn ang="0">
                  <a:pos x="T6" y="T7"/>
                </a:cxn>
                <a:cxn ang="0">
                  <a:pos x="T8" y="T9"/>
                </a:cxn>
                <a:cxn ang="0">
                  <a:pos x="T10" y="T11"/>
                </a:cxn>
              </a:cxnLst>
              <a:rect l="0" t="0" r="r" b="b"/>
              <a:pathLst>
                <a:path w="10" h="13">
                  <a:moveTo>
                    <a:pt x="5" y="0"/>
                  </a:moveTo>
                  <a:cubicBezTo>
                    <a:pt x="2" y="0"/>
                    <a:pt x="0" y="2"/>
                    <a:pt x="0" y="5"/>
                  </a:cubicBezTo>
                  <a:cubicBezTo>
                    <a:pt x="0" y="13"/>
                    <a:pt x="0" y="13"/>
                    <a:pt x="0" y="13"/>
                  </a:cubicBezTo>
                  <a:cubicBezTo>
                    <a:pt x="10" y="13"/>
                    <a:pt x="10" y="13"/>
                    <a:pt x="10" y="13"/>
                  </a:cubicBezTo>
                  <a:cubicBezTo>
                    <a:pt x="10" y="5"/>
                    <a:pt x="10" y="5"/>
                    <a:pt x="10" y="5"/>
                  </a:cubicBezTo>
                  <a:cubicBezTo>
                    <a:pt x="10" y="2"/>
                    <a:pt x="8" y="0"/>
                    <a:pt x="5"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6" name="Freeform 469"/>
            <p:cNvSpPr>
              <a:spLocks/>
            </p:cNvSpPr>
            <p:nvPr userDrawn="1"/>
          </p:nvSpPr>
          <p:spPr bwMode="gray">
            <a:xfrm>
              <a:off x="11101877" y="3478426"/>
              <a:ext cx="34986" cy="46647"/>
            </a:xfrm>
            <a:custGeom>
              <a:avLst/>
              <a:gdLst>
                <a:gd name="T0" fmla="*/ 4 w 9"/>
                <a:gd name="T1" fmla="*/ 0 h 13"/>
                <a:gd name="T2" fmla="*/ 0 w 9"/>
                <a:gd name="T3" fmla="*/ 5 h 13"/>
                <a:gd name="T4" fmla="*/ 0 w 9"/>
                <a:gd name="T5" fmla="*/ 13 h 13"/>
                <a:gd name="T6" fmla="*/ 9 w 9"/>
                <a:gd name="T7" fmla="*/ 13 h 13"/>
                <a:gd name="T8" fmla="*/ 9 w 9"/>
                <a:gd name="T9" fmla="*/ 5 h 13"/>
                <a:gd name="T10" fmla="*/ 4 w 9"/>
                <a:gd name="T11" fmla="*/ 0 h 13"/>
              </a:gdLst>
              <a:ahLst/>
              <a:cxnLst>
                <a:cxn ang="0">
                  <a:pos x="T0" y="T1"/>
                </a:cxn>
                <a:cxn ang="0">
                  <a:pos x="T2" y="T3"/>
                </a:cxn>
                <a:cxn ang="0">
                  <a:pos x="T4" y="T5"/>
                </a:cxn>
                <a:cxn ang="0">
                  <a:pos x="T6" y="T7"/>
                </a:cxn>
                <a:cxn ang="0">
                  <a:pos x="T8" y="T9"/>
                </a:cxn>
                <a:cxn ang="0">
                  <a:pos x="T10" y="T11"/>
                </a:cxn>
              </a:cxnLst>
              <a:rect l="0" t="0" r="r" b="b"/>
              <a:pathLst>
                <a:path w="9" h="13">
                  <a:moveTo>
                    <a:pt x="4" y="0"/>
                  </a:moveTo>
                  <a:cubicBezTo>
                    <a:pt x="2" y="0"/>
                    <a:pt x="0" y="2"/>
                    <a:pt x="0" y="5"/>
                  </a:cubicBezTo>
                  <a:cubicBezTo>
                    <a:pt x="0" y="13"/>
                    <a:pt x="0" y="13"/>
                    <a:pt x="0" y="13"/>
                  </a:cubicBezTo>
                  <a:cubicBezTo>
                    <a:pt x="9" y="13"/>
                    <a:pt x="9" y="13"/>
                    <a:pt x="9" y="13"/>
                  </a:cubicBezTo>
                  <a:cubicBezTo>
                    <a:pt x="9" y="5"/>
                    <a:pt x="9" y="5"/>
                    <a:pt x="9" y="5"/>
                  </a:cubicBezTo>
                  <a:cubicBezTo>
                    <a:pt x="9" y="2"/>
                    <a:pt x="7" y="0"/>
                    <a:pt x="4" y="0"/>
                  </a:cubicBezTo>
                  <a:close/>
                </a:path>
              </a:pathLst>
            </a:custGeom>
            <a:solidFill>
              <a:srgbClr val="D83B01"/>
            </a:solidFill>
            <a:ln>
              <a:noFill/>
            </a:ln>
            <a:extLst/>
          </p:spPr>
          <p:txBody>
            <a:bodyPr vert="horz" wrap="square" lIns="91440" tIns="45720" rIns="91440" bIns="45720" numCol="1" anchor="t" anchorCtr="0" compatLnSpc="1">
              <a:prstTxWarp prst="textNoShape">
                <a:avLst/>
              </a:prstTxWarp>
            </a:bodyPr>
            <a:lstStyle/>
            <a:p>
              <a:endParaRPr lang="en-US" sz="1765"/>
            </a:p>
          </p:txBody>
        </p:sp>
        <p:sp>
          <p:nvSpPr>
            <p:cNvPr id="257" name="Rectangle 470"/>
            <p:cNvSpPr>
              <a:spLocks noChangeArrowheads="1"/>
            </p:cNvSpPr>
            <p:nvPr userDrawn="1"/>
          </p:nvSpPr>
          <p:spPr bwMode="gray">
            <a:xfrm>
              <a:off x="10417720" y="4800097"/>
              <a:ext cx="621962" cy="349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Rectangle 471"/>
            <p:cNvSpPr>
              <a:spLocks noChangeArrowheads="1"/>
            </p:cNvSpPr>
            <p:nvPr userDrawn="1"/>
          </p:nvSpPr>
          <p:spPr bwMode="gray">
            <a:xfrm>
              <a:off x="10417720" y="4873955"/>
              <a:ext cx="621962" cy="349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Rectangle 472"/>
            <p:cNvSpPr>
              <a:spLocks noChangeArrowheads="1"/>
            </p:cNvSpPr>
            <p:nvPr userDrawn="1"/>
          </p:nvSpPr>
          <p:spPr bwMode="gray">
            <a:xfrm>
              <a:off x="10417720" y="4835083"/>
              <a:ext cx="621962" cy="38872"/>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Rectangle 473"/>
            <p:cNvSpPr>
              <a:spLocks noChangeArrowheads="1"/>
            </p:cNvSpPr>
            <p:nvPr userDrawn="1"/>
          </p:nvSpPr>
          <p:spPr bwMode="gray">
            <a:xfrm>
              <a:off x="10845318" y="4496890"/>
              <a:ext cx="112732" cy="303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Rectangle 474"/>
            <p:cNvSpPr>
              <a:spLocks noChangeArrowheads="1"/>
            </p:cNvSpPr>
            <p:nvPr userDrawn="1"/>
          </p:nvSpPr>
          <p:spPr bwMode="gray">
            <a:xfrm>
              <a:off x="10926949" y="4524101"/>
              <a:ext cx="31098" cy="27599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Rectangle 475"/>
            <p:cNvSpPr>
              <a:spLocks noChangeArrowheads="1"/>
            </p:cNvSpPr>
            <p:nvPr userDrawn="1"/>
          </p:nvSpPr>
          <p:spPr bwMode="gray">
            <a:xfrm>
              <a:off x="10670390" y="4496890"/>
              <a:ext cx="112732" cy="303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Rectangle 476"/>
            <p:cNvSpPr>
              <a:spLocks noChangeArrowheads="1"/>
            </p:cNvSpPr>
            <p:nvPr userDrawn="1"/>
          </p:nvSpPr>
          <p:spPr bwMode="gray">
            <a:xfrm>
              <a:off x="10752023" y="4524101"/>
              <a:ext cx="31098" cy="27599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Rectangle 477"/>
            <p:cNvSpPr>
              <a:spLocks noChangeArrowheads="1"/>
            </p:cNvSpPr>
            <p:nvPr userDrawn="1"/>
          </p:nvSpPr>
          <p:spPr bwMode="gray">
            <a:xfrm>
              <a:off x="10495465" y="4496890"/>
              <a:ext cx="116618" cy="3032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Rectangle 478"/>
            <p:cNvSpPr>
              <a:spLocks noChangeArrowheads="1"/>
            </p:cNvSpPr>
            <p:nvPr userDrawn="1"/>
          </p:nvSpPr>
          <p:spPr bwMode="gray">
            <a:xfrm>
              <a:off x="10577097" y="4524101"/>
              <a:ext cx="34986" cy="275995"/>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Rectangle 479"/>
            <p:cNvSpPr>
              <a:spLocks noChangeArrowheads="1"/>
            </p:cNvSpPr>
            <p:nvPr userDrawn="1"/>
          </p:nvSpPr>
          <p:spPr bwMode="gray">
            <a:xfrm>
              <a:off x="10495465" y="4531876"/>
              <a:ext cx="81633" cy="3109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Rectangle 480"/>
            <p:cNvSpPr>
              <a:spLocks noChangeArrowheads="1"/>
            </p:cNvSpPr>
            <p:nvPr userDrawn="1"/>
          </p:nvSpPr>
          <p:spPr bwMode="gray">
            <a:xfrm>
              <a:off x="10670390" y="4531876"/>
              <a:ext cx="81633" cy="3109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Rectangle 481"/>
            <p:cNvSpPr>
              <a:spLocks noChangeArrowheads="1"/>
            </p:cNvSpPr>
            <p:nvPr userDrawn="1"/>
          </p:nvSpPr>
          <p:spPr bwMode="gray">
            <a:xfrm>
              <a:off x="10845318" y="4531876"/>
              <a:ext cx="81633" cy="31098"/>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Freeform 482"/>
            <p:cNvSpPr>
              <a:spLocks/>
            </p:cNvSpPr>
            <p:nvPr userDrawn="1"/>
          </p:nvSpPr>
          <p:spPr bwMode="gray">
            <a:xfrm>
              <a:off x="10417720" y="4302527"/>
              <a:ext cx="618076" cy="229347"/>
            </a:xfrm>
            <a:custGeom>
              <a:avLst/>
              <a:gdLst>
                <a:gd name="T0" fmla="*/ 159 w 159"/>
                <a:gd name="T1" fmla="*/ 59 h 59"/>
                <a:gd name="T2" fmla="*/ 0 w 159"/>
                <a:gd name="T3" fmla="*/ 59 h 59"/>
                <a:gd name="T4" fmla="*/ 79 w 159"/>
                <a:gd name="T5" fmla="*/ 0 h 59"/>
                <a:gd name="T6" fmla="*/ 159 w 159"/>
                <a:gd name="T7" fmla="*/ 59 h 59"/>
              </a:gdLst>
              <a:ahLst/>
              <a:cxnLst>
                <a:cxn ang="0">
                  <a:pos x="T0" y="T1"/>
                </a:cxn>
                <a:cxn ang="0">
                  <a:pos x="T2" y="T3"/>
                </a:cxn>
                <a:cxn ang="0">
                  <a:pos x="T4" y="T5"/>
                </a:cxn>
                <a:cxn ang="0">
                  <a:pos x="T6" y="T7"/>
                </a:cxn>
              </a:cxnLst>
              <a:rect l="0" t="0" r="r" b="b"/>
              <a:pathLst>
                <a:path w="159" h="59">
                  <a:moveTo>
                    <a:pt x="159" y="59"/>
                  </a:moveTo>
                  <a:lnTo>
                    <a:pt x="0" y="59"/>
                  </a:lnTo>
                  <a:lnTo>
                    <a:pt x="79" y="0"/>
                  </a:lnTo>
                  <a:lnTo>
                    <a:pt x="159"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Freeform 483"/>
            <p:cNvSpPr>
              <a:spLocks/>
            </p:cNvSpPr>
            <p:nvPr userDrawn="1"/>
          </p:nvSpPr>
          <p:spPr bwMode="gray">
            <a:xfrm>
              <a:off x="10697602" y="4302527"/>
              <a:ext cx="338193" cy="229347"/>
            </a:xfrm>
            <a:custGeom>
              <a:avLst/>
              <a:gdLst>
                <a:gd name="T0" fmla="*/ 7 w 87"/>
                <a:gd name="T1" fmla="*/ 0 h 59"/>
                <a:gd name="T2" fmla="*/ 0 w 87"/>
                <a:gd name="T3" fmla="*/ 6 h 59"/>
                <a:gd name="T4" fmla="*/ 46 w 87"/>
                <a:gd name="T5" fmla="*/ 59 h 59"/>
                <a:gd name="T6" fmla="*/ 87 w 87"/>
                <a:gd name="T7" fmla="*/ 59 h 59"/>
                <a:gd name="T8" fmla="*/ 7 w 87"/>
                <a:gd name="T9" fmla="*/ 0 h 59"/>
              </a:gdLst>
              <a:ahLst/>
              <a:cxnLst>
                <a:cxn ang="0">
                  <a:pos x="T0" y="T1"/>
                </a:cxn>
                <a:cxn ang="0">
                  <a:pos x="T2" y="T3"/>
                </a:cxn>
                <a:cxn ang="0">
                  <a:pos x="T4" y="T5"/>
                </a:cxn>
                <a:cxn ang="0">
                  <a:pos x="T6" y="T7"/>
                </a:cxn>
                <a:cxn ang="0">
                  <a:pos x="T8" y="T9"/>
                </a:cxn>
              </a:cxnLst>
              <a:rect l="0" t="0" r="r" b="b"/>
              <a:pathLst>
                <a:path w="87" h="59">
                  <a:moveTo>
                    <a:pt x="7" y="0"/>
                  </a:moveTo>
                  <a:lnTo>
                    <a:pt x="0" y="6"/>
                  </a:lnTo>
                  <a:lnTo>
                    <a:pt x="46" y="59"/>
                  </a:lnTo>
                  <a:lnTo>
                    <a:pt x="87" y="59"/>
                  </a:lnTo>
                  <a:lnTo>
                    <a:pt x="7"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Freeform 484"/>
            <p:cNvSpPr>
              <a:spLocks/>
            </p:cNvSpPr>
            <p:nvPr userDrawn="1"/>
          </p:nvSpPr>
          <p:spPr bwMode="gray">
            <a:xfrm>
              <a:off x="11125202" y="4318075"/>
              <a:ext cx="793001" cy="225461"/>
            </a:xfrm>
            <a:custGeom>
              <a:avLst/>
              <a:gdLst>
                <a:gd name="T0" fmla="*/ 193 w 219"/>
                <a:gd name="T1" fmla="*/ 0 h 63"/>
                <a:gd name="T2" fmla="*/ 198 w 219"/>
                <a:gd name="T3" fmla="*/ 17 h 63"/>
                <a:gd name="T4" fmla="*/ 184 w 219"/>
                <a:gd name="T5" fmla="*/ 44 h 63"/>
                <a:gd name="T6" fmla="*/ 166 w 219"/>
                <a:gd name="T7" fmla="*/ 49 h 63"/>
                <a:gd name="T8" fmla="*/ 11 w 219"/>
                <a:gd name="T9" fmla="*/ 49 h 63"/>
                <a:gd name="T10" fmla="*/ 0 w 219"/>
                <a:gd name="T11" fmla="*/ 48 h 63"/>
                <a:gd name="T12" fmla="*/ 32 w 219"/>
                <a:gd name="T13" fmla="*/ 63 h 63"/>
                <a:gd name="T14" fmla="*/ 187 w 219"/>
                <a:gd name="T15" fmla="*/ 63 h 63"/>
                <a:gd name="T16" fmla="*/ 205 w 219"/>
                <a:gd name="T17" fmla="*/ 58 h 63"/>
                <a:gd name="T18" fmla="*/ 219 w 219"/>
                <a:gd name="T19" fmla="*/ 32 h 63"/>
                <a:gd name="T20" fmla="*/ 193 w 219"/>
                <a:gd name="T21"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9" h="63">
                  <a:moveTo>
                    <a:pt x="193" y="0"/>
                  </a:moveTo>
                  <a:cubicBezTo>
                    <a:pt x="196" y="5"/>
                    <a:pt x="198" y="11"/>
                    <a:pt x="198" y="17"/>
                  </a:cubicBezTo>
                  <a:cubicBezTo>
                    <a:pt x="198" y="28"/>
                    <a:pt x="192" y="38"/>
                    <a:pt x="184" y="44"/>
                  </a:cubicBezTo>
                  <a:cubicBezTo>
                    <a:pt x="179" y="47"/>
                    <a:pt x="173" y="49"/>
                    <a:pt x="166" y="49"/>
                  </a:cubicBezTo>
                  <a:cubicBezTo>
                    <a:pt x="11" y="49"/>
                    <a:pt x="11" y="49"/>
                    <a:pt x="11" y="49"/>
                  </a:cubicBezTo>
                  <a:cubicBezTo>
                    <a:pt x="7" y="49"/>
                    <a:pt x="3" y="49"/>
                    <a:pt x="0" y="48"/>
                  </a:cubicBezTo>
                  <a:cubicBezTo>
                    <a:pt x="7" y="57"/>
                    <a:pt x="19" y="63"/>
                    <a:pt x="32" y="63"/>
                  </a:cubicBezTo>
                  <a:cubicBezTo>
                    <a:pt x="187" y="63"/>
                    <a:pt x="187" y="63"/>
                    <a:pt x="187" y="63"/>
                  </a:cubicBezTo>
                  <a:cubicBezTo>
                    <a:pt x="194" y="63"/>
                    <a:pt x="200" y="61"/>
                    <a:pt x="205" y="58"/>
                  </a:cubicBezTo>
                  <a:cubicBezTo>
                    <a:pt x="213" y="53"/>
                    <a:pt x="219" y="43"/>
                    <a:pt x="219" y="32"/>
                  </a:cubicBezTo>
                  <a:cubicBezTo>
                    <a:pt x="219" y="16"/>
                    <a:pt x="208" y="3"/>
                    <a:pt x="19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Freeform 485"/>
            <p:cNvSpPr>
              <a:spLocks/>
            </p:cNvSpPr>
            <p:nvPr userDrawn="1"/>
          </p:nvSpPr>
          <p:spPr bwMode="gray">
            <a:xfrm>
              <a:off x="11097989" y="4080954"/>
              <a:ext cx="746354" cy="412050"/>
            </a:xfrm>
            <a:custGeom>
              <a:avLst/>
              <a:gdLst>
                <a:gd name="T0" fmla="*/ 201 w 206"/>
                <a:gd name="T1" fmla="*/ 65 h 114"/>
                <a:gd name="T2" fmla="*/ 197 w 206"/>
                <a:gd name="T3" fmla="*/ 60 h 114"/>
                <a:gd name="T4" fmla="*/ 197 w 206"/>
                <a:gd name="T5" fmla="*/ 57 h 114"/>
                <a:gd name="T6" fmla="*/ 168 w 206"/>
                <a:gd name="T7" fmla="*/ 19 h 114"/>
                <a:gd name="T8" fmla="*/ 157 w 206"/>
                <a:gd name="T9" fmla="*/ 17 h 114"/>
                <a:gd name="T10" fmla="*/ 133 w 206"/>
                <a:gd name="T11" fmla="*/ 25 h 114"/>
                <a:gd name="T12" fmla="*/ 117 w 206"/>
                <a:gd name="T13" fmla="*/ 8 h 114"/>
                <a:gd name="T14" fmla="*/ 107 w 206"/>
                <a:gd name="T15" fmla="*/ 3 h 114"/>
                <a:gd name="T16" fmla="*/ 90 w 206"/>
                <a:gd name="T17" fmla="*/ 0 h 114"/>
                <a:gd name="T18" fmla="*/ 40 w 206"/>
                <a:gd name="T19" fmla="*/ 48 h 114"/>
                <a:gd name="T20" fmla="*/ 40 w 206"/>
                <a:gd name="T21" fmla="*/ 49 h 114"/>
                <a:gd name="T22" fmla="*/ 40 w 206"/>
                <a:gd name="T23" fmla="*/ 49 h 114"/>
                <a:gd name="T24" fmla="*/ 0 w 206"/>
                <a:gd name="T25" fmla="*/ 89 h 114"/>
                <a:gd name="T26" fmla="*/ 8 w 206"/>
                <a:gd name="T27" fmla="*/ 113 h 114"/>
                <a:gd name="T28" fmla="*/ 19 w 206"/>
                <a:gd name="T29" fmla="*/ 114 h 114"/>
                <a:gd name="T30" fmla="*/ 174 w 206"/>
                <a:gd name="T31" fmla="*/ 114 h 114"/>
                <a:gd name="T32" fmla="*/ 192 w 206"/>
                <a:gd name="T33" fmla="*/ 109 h 114"/>
                <a:gd name="T34" fmla="*/ 206 w 206"/>
                <a:gd name="T35" fmla="*/ 82 h 114"/>
                <a:gd name="T36" fmla="*/ 201 w 206"/>
                <a:gd name="T37"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6" h="114">
                  <a:moveTo>
                    <a:pt x="201" y="65"/>
                  </a:moveTo>
                  <a:cubicBezTo>
                    <a:pt x="200" y="63"/>
                    <a:pt x="198" y="61"/>
                    <a:pt x="197" y="60"/>
                  </a:cubicBezTo>
                  <a:cubicBezTo>
                    <a:pt x="197" y="59"/>
                    <a:pt x="197" y="58"/>
                    <a:pt x="197" y="57"/>
                  </a:cubicBezTo>
                  <a:cubicBezTo>
                    <a:pt x="197" y="39"/>
                    <a:pt x="184" y="23"/>
                    <a:pt x="168" y="19"/>
                  </a:cubicBezTo>
                  <a:cubicBezTo>
                    <a:pt x="164" y="18"/>
                    <a:pt x="161" y="17"/>
                    <a:pt x="157" y="17"/>
                  </a:cubicBezTo>
                  <a:cubicBezTo>
                    <a:pt x="148" y="17"/>
                    <a:pt x="140" y="20"/>
                    <a:pt x="133" y="25"/>
                  </a:cubicBezTo>
                  <a:cubicBezTo>
                    <a:pt x="129" y="18"/>
                    <a:pt x="124" y="12"/>
                    <a:pt x="117" y="8"/>
                  </a:cubicBezTo>
                  <a:cubicBezTo>
                    <a:pt x="114" y="6"/>
                    <a:pt x="110" y="4"/>
                    <a:pt x="107" y="3"/>
                  </a:cubicBezTo>
                  <a:cubicBezTo>
                    <a:pt x="101" y="1"/>
                    <a:pt x="96" y="0"/>
                    <a:pt x="90" y="0"/>
                  </a:cubicBezTo>
                  <a:cubicBezTo>
                    <a:pt x="63" y="0"/>
                    <a:pt x="41" y="21"/>
                    <a:pt x="40" y="48"/>
                  </a:cubicBezTo>
                  <a:cubicBezTo>
                    <a:pt x="40" y="49"/>
                    <a:pt x="40" y="49"/>
                    <a:pt x="40" y="49"/>
                  </a:cubicBezTo>
                  <a:cubicBezTo>
                    <a:pt x="40" y="49"/>
                    <a:pt x="40" y="49"/>
                    <a:pt x="40" y="49"/>
                  </a:cubicBezTo>
                  <a:cubicBezTo>
                    <a:pt x="18" y="49"/>
                    <a:pt x="0" y="67"/>
                    <a:pt x="0" y="89"/>
                  </a:cubicBezTo>
                  <a:cubicBezTo>
                    <a:pt x="0" y="98"/>
                    <a:pt x="3" y="106"/>
                    <a:pt x="8" y="113"/>
                  </a:cubicBezTo>
                  <a:cubicBezTo>
                    <a:pt x="11" y="114"/>
                    <a:pt x="15" y="114"/>
                    <a:pt x="19" y="114"/>
                  </a:cubicBezTo>
                  <a:cubicBezTo>
                    <a:pt x="174" y="114"/>
                    <a:pt x="174" y="114"/>
                    <a:pt x="174" y="114"/>
                  </a:cubicBezTo>
                  <a:cubicBezTo>
                    <a:pt x="181" y="114"/>
                    <a:pt x="187" y="112"/>
                    <a:pt x="192" y="109"/>
                  </a:cubicBezTo>
                  <a:cubicBezTo>
                    <a:pt x="200" y="103"/>
                    <a:pt x="206" y="93"/>
                    <a:pt x="206" y="82"/>
                  </a:cubicBezTo>
                  <a:cubicBezTo>
                    <a:pt x="206" y="76"/>
                    <a:pt x="204" y="70"/>
                    <a:pt x="201"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Freeform 486"/>
            <p:cNvSpPr>
              <a:spLocks/>
            </p:cNvSpPr>
            <p:nvPr userDrawn="1"/>
          </p:nvSpPr>
          <p:spPr bwMode="gray">
            <a:xfrm>
              <a:off x="7517820" y="4753448"/>
              <a:ext cx="583089" cy="167151"/>
            </a:xfrm>
            <a:custGeom>
              <a:avLst/>
              <a:gdLst>
                <a:gd name="T0" fmla="*/ 142 w 161"/>
                <a:gd name="T1" fmla="*/ 0 h 47"/>
                <a:gd name="T2" fmla="*/ 145 w 161"/>
                <a:gd name="T3" fmla="*/ 13 h 47"/>
                <a:gd name="T4" fmla="*/ 135 w 161"/>
                <a:gd name="T5" fmla="*/ 33 h 47"/>
                <a:gd name="T6" fmla="*/ 122 w 161"/>
                <a:gd name="T7" fmla="*/ 36 h 47"/>
                <a:gd name="T8" fmla="*/ 8 w 161"/>
                <a:gd name="T9" fmla="*/ 36 h 47"/>
                <a:gd name="T10" fmla="*/ 0 w 161"/>
                <a:gd name="T11" fmla="*/ 35 h 47"/>
                <a:gd name="T12" fmla="*/ 23 w 161"/>
                <a:gd name="T13" fmla="*/ 47 h 47"/>
                <a:gd name="T14" fmla="*/ 137 w 161"/>
                <a:gd name="T15" fmla="*/ 47 h 47"/>
                <a:gd name="T16" fmla="*/ 150 w 161"/>
                <a:gd name="T17" fmla="*/ 43 h 47"/>
                <a:gd name="T18" fmla="*/ 161 w 161"/>
                <a:gd name="T19" fmla="*/ 23 h 47"/>
                <a:gd name="T20" fmla="*/ 142 w 161"/>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47">
                  <a:moveTo>
                    <a:pt x="142" y="0"/>
                  </a:moveTo>
                  <a:cubicBezTo>
                    <a:pt x="144" y="4"/>
                    <a:pt x="145" y="8"/>
                    <a:pt x="145" y="13"/>
                  </a:cubicBezTo>
                  <a:cubicBezTo>
                    <a:pt x="145" y="21"/>
                    <a:pt x="141" y="28"/>
                    <a:pt x="135" y="33"/>
                  </a:cubicBezTo>
                  <a:cubicBezTo>
                    <a:pt x="131" y="35"/>
                    <a:pt x="126" y="36"/>
                    <a:pt x="122" y="36"/>
                  </a:cubicBezTo>
                  <a:cubicBezTo>
                    <a:pt x="8" y="36"/>
                    <a:pt x="8" y="36"/>
                    <a:pt x="8" y="36"/>
                  </a:cubicBezTo>
                  <a:cubicBezTo>
                    <a:pt x="5" y="36"/>
                    <a:pt x="2" y="36"/>
                    <a:pt x="0" y="35"/>
                  </a:cubicBezTo>
                  <a:cubicBezTo>
                    <a:pt x="5" y="42"/>
                    <a:pt x="14" y="47"/>
                    <a:pt x="23" y="47"/>
                  </a:cubicBezTo>
                  <a:cubicBezTo>
                    <a:pt x="137" y="47"/>
                    <a:pt x="137" y="47"/>
                    <a:pt x="137" y="47"/>
                  </a:cubicBezTo>
                  <a:cubicBezTo>
                    <a:pt x="142" y="47"/>
                    <a:pt x="146" y="45"/>
                    <a:pt x="150" y="43"/>
                  </a:cubicBezTo>
                  <a:cubicBezTo>
                    <a:pt x="156" y="39"/>
                    <a:pt x="161" y="32"/>
                    <a:pt x="161" y="23"/>
                  </a:cubicBezTo>
                  <a:cubicBezTo>
                    <a:pt x="161" y="12"/>
                    <a:pt x="152" y="2"/>
                    <a:pt x="142"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Freeform 487"/>
            <p:cNvSpPr>
              <a:spLocks/>
            </p:cNvSpPr>
            <p:nvPr userDrawn="1"/>
          </p:nvSpPr>
          <p:spPr bwMode="gray">
            <a:xfrm>
              <a:off x="7498383" y="4582410"/>
              <a:ext cx="544217" cy="299318"/>
            </a:xfrm>
            <a:custGeom>
              <a:avLst/>
              <a:gdLst>
                <a:gd name="T0" fmla="*/ 148 w 151"/>
                <a:gd name="T1" fmla="*/ 47 h 83"/>
                <a:gd name="T2" fmla="*/ 144 w 151"/>
                <a:gd name="T3" fmla="*/ 43 h 83"/>
                <a:gd name="T4" fmla="*/ 144 w 151"/>
                <a:gd name="T5" fmla="*/ 41 h 83"/>
                <a:gd name="T6" fmla="*/ 123 w 151"/>
                <a:gd name="T7" fmla="*/ 13 h 83"/>
                <a:gd name="T8" fmla="*/ 115 w 151"/>
                <a:gd name="T9" fmla="*/ 12 h 83"/>
                <a:gd name="T10" fmla="*/ 98 w 151"/>
                <a:gd name="T11" fmla="*/ 18 h 83"/>
                <a:gd name="T12" fmla="*/ 86 w 151"/>
                <a:gd name="T13" fmla="*/ 5 h 83"/>
                <a:gd name="T14" fmla="*/ 78 w 151"/>
                <a:gd name="T15" fmla="*/ 2 h 83"/>
                <a:gd name="T16" fmla="*/ 66 w 151"/>
                <a:gd name="T17" fmla="*/ 0 h 83"/>
                <a:gd name="T18" fmla="*/ 29 w 151"/>
                <a:gd name="T19" fmla="*/ 35 h 83"/>
                <a:gd name="T20" fmla="*/ 29 w 151"/>
                <a:gd name="T21" fmla="*/ 35 h 83"/>
                <a:gd name="T22" fmla="*/ 29 w 151"/>
                <a:gd name="T23" fmla="*/ 35 h 83"/>
                <a:gd name="T24" fmla="*/ 0 w 151"/>
                <a:gd name="T25" fmla="*/ 65 h 83"/>
                <a:gd name="T26" fmla="*/ 6 w 151"/>
                <a:gd name="T27" fmla="*/ 82 h 83"/>
                <a:gd name="T28" fmla="*/ 14 w 151"/>
                <a:gd name="T29" fmla="*/ 83 h 83"/>
                <a:gd name="T30" fmla="*/ 128 w 151"/>
                <a:gd name="T31" fmla="*/ 83 h 83"/>
                <a:gd name="T32" fmla="*/ 141 w 151"/>
                <a:gd name="T33" fmla="*/ 80 h 83"/>
                <a:gd name="T34" fmla="*/ 151 w 151"/>
                <a:gd name="T35" fmla="*/ 60 h 83"/>
                <a:gd name="T36" fmla="*/ 148 w 151"/>
                <a:gd name="T37" fmla="*/ 4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1" h="83">
                  <a:moveTo>
                    <a:pt x="148" y="47"/>
                  </a:moveTo>
                  <a:cubicBezTo>
                    <a:pt x="147" y="46"/>
                    <a:pt x="146" y="45"/>
                    <a:pt x="144" y="43"/>
                  </a:cubicBezTo>
                  <a:cubicBezTo>
                    <a:pt x="144" y="43"/>
                    <a:pt x="144" y="42"/>
                    <a:pt x="144" y="41"/>
                  </a:cubicBezTo>
                  <a:cubicBezTo>
                    <a:pt x="144" y="28"/>
                    <a:pt x="135" y="17"/>
                    <a:pt x="123" y="13"/>
                  </a:cubicBezTo>
                  <a:cubicBezTo>
                    <a:pt x="120" y="13"/>
                    <a:pt x="118" y="12"/>
                    <a:pt x="115" y="12"/>
                  </a:cubicBezTo>
                  <a:cubicBezTo>
                    <a:pt x="109" y="12"/>
                    <a:pt x="103" y="14"/>
                    <a:pt x="98" y="18"/>
                  </a:cubicBezTo>
                  <a:cubicBezTo>
                    <a:pt x="95" y="13"/>
                    <a:pt x="91" y="8"/>
                    <a:pt x="86" y="5"/>
                  </a:cubicBezTo>
                  <a:cubicBezTo>
                    <a:pt x="83" y="4"/>
                    <a:pt x="81" y="3"/>
                    <a:pt x="78" y="2"/>
                  </a:cubicBezTo>
                  <a:cubicBezTo>
                    <a:pt x="74" y="0"/>
                    <a:pt x="70" y="0"/>
                    <a:pt x="66" y="0"/>
                  </a:cubicBezTo>
                  <a:cubicBezTo>
                    <a:pt x="46" y="0"/>
                    <a:pt x="30" y="15"/>
                    <a:pt x="29" y="35"/>
                  </a:cubicBezTo>
                  <a:cubicBezTo>
                    <a:pt x="29" y="35"/>
                    <a:pt x="29" y="35"/>
                    <a:pt x="29" y="35"/>
                  </a:cubicBezTo>
                  <a:cubicBezTo>
                    <a:pt x="29" y="35"/>
                    <a:pt x="29" y="35"/>
                    <a:pt x="29" y="35"/>
                  </a:cubicBezTo>
                  <a:cubicBezTo>
                    <a:pt x="13" y="35"/>
                    <a:pt x="0" y="48"/>
                    <a:pt x="0" y="65"/>
                  </a:cubicBezTo>
                  <a:cubicBezTo>
                    <a:pt x="0" y="71"/>
                    <a:pt x="2" y="77"/>
                    <a:pt x="6" y="82"/>
                  </a:cubicBezTo>
                  <a:cubicBezTo>
                    <a:pt x="8" y="83"/>
                    <a:pt x="11" y="83"/>
                    <a:pt x="14" y="83"/>
                  </a:cubicBezTo>
                  <a:cubicBezTo>
                    <a:pt x="128" y="83"/>
                    <a:pt x="128" y="83"/>
                    <a:pt x="128" y="83"/>
                  </a:cubicBezTo>
                  <a:cubicBezTo>
                    <a:pt x="132" y="83"/>
                    <a:pt x="137" y="82"/>
                    <a:pt x="141" y="80"/>
                  </a:cubicBezTo>
                  <a:cubicBezTo>
                    <a:pt x="147" y="75"/>
                    <a:pt x="151" y="68"/>
                    <a:pt x="151" y="60"/>
                  </a:cubicBezTo>
                  <a:cubicBezTo>
                    <a:pt x="151" y="55"/>
                    <a:pt x="150" y="51"/>
                    <a:pt x="148" y="4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Freeform 488"/>
            <p:cNvSpPr>
              <a:spLocks/>
            </p:cNvSpPr>
            <p:nvPr userDrawn="1"/>
          </p:nvSpPr>
          <p:spPr bwMode="gray">
            <a:xfrm>
              <a:off x="8186430" y="2327797"/>
              <a:ext cx="462586" cy="136053"/>
            </a:xfrm>
            <a:custGeom>
              <a:avLst/>
              <a:gdLst>
                <a:gd name="T0" fmla="*/ 113 w 128"/>
                <a:gd name="T1" fmla="*/ 0 h 37"/>
                <a:gd name="T2" fmla="*/ 116 w 128"/>
                <a:gd name="T3" fmla="*/ 10 h 37"/>
                <a:gd name="T4" fmla="*/ 108 w 128"/>
                <a:gd name="T5" fmla="*/ 26 h 37"/>
                <a:gd name="T6" fmla="*/ 97 w 128"/>
                <a:gd name="T7" fmla="*/ 29 h 37"/>
                <a:gd name="T8" fmla="*/ 6 w 128"/>
                <a:gd name="T9" fmla="*/ 29 h 37"/>
                <a:gd name="T10" fmla="*/ 0 w 128"/>
                <a:gd name="T11" fmla="*/ 28 h 37"/>
                <a:gd name="T12" fmla="*/ 19 w 128"/>
                <a:gd name="T13" fmla="*/ 37 h 37"/>
                <a:gd name="T14" fmla="*/ 110 w 128"/>
                <a:gd name="T15" fmla="*/ 37 h 37"/>
                <a:gd name="T16" fmla="*/ 120 w 128"/>
                <a:gd name="T17" fmla="*/ 34 h 37"/>
                <a:gd name="T18" fmla="*/ 128 w 128"/>
                <a:gd name="T19" fmla="*/ 19 h 37"/>
                <a:gd name="T20" fmla="*/ 113 w 128"/>
                <a:gd name="T2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8" h="37">
                  <a:moveTo>
                    <a:pt x="113" y="0"/>
                  </a:moveTo>
                  <a:cubicBezTo>
                    <a:pt x="115" y="3"/>
                    <a:pt x="116" y="7"/>
                    <a:pt x="116" y="10"/>
                  </a:cubicBezTo>
                  <a:cubicBezTo>
                    <a:pt x="116" y="17"/>
                    <a:pt x="113" y="23"/>
                    <a:pt x="108" y="26"/>
                  </a:cubicBezTo>
                  <a:cubicBezTo>
                    <a:pt x="105" y="28"/>
                    <a:pt x="101" y="29"/>
                    <a:pt x="97" y="29"/>
                  </a:cubicBezTo>
                  <a:cubicBezTo>
                    <a:pt x="6" y="29"/>
                    <a:pt x="6" y="29"/>
                    <a:pt x="6" y="29"/>
                  </a:cubicBezTo>
                  <a:cubicBezTo>
                    <a:pt x="4" y="29"/>
                    <a:pt x="2" y="29"/>
                    <a:pt x="0" y="28"/>
                  </a:cubicBezTo>
                  <a:cubicBezTo>
                    <a:pt x="4" y="34"/>
                    <a:pt x="11" y="37"/>
                    <a:pt x="19" y="37"/>
                  </a:cubicBezTo>
                  <a:cubicBezTo>
                    <a:pt x="110" y="37"/>
                    <a:pt x="110" y="37"/>
                    <a:pt x="110" y="37"/>
                  </a:cubicBezTo>
                  <a:cubicBezTo>
                    <a:pt x="114" y="37"/>
                    <a:pt x="117" y="36"/>
                    <a:pt x="120" y="34"/>
                  </a:cubicBezTo>
                  <a:cubicBezTo>
                    <a:pt x="125" y="31"/>
                    <a:pt x="128" y="25"/>
                    <a:pt x="128" y="19"/>
                  </a:cubicBezTo>
                  <a:cubicBezTo>
                    <a:pt x="128" y="9"/>
                    <a:pt x="122" y="2"/>
                    <a:pt x="113"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Freeform 489"/>
            <p:cNvSpPr>
              <a:spLocks/>
            </p:cNvSpPr>
            <p:nvPr userDrawn="1"/>
          </p:nvSpPr>
          <p:spPr bwMode="gray">
            <a:xfrm>
              <a:off x="8166993" y="2191743"/>
              <a:ext cx="439261" cy="241010"/>
            </a:xfrm>
            <a:custGeom>
              <a:avLst/>
              <a:gdLst>
                <a:gd name="T0" fmla="*/ 118 w 121"/>
                <a:gd name="T1" fmla="*/ 38 h 67"/>
                <a:gd name="T2" fmla="*/ 116 w 121"/>
                <a:gd name="T3" fmla="*/ 35 h 67"/>
                <a:gd name="T4" fmla="*/ 116 w 121"/>
                <a:gd name="T5" fmla="*/ 33 h 67"/>
                <a:gd name="T6" fmla="*/ 99 w 121"/>
                <a:gd name="T7" fmla="*/ 11 h 67"/>
                <a:gd name="T8" fmla="*/ 92 w 121"/>
                <a:gd name="T9" fmla="*/ 10 h 67"/>
                <a:gd name="T10" fmla="*/ 78 w 121"/>
                <a:gd name="T11" fmla="*/ 15 h 67"/>
                <a:gd name="T12" fmla="*/ 69 w 121"/>
                <a:gd name="T13" fmla="*/ 5 h 67"/>
                <a:gd name="T14" fmla="*/ 63 w 121"/>
                <a:gd name="T15" fmla="*/ 2 h 67"/>
                <a:gd name="T16" fmla="*/ 53 w 121"/>
                <a:gd name="T17" fmla="*/ 0 h 67"/>
                <a:gd name="T18" fmla="*/ 24 w 121"/>
                <a:gd name="T19" fmla="*/ 28 h 67"/>
                <a:gd name="T20" fmla="*/ 24 w 121"/>
                <a:gd name="T21" fmla="*/ 29 h 67"/>
                <a:gd name="T22" fmla="*/ 24 w 121"/>
                <a:gd name="T23" fmla="*/ 29 h 67"/>
                <a:gd name="T24" fmla="*/ 0 w 121"/>
                <a:gd name="T25" fmla="*/ 52 h 67"/>
                <a:gd name="T26" fmla="*/ 5 w 121"/>
                <a:gd name="T27" fmla="*/ 66 h 67"/>
                <a:gd name="T28" fmla="*/ 11 w 121"/>
                <a:gd name="T29" fmla="*/ 67 h 67"/>
                <a:gd name="T30" fmla="*/ 102 w 121"/>
                <a:gd name="T31" fmla="*/ 67 h 67"/>
                <a:gd name="T32" fmla="*/ 113 w 121"/>
                <a:gd name="T33" fmla="*/ 64 h 67"/>
                <a:gd name="T34" fmla="*/ 121 w 121"/>
                <a:gd name="T35" fmla="*/ 48 h 67"/>
                <a:gd name="T36" fmla="*/ 118 w 121"/>
                <a:gd name="T37" fmla="*/ 3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 h="67">
                  <a:moveTo>
                    <a:pt x="118" y="38"/>
                  </a:moveTo>
                  <a:cubicBezTo>
                    <a:pt x="117" y="37"/>
                    <a:pt x="117" y="36"/>
                    <a:pt x="116" y="35"/>
                  </a:cubicBezTo>
                  <a:cubicBezTo>
                    <a:pt x="116" y="34"/>
                    <a:pt x="116" y="34"/>
                    <a:pt x="116" y="33"/>
                  </a:cubicBezTo>
                  <a:cubicBezTo>
                    <a:pt x="116" y="23"/>
                    <a:pt x="108" y="14"/>
                    <a:pt x="99" y="11"/>
                  </a:cubicBezTo>
                  <a:cubicBezTo>
                    <a:pt x="97" y="10"/>
                    <a:pt x="95" y="10"/>
                    <a:pt x="92" y="10"/>
                  </a:cubicBezTo>
                  <a:cubicBezTo>
                    <a:pt x="87" y="10"/>
                    <a:pt x="82" y="12"/>
                    <a:pt x="78" y="15"/>
                  </a:cubicBezTo>
                  <a:cubicBezTo>
                    <a:pt x="76" y="10"/>
                    <a:pt x="73" y="7"/>
                    <a:pt x="69" y="5"/>
                  </a:cubicBezTo>
                  <a:cubicBezTo>
                    <a:pt x="67" y="3"/>
                    <a:pt x="65" y="2"/>
                    <a:pt x="63" y="2"/>
                  </a:cubicBezTo>
                  <a:cubicBezTo>
                    <a:pt x="60" y="1"/>
                    <a:pt x="57" y="0"/>
                    <a:pt x="53" y="0"/>
                  </a:cubicBezTo>
                  <a:cubicBezTo>
                    <a:pt x="37" y="0"/>
                    <a:pt x="25" y="12"/>
                    <a:pt x="24" y="28"/>
                  </a:cubicBezTo>
                  <a:cubicBezTo>
                    <a:pt x="24" y="29"/>
                    <a:pt x="24" y="29"/>
                    <a:pt x="24" y="29"/>
                  </a:cubicBezTo>
                  <a:cubicBezTo>
                    <a:pt x="24" y="29"/>
                    <a:pt x="24" y="29"/>
                    <a:pt x="24" y="29"/>
                  </a:cubicBezTo>
                  <a:cubicBezTo>
                    <a:pt x="11" y="29"/>
                    <a:pt x="0" y="39"/>
                    <a:pt x="0" y="52"/>
                  </a:cubicBezTo>
                  <a:cubicBezTo>
                    <a:pt x="0" y="57"/>
                    <a:pt x="2" y="62"/>
                    <a:pt x="5" y="66"/>
                  </a:cubicBezTo>
                  <a:cubicBezTo>
                    <a:pt x="7" y="67"/>
                    <a:pt x="9" y="67"/>
                    <a:pt x="11" y="67"/>
                  </a:cubicBezTo>
                  <a:cubicBezTo>
                    <a:pt x="102" y="67"/>
                    <a:pt x="102" y="67"/>
                    <a:pt x="102" y="67"/>
                  </a:cubicBezTo>
                  <a:cubicBezTo>
                    <a:pt x="106" y="67"/>
                    <a:pt x="110" y="66"/>
                    <a:pt x="113" y="64"/>
                  </a:cubicBezTo>
                  <a:cubicBezTo>
                    <a:pt x="118" y="61"/>
                    <a:pt x="121" y="55"/>
                    <a:pt x="121" y="48"/>
                  </a:cubicBezTo>
                  <a:cubicBezTo>
                    <a:pt x="121" y="45"/>
                    <a:pt x="120" y="41"/>
                    <a:pt x="118" y="3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Tree>
    <p:extLst>
      <p:ext uri="{BB962C8B-B14F-4D97-AF65-F5344CB8AC3E}">
        <p14:creationId xmlns:p14="http://schemas.microsoft.com/office/powerpoint/2010/main" val="2874440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731181"/>
            <a:ext cx="4795873" cy="1395638"/>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5"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Drag picture to placeholder or click icon to add</a:t>
            </a:r>
          </a:p>
        </p:txBody>
      </p:sp>
    </p:spTree>
    <p:extLst>
      <p:ext uri="{BB962C8B-B14F-4D97-AF65-F5344CB8AC3E}">
        <p14:creationId xmlns:p14="http://schemas.microsoft.com/office/powerpoint/2010/main" val="237646669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Only - Blu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73330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9335521"/>
      </p:ext>
    </p:extLst>
  </p:cSld>
  <p:clrMapOvr>
    <a:masterClrMapping/>
  </p:clrMapOvr>
  <p:transition>
    <p:fade/>
  </p:transition>
  <p:extLst mod="1">
    <p:ext uri="{DCECCB84-F9BA-43D5-87BE-67443E8EF086}">
      <p15:sldGuideLst xmlns:p15="http://schemas.microsoft.com/office/powerpoint/2012/main">
        <p15:guide id="3" orient="horz" pos="900" userDrawn="1">
          <p15:clr>
            <a:srgbClr val="5ACBF0"/>
          </p15:clr>
        </p15:guide>
        <p15:guide id="4" orient="horz" pos="1276" userDrawn="1">
          <p15:clr>
            <a:srgbClr val="5ACBF0"/>
          </p15:clr>
        </p15:guide>
        <p15:guide id="5" orient="horz" pos="2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07984548"/>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43858526"/>
      </p:ext>
    </p:extLst>
  </p:cSld>
  <p:clrMapOvr>
    <a:masterClrMapping/>
  </p:clrMapOvr>
  <p:transition>
    <p:fade/>
  </p:transition>
  <p:extLst mod="1">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29" Type="http://schemas.openxmlformats.org/officeDocument/2006/relationships/slideLayout" Target="../slideLayouts/slideLayout5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image" Target="../media/image7.png"/><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theme" Target="../theme/theme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19.png"/><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image" Target="../media/image18.png"/><Relationship Id="rId5" Type="http://schemas.openxmlformats.org/officeDocument/2006/relationships/theme" Target="../theme/theme3.xml"/><Relationship Id="rId4"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60.xml"/><Relationship Id="rId7" Type="http://schemas.openxmlformats.org/officeDocument/2006/relationships/theme" Target="../theme/theme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 Id="rId9"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5"/>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609" r:id="rId1"/>
    <p:sldLayoutId id="2147484703" r:id="rId2"/>
    <p:sldLayoutId id="2147484240" r:id="rId3"/>
    <p:sldLayoutId id="2147484241" r:id="rId4"/>
    <p:sldLayoutId id="2147484474" r:id="rId5"/>
    <p:sldLayoutId id="2147484245" r:id="rId6"/>
    <p:sldLayoutId id="2147484247" r:id="rId7"/>
    <p:sldLayoutId id="2147484639" r:id="rId8"/>
    <p:sldLayoutId id="2147484603" r:id="rId9"/>
    <p:sldLayoutId id="2147484700" r:id="rId10"/>
    <p:sldLayoutId id="2147484701" r:id="rId11"/>
    <p:sldLayoutId id="2147484702" r:id="rId12"/>
    <p:sldLayoutId id="2147484249" r:id="rId13"/>
    <p:sldLayoutId id="2147484582" r:id="rId14"/>
    <p:sldLayoutId id="2147484584" r:id="rId15"/>
    <p:sldLayoutId id="2147484583" r:id="rId16"/>
    <p:sldLayoutId id="2147484256" r:id="rId17"/>
    <p:sldLayoutId id="2147484585" r:id="rId18"/>
    <p:sldLayoutId id="2147484299" r:id="rId19"/>
    <p:sldLayoutId id="2147484263" r:id="rId20"/>
    <p:sldLayoutId id="2147484735" r:id="rId21"/>
    <p:sldLayoutId id="2147484736" r:id="rId22"/>
    <p:sldLayoutId id="2147484749" r:id="rId2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guide id="27" orient="horz" pos="184" userDrawn="1">
          <p15:clr>
            <a:srgbClr val="A4A3A4"/>
          </p15:clr>
        </p15:guide>
        <p15:guide id="28" pos="185" userDrawn="1">
          <p15:clr>
            <a:srgbClr val="A4A3A4"/>
          </p15:clr>
        </p15:guide>
        <p15:guide id="29" orient="horz" pos="4135" userDrawn="1">
          <p15:clr>
            <a:srgbClr val="A4A3A4"/>
          </p15:clr>
        </p15:guide>
        <p15:guide id="30" pos="7495"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36446"/>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2" cstate="hqprint">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775309914"/>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 id="2147484716" r:id="rId12"/>
    <p:sldLayoutId id="2147484717" r:id="rId13"/>
    <p:sldLayoutId id="2147484718" r:id="rId14"/>
    <p:sldLayoutId id="2147484719" r:id="rId15"/>
    <p:sldLayoutId id="2147484720" r:id="rId16"/>
    <p:sldLayoutId id="2147484721" r:id="rId17"/>
    <p:sldLayoutId id="2147484722" r:id="rId18"/>
    <p:sldLayoutId id="2147484723" r:id="rId19"/>
    <p:sldLayoutId id="2147484724" r:id="rId20"/>
    <p:sldLayoutId id="2147484725" r:id="rId21"/>
    <p:sldLayoutId id="2147484726" r:id="rId22"/>
    <p:sldLayoutId id="2147484727" r:id="rId23"/>
    <p:sldLayoutId id="2147484728" r:id="rId24"/>
    <p:sldLayoutId id="2147484729" r:id="rId25"/>
    <p:sldLayoutId id="2147484730" r:id="rId26"/>
    <p:sldLayoutId id="2147484731" r:id="rId27"/>
    <p:sldLayoutId id="2147484732" r:id="rId28"/>
    <p:sldLayoutId id="2147484733" r:id="rId29"/>
    <p:sldLayoutId id="2147484734" r:id="rId3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10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10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10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31728" y="5102468"/>
            <a:ext cx="3260271" cy="1755531"/>
          </a:xfrm>
          <a:prstGeom prst="rect">
            <a:avLst/>
          </a:prstGeom>
        </p:spPr>
      </p:pic>
      <p:pic>
        <p:nvPicPr>
          <p:cNvPr id="12" name="Picture 11">
            <a:extLst>
              <a:ext uri="{FF2B5EF4-FFF2-40B4-BE49-F238E27FC236}">
                <a16:creationId xmlns:a16="http://schemas.microsoft.com/office/drawing/2014/main" id="{A7656022-6A9E-4589-B964-E5822629E34C}"/>
              </a:ext>
            </a:extLst>
          </p:cNvPr>
          <p:cNvPicPr>
            <a:picLocks noChangeAspect="1"/>
          </p:cNvPicPr>
          <p:nvPr userDrawn="1"/>
        </p:nvPicPr>
        <p:blipFill>
          <a:blip r:embed="rId7"/>
          <a:stretch>
            <a:fillRect/>
          </a:stretch>
        </p:blipFill>
        <p:spPr>
          <a:xfrm>
            <a:off x="64565" y="6176186"/>
            <a:ext cx="2007636" cy="623584"/>
          </a:xfrm>
          <a:prstGeom prst="rect">
            <a:avLst/>
          </a:prstGeom>
        </p:spPr>
      </p:pic>
    </p:spTree>
    <p:extLst>
      <p:ext uri="{BB962C8B-B14F-4D97-AF65-F5344CB8AC3E}">
        <p14:creationId xmlns:p14="http://schemas.microsoft.com/office/powerpoint/2010/main" val="614559333"/>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173" y="0"/>
            <a:ext cx="12188952" cy="6858000"/>
          </a:xfrm>
          <a:prstGeom prst="rect">
            <a:avLst/>
          </a:prstGeom>
          <a:solidFill>
            <a:srgbClr val="3F454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454F"/>
              </a:solidFill>
            </a:endParaRP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773164" y="1239391"/>
            <a:ext cx="10434558" cy="5618609"/>
          </a:xfrm>
          <a:prstGeom prst="rect">
            <a:avLst/>
          </a:prstGeom>
        </p:spPr>
      </p:pic>
      <p:pic>
        <p:nvPicPr>
          <p:cNvPr id="9" name="Picture 8">
            <a:extLst>
              <a:ext uri="{FF2B5EF4-FFF2-40B4-BE49-F238E27FC236}">
                <a16:creationId xmlns:a16="http://schemas.microsoft.com/office/drawing/2014/main" id="{B88C47F3-91B1-4F16-90C9-B4FD6877AEE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36750" y="5845630"/>
            <a:ext cx="2318856" cy="719796"/>
          </a:xfrm>
          <a:prstGeom prst="rect">
            <a:avLst/>
          </a:prstGeom>
        </p:spPr>
      </p:pic>
    </p:spTree>
    <p:extLst>
      <p:ext uri="{BB962C8B-B14F-4D97-AF65-F5344CB8AC3E}">
        <p14:creationId xmlns:p14="http://schemas.microsoft.com/office/powerpoint/2010/main" val="3998186044"/>
      </p:ext>
    </p:extLst>
  </p:cSld>
  <p:clrMap bg1="lt1" tx1="dk1" bg2="lt2" tx2="dk2" accent1="accent1" accent2="accent2" accent3="accent3" accent4="accent4" accent5="accent5" accent6="accent6" hlink="hlink" folHlink="folHlink"/>
  <p:sldLayoutIdLst>
    <p:sldLayoutId id="2147484743" r:id="rId1"/>
    <p:sldLayoutId id="2147484744" r:id="rId2"/>
    <p:sldLayoutId id="2147484745" r:id="rId3"/>
    <p:sldLayoutId id="2147484746" r:id="rId4"/>
    <p:sldLayoutId id="2147484747" r:id="rId5"/>
    <p:sldLayoutId id="214748474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eb.powerapps.com/"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eb.powerapps.com/"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aka.ms/powerappsandroid" TargetMode="External"/><Relationship Id="rId7" Type="http://schemas.openxmlformats.org/officeDocument/2006/relationships/hyperlink" Target="https://aka.ms/powerappswin"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aka.ms/powerappsios" TargetMode="External"/><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s://home.dynamics.com/" TargetMode="Externa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admin.powerapps.com/"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1.xml"/><Relationship Id="rId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65.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10.xml"/><Relationship Id="rId16" Type="http://schemas.openxmlformats.org/officeDocument/2006/relationships/image" Target="../media/image38.png"/><Relationship Id="rId1" Type="http://schemas.openxmlformats.org/officeDocument/2006/relationships/slideLayout" Target="../slideLayouts/slideLayout2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4.png"/><Relationship Id="rId7" Type="http://schemas.openxmlformats.org/officeDocument/2006/relationships/image" Target="../media/image77.sv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74.png"/><Relationship Id="rId9" Type="http://schemas.openxmlformats.org/officeDocument/2006/relationships/image" Target="../media/image79.svg"/></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s://web.powerapps.com/"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7.xml"/><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38.png"/><Relationship Id="rId1" Type="http://schemas.openxmlformats.org/officeDocument/2006/relationships/slideLayout" Target="../slideLayouts/slideLayout2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 Id="rId1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882-F4AA-4046-B74C-4B20701A35C9}"/>
              </a:ext>
            </a:extLst>
          </p:cNvPr>
          <p:cNvSpPr>
            <a:spLocks noGrp="1"/>
          </p:cNvSpPr>
          <p:nvPr>
            <p:ph type="title"/>
          </p:nvPr>
        </p:nvSpPr>
        <p:spPr>
          <a:xfrm>
            <a:off x="588263" y="2425541"/>
            <a:ext cx="4167887" cy="1107996"/>
          </a:xfrm>
        </p:spPr>
        <p:txBody>
          <a:bodyPr/>
          <a:lstStyle/>
          <a:p>
            <a:r>
              <a:rPr lang="en-US" dirty="0"/>
              <a:t>Introduction to PowerApps</a:t>
            </a:r>
            <a:endParaRPr lang="en-US" dirty="0">
              <a:cs typeface="Segoe UI Semibold"/>
            </a:endParaRPr>
          </a:p>
        </p:txBody>
      </p:sp>
      <p:sp>
        <p:nvSpPr>
          <p:cNvPr id="3" name="Text Placeholder 2">
            <a:extLst>
              <a:ext uri="{FF2B5EF4-FFF2-40B4-BE49-F238E27FC236}">
                <a16:creationId xmlns:a16="http://schemas.microsoft.com/office/drawing/2014/main" id="{437DCFE1-DA85-4FED-ADCF-438CD4C356FA}"/>
              </a:ext>
            </a:extLst>
          </p:cNvPr>
          <p:cNvSpPr>
            <a:spLocks noGrp="1"/>
          </p:cNvSpPr>
          <p:nvPr>
            <p:ph type="body" sz="quarter" idx="12"/>
          </p:nvPr>
        </p:nvSpPr>
        <p:spPr/>
        <p:txBody>
          <a:bodyPr/>
          <a:lstStyle/>
          <a:p>
            <a:endParaRPr lang="en-US" dirty="0"/>
          </a:p>
        </p:txBody>
      </p:sp>
    </p:spTree>
    <p:extLst>
      <p:ext uri="{BB962C8B-B14F-4D97-AF65-F5344CB8AC3E}">
        <p14:creationId xmlns:p14="http://schemas.microsoft.com/office/powerpoint/2010/main" val="142176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58154E-EDA1-49B6-97AC-B60130B79624}"/>
              </a:ext>
            </a:extLst>
          </p:cNvPr>
          <p:cNvSpPr>
            <a:spLocks noGrp="1"/>
          </p:cNvSpPr>
          <p:nvPr>
            <p:ph type="title"/>
          </p:nvPr>
        </p:nvSpPr>
        <p:spPr/>
        <p:txBody>
          <a:bodyPr/>
          <a:lstStyle/>
          <a:p>
            <a:r>
              <a:rPr lang="en-US"/>
              <a:t>Customize, extend, and build all the apps you need</a:t>
            </a:r>
          </a:p>
        </p:txBody>
      </p:sp>
      <p:sp>
        <p:nvSpPr>
          <p:cNvPr id="28" name="Title 3">
            <a:extLst>
              <a:ext uri="{FF2B5EF4-FFF2-40B4-BE49-F238E27FC236}">
                <a16:creationId xmlns:a16="http://schemas.microsoft.com/office/drawing/2014/main" id="{CAE27626-87DE-4B03-9C91-E437B940F140}"/>
              </a:ext>
            </a:extLst>
          </p:cNvPr>
          <p:cNvSpPr txBox="1">
            <a:spLocks/>
          </p:cNvSpPr>
          <p:nvPr/>
        </p:nvSpPr>
        <p:spPr>
          <a:xfrm>
            <a:off x="269240" y="1030953"/>
            <a:ext cx="11353932" cy="276999"/>
          </a:xfrm>
          <a:prstGeom prst="rect">
            <a:avLst/>
          </a:prstGeom>
        </p:spPr>
        <p:txBody>
          <a:bodyPr vert="horz" wrap="square" lIns="146304" tIns="0" rIns="146304"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lvl="0">
              <a:lnSpc>
                <a:spcPct val="100000"/>
              </a:lnSpc>
              <a:spcBef>
                <a:spcPts val="0"/>
              </a:spcBef>
              <a:defRPr/>
            </a:pPr>
            <a:r>
              <a:rPr lang="en-US" sz="1800" spc="0">
                <a:ln>
                  <a:noFill/>
                </a:ln>
                <a:solidFill>
                  <a:srgbClr val="0078D7"/>
                </a:solidFill>
                <a:latin typeface="Segoe UI Semilight"/>
                <a:cs typeface="Segoe UI Semibold" panose="020B0702040204020203" pitchFamily="34" charset="0"/>
              </a:rPr>
              <a:t>Seamless Dynamics 365, Office 365, and Azure integration along with connectors to more than 200 data sources</a:t>
            </a:r>
            <a:endPar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endParaRPr>
          </a:p>
        </p:txBody>
      </p:sp>
      <p:sp>
        <p:nvSpPr>
          <p:cNvPr id="18" name="Freeform: Shape 17">
            <a:extLst>
              <a:ext uri="{FF2B5EF4-FFF2-40B4-BE49-F238E27FC236}">
                <a16:creationId xmlns:a16="http://schemas.microsoft.com/office/drawing/2014/main" id="{016D4EEC-0477-410C-804A-7C776F83F100}"/>
              </a:ext>
            </a:extLst>
          </p:cNvPr>
          <p:cNvSpPr/>
          <p:nvPr/>
        </p:nvSpPr>
        <p:spPr bwMode="auto">
          <a:xfrm>
            <a:off x="3927524" y="4700623"/>
            <a:ext cx="3828281" cy="1865866"/>
          </a:xfrm>
          <a:custGeom>
            <a:avLst/>
            <a:gdLst>
              <a:gd name="connsiteX0" fmla="*/ 3905046 w 3905046"/>
              <a:gd name="connsiteY0" fmla="*/ 0 h 1903281"/>
              <a:gd name="connsiteX1" fmla="*/ 3905046 w 3905046"/>
              <a:gd name="connsiteY1" fmla="*/ 1903281 h 1903281"/>
              <a:gd name="connsiteX2" fmla="*/ 0 w 3905046"/>
              <a:gd name="connsiteY2" fmla="*/ 1903281 h 1903281"/>
              <a:gd name="connsiteX3" fmla="*/ 0 w 3905046"/>
              <a:gd name="connsiteY3" fmla="*/ 972948 h 1903281"/>
              <a:gd name="connsiteX4" fmla="*/ 3905046 w 3905046"/>
              <a:gd name="connsiteY4" fmla="*/ 0 h 1903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5046" h="1903281">
                <a:moveTo>
                  <a:pt x="3905046" y="0"/>
                </a:moveTo>
                <a:lnTo>
                  <a:pt x="3905046" y="1903281"/>
                </a:lnTo>
                <a:lnTo>
                  <a:pt x="0" y="1903281"/>
                </a:lnTo>
                <a:lnTo>
                  <a:pt x="0" y="972948"/>
                </a:lnTo>
                <a:lnTo>
                  <a:pt x="3905046"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19" name="Freeform: Shape 18">
            <a:extLst>
              <a:ext uri="{FF2B5EF4-FFF2-40B4-BE49-F238E27FC236}">
                <a16:creationId xmlns:a16="http://schemas.microsoft.com/office/drawing/2014/main" id="{A87FEC7F-D398-41D5-AEC6-6378CFC122F5}"/>
              </a:ext>
            </a:extLst>
          </p:cNvPr>
          <p:cNvSpPr/>
          <p:nvPr/>
        </p:nvSpPr>
        <p:spPr bwMode="auto">
          <a:xfrm>
            <a:off x="7755806" y="3662419"/>
            <a:ext cx="4166955" cy="2904069"/>
          </a:xfrm>
          <a:custGeom>
            <a:avLst/>
            <a:gdLst>
              <a:gd name="connsiteX0" fmla="*/ 4250511 w 4250511"/>
              <a:gd name="connsiteY0" fmla="*/ 0 h 2962302"/>
              <a:gd name="connsiteX1" fmla="*/ 4250511 w 4250511"/>
              <a:gd name="connsiteY1" fmla="*/ 2962302 h 2962302"/>
              <a:gd name="connsiteX2" fmla="*/ 0 w 4250511"/>
              <a:gd name="connsiteY2" fmla="*/ 2962302 h 2962302"/>
              <a:gd name="connsiteX3" fmla="*/ 0 w 4250511"/>
              <a:gd name="connsiteY3" fmla="*/ 1059021 h 2962302"/>
              <a:gd name="connsiteX4" fmla="*/ 4250511 w 4250511"/>
              <a:gd name="connsiteY4" fmla="*/ 0 h 2962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0511" h="2962302">
                <a:moveTo>
                  <a:pt x="4250511" y="0"/>
                </a:moveTo>
                <a:lnTo>
                  <a:pt x="4250511" y="2962302"/>
                </a:lnTo>
                <a:lnTo>
                  <a:pt x="0" y="2962302"/>
                </a:lnTo>
                <a:lnTo>
                  <a:pt x="0" y="1059021"/>
                </a:lnTo>
                <a:lnTo>
                  <a:pt x="4250511"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sp>
        <p:nvSpPr>
          <p:cNvPr id="20" name="Freeform: Shape 19">
            <a:extLst>
              <a:ext uri="{FF2B5EF4-FFF2-40B4-BE49-F238E27FC236}">
                <a16:creationId xmlns:a16="http://schemas.microsoft.com/office/drawing/2014/main" id="{4533A14A-1A50-47ED-92AE-4D4AF5F1B98C}"/>
              </a:ext>
            </a:extLst>
          </p:cNvPr>
          <p:cNvSpPr/>
          <p:nvPr/>
        </p:nvSpPr>
        <p:spPr bwMode="auto">
          <a:xfrm>
            <a:off x="266921" y="5654445"/>
            <a:ext cx="3660603" cy="912045"/>
          </a:xfrm>
          <a:custGeom>
            <a:avLst/>
            <a:gdLst>
              <a:gd name="connsiteX0" fmla="*/ 3734006 w 3734006"/>
              <a:gd name="connsiteY0" fmla="*/ 0 h 930333"/>
              <a:gd name="connsiteX1" fmla="*/ 3734006 w 3734006"/>
              <a:gd name="connsiteY1" fmla="*/ 930333 h 930333"/>
              <a:gd name="connsiteX2" fmla="*/ 0 w 3734006"/>
              <a:gd name="connsiteY2" fmla="*/ 930333 h 930333"/>
              <a:gd name="connsiteX3" fmla="*/ 3734006 w 3734006"/>
              <a:gd name="connsiteY3" fmla="*/ 0 h 930333"/>
            </a:gdLst>
            <a:ahLst/>
            <a:cxnLst>
              <a:cxn ang="0">
                <a:pos x="connsiteX0" y="connsiteY0"/>
              </a:cxn>
              <a:cxn ang="0">
                <a:pos x="connsiteX1" y="connsiteY1"/>
              </a:cxn>
              <a:cxn ang="0">
                <a:pos x="connsiteX2" y="connsiteY2"/>
              </a:cxn>
              <a:cxn ang="0">
                <a:pos x="connsiteX3" y="connsiteY3"/>
              </a:cxn>
            </a:cxnLst>
            <a:rect l="l" t="t" r="r" b="b"/>
            <a:pathLst>
              <a:path w="3734006" h="930333">
                <a:moveTo>
                  <a:pt x="3734006" y="0"/>
                </a:moveTo>
                <a:lnTo>
                  <a:pt x="3734006" y="930333"/>
                </a:lnTo>
                <a:lnTo>
                  <a:pt x="0" y="930333"/>
                </a:lnTo>
                <a:lnTo>
                  <a:pt x="3734006" y="0"/>
                </a:lnTo>
                <a:close/>
              </a:path>
            </a:pathLst>
          </a:custGeom>
          <a:solidFill>
            <a:srgbClr val="C8C8C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err="1">
              <a:gradFill>
                <a:gsLst>
                  <a:gs pos="0">
                    <a:srgbClr val="FFFFFF"/>
                  </a:gs>
                  <a:gs pos="100000">
                    <a:srgbClr val="FFFFFF"/>
                  </a:gs>
                </a:gsLst>
                <a:lin ang="5400000" scaled="0"/>
              </a:gradFill>
              <a:latin typeface="Segoe UI Semilight"/>
              <a:cs typeface="Segoe UI" pitchFamily="34" charset="0"/>
            </a:endParaRPr>
          </a:p>
        </p:txBody>
      </p:sp>
      <p:grpSp>
        <p:nvGrpSpPr>
          <p:cNvPr id="50" name="Group 49">
            <a:extLst>
              <a:ext uri="{FF2B5EF4-FFF2-40B4-BE49-F238E27FC236}">
                <a16:creationId xmlns:a16="http://schemas.microsoft.com/office/drawing/2014/main" id="{5CC61413-40B2-4C72-BC69-5C9135D97DBC}"/>
              </a:ext>
            </a:extLst>
          </p:cNvPr>
          <p:cNvGrpSpPr/>
          <p:nvPr/>
        </p:nvGrpSpPr>
        <p:grpSpPr>
          <a:xfrm>
            <a:off x="774599" y="1874723"/>
            <a:ext cx="3152925" cy="2902127"/>
            <a:chOff x="774599" y="1874723"/>
            <a:chExt cx="3152925" cy="2902127"/>
          </a:xfrm>
        </p:grpSpPr>
        <p:sp>
          <p:nvSpPr>
            <p:cNvPr id="21" name="Rectangle 20">
              <a:extLst>
                <a:ext uri="{FF2B5EF4-FFF2-40B4-BE49-F238E27FC236}">
                  <a16:creationId xmlns:a16="http://schemas.microsoft.com/office/drawing/2014/main" id="{1AA48AD9-49C6-446C-A9CC-437ECBD98AB2}"/>
                </a:ext>
              </a:extLst>
            </p:cNvPr>
            <p:cNvSpPr/>
            <p:nvPr/>
          </p:nvSpPr>
          <p:spPr bwMode="auto">
            <a:xfrm>
              <a:off x="774599" y="1874723"/>
              <a:ext cx="3152925" cy="29021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lnSpc>
                  <a:spcPct val="90000"/>
                </a:lnSpc>
                <a:spcBef>
                  <a:spcPct val="0"/>
                </a:spcBef>
                <a:spcAft>
                  <a:spcPct val="0"/>
                </a:spcAft>
                <a:defRPr/>
              </a:pPr>
              <a:r>
                <a:rPr lang="en-US" sz="1961">
                  <a:gradFill>
                    <a:gsLst>
                      <a:gs pos="0">
                        <a:srgbClr val="353535"/>
                      </a:gs>
                      <a:gs pos="100000">
                        <a:srgbClr val="353535"/>
                      </a:gs>
                    </a:gsLst>
                    <a:lin ang="5400000" scaled="0"/>
                  </a:gradFill>
                  <a:latin typeface="Segoe UI Semilight"/>
                  <a:ea typeface="Segoe UI" pitchFamily="34" charset="0"/>
                  <a:cs typeface="Segoe UI Semibold" panose="020B0702040204020203" pitchFamily="34" charset="0"/>
                </a:rPr>
                <a:t>Tailor out-of-the-box solutions, embedded forms and dashboards</a:t>
              </a:r>
              <a:endParaRPr lang="en-US" sz="1961">
                <a:gradFill>
                  <a:gsLst>
                    <a:gs pos="0">
                      <a:srgbClr val="353535"/>
                    </a:gs>
                    <a:gs pos="100000">
                      <a:srgbClr val="353535"/>
                    </a:gs>
                  </a:gsLst>
                  <a:lin ang="5400000" scaled="0"/>
                </a:gradFill>
                <a:latin typeface="Segoe UI Semibold" panose="020B0702040204020203" pitchFamily="34" charset="0"/>
                <a:cs typeface="Segoe UI Semibold" panose="020B0702040204020203" pitchFamily="34" charset="0"/>
              </a:endParaRPr>
            </a:p>
          </p:txBody>
        </p:sp>
        <p:pic>
          <p:nvPicPr>
            <p:cNvPr id="47" name="Picture 46">
              <a:extLst>
                <a:ext uri="{FF2B5EF4-FFF2-40B4-BE49-F238E27FC236}">
                  <a16:creationId xmlns:a16="http://schemas.microsoft.com/office/drawing/2014/main" id="{DEA65B05-B74F-4ADD-A745-EE4AEAB4423D}"/>
                </a:ext>
              </a:extLst>
            </p:cNvPr>
            <p:cNvPicPr>
              <a:picLocks noChangeAspect="1"/>
            </p:cNvPicPr>
            <p:nvPr/>
          </p:nvPicPr>
          <p:blipFill>
            <a:blip r:embed="rId3"/>
            <a:stretch>
              <a:fillRect/>
            </a:stretch>
          </p:blipFill>
          <p:spPr>
            <a:xfrm>
              <a:off x="949028" y="2842782"/>
              <a:ext cx="2562575" cy="1813407"/>
            </a:xfrm>
            <a:prstGeom prst="rect">
              <a:avLst/>
            </a:prstGeom>
          </p:spPr>
        </p:pic>
        <p:pic>
          <p:nvPicPr>
            <p:cNvPr id="4" name="Picture 3">
              <a:extLst>
                <a:ext uri="{FF2B5EF4-FFF2-40B4-BE49-F238E27FC236}">
                  <a16:creationId xmlns:a16="http://schemas.microsoft.com/office/drawing/2014/main" id="{CA5997A6-F2EC-4FB6-81AC-73AEC0278C7D}"/>
                </a:ext>
              </a:extLst>
            </p:cNvPr>
            <p:cNvPicPr>
              <a:picLocks noChangeAspect="1"/>
            </p:cNvPicPr>
            <p:nvPr/>
          </p:nvPicPr>
          <p:blipFill>
            <a:blip r:embed="rId4"/>
            <a:stretch>
              <a:fillRect/>
            </a:stretch>
          </p:blipFill>
          <p:spPr>
            <a:xfrm>
              <a:off x="3192770" y="3544480"/>
              <a:ext cx="653034" cy="1172039"/>
            </a:xfrm>
            <a:prstGeom prst="rect">
              <a:avLst/>
            </a:prstGeom>
          </p:spPr>
        </p:pic>
      </p:grpSp>
      <p:sp>
        <p:nvSpPr>
          <p:cNvPr id="9" name="TextBox 8">
            <a:extLst>
              <a:ext uri="{FF2B5EF4-FFF2-40B4-BE49-F238E27FC236}">
                <a16:creationId xmlns:a16="http://schemas.microsoft.com/office/drawing/2014/main" id="{FB2C559E-0A02-4F7A-BB04-0F970207639D}"/>
              </a:ext>
            </a:extLst>
          </p:cNvPr>
          <p:cNvSpPr txBox="1"/>
          <p:nvPr/>
        </p:nvSpPr>
        <p:spPr>
          <a:xfrm>
            <a:off x="8305403" y="5775227"/>
            <a:ext cx="2789306" cy="572464"/>
          </a:xfrm>
          <a:prstGeom prst="rect">
            <a:avLst/>
          </a:prstGeom>
          <a:noFill/>
        </p:spPr>
        <p:txBody>
          <a:bodyPr wrap="square" lIns="0" tIns="146304" rIns="0" bIns="146304" rtlCol="0">
            <a:spAutoFit/>
          </a:bodyPr>
          <a:lstStyle/>
          <a:p>
            <a:pPr algn="r">
              <a:lnSpc>
                <a:spcPct val="90000"/>
              </a:lnSpc>
              <a:spcAft>
                <a:spcPts val="600"/>
              </a:spcAft>
            </a:pPr>
            <a:r>
              <a:rPr lang="en-US" sz="2000" b="1">
                <a:gradFill>
                  <a:gsLst>
                    <a:gs pos="2917">
                      <a:schemeClr val="tx1"/>
                    </a:gs>
                    <a:gs pos="30000">
                      <a:schemeClr val="tx1"/>
                    </a:gs>
                  </a:gsLst>
                  <a:lin ang="5400000" scaled="0"/>
                </a:gradFill>
              </a:rPr>
              <a:t>SOPHISTICATION</a:t>
            </a:r>
          </a:p>
        </p:txBody>
      </p:sp>
      <p:grpSp>
        <p:nvGrpSpPr>
          <p:cNvPr id="65" name="Group 64">
            <a:extLst>
              <a:ext uri="{FF2B5EF4-FFF2-40B4-BE49-F238E27FC236}">
                <a16:creationId xmlns:a16="http://schemas.microsoft.com/office/drawing/2014/main" id="{5D9C733D-E647-460C-A26E-C23132DAAAD9}"/>
              </a:ext>
            </a:extLst>
          </p:cNvPr>
          <p:cNvGrpSpPr/>
          <p:nvPr/>
        </p:nvGrpSpPr>
        <p:grpSpPr>
          <a:xfrm>
            <a:off x="8305403" y="1872781"/>
            <a:ext cx="3278683" cy="2904069"/>
            <a:chOff x="8305403" y="1872781"/>
            <a:chExt cx="3278683" cy="2904069"/>
          </a:xfrm>
        </p:grpSpPr>
        <p:sp>
          <p:nvSpPr>
            <p:cNvPr id="24" name="Rectangle 23">
              <a:extLst>
                <a:ext uri="{FF2B5EF4-FFF2-40B4-BE49-F238E27FC236}">
                  <a16:creationId xmlns:a16="http://schemas.microsoft.com/office/drawing/2014/main" id="{DCA66128-4031-4A98-BEFB-E514F65102EB}"/>
                </a:ext>
              </a:extLst>
            </p:cNvPr>
            <p:cNvSpPr/>
            <p:nvPr/>
          </p:nvSpPr>
          <p:spPr bwMode="auto">
            <a:xfrm>
              <a:off x="8431161" y="1872781"/>
              <a:ext cx="3152925" cy="29040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896160">
                <a:lnSpc>
                  <a:spcPct val="90000"/>
                </a:lnSpc>
                <a:spcAft>
                  <a:spcPts val="576"/>
                </a:spcAft>
                <a:defRPr/>
              </a:pPr>
              <a:r>
                <a:rPr lang="en-US" sz="1961">
                  <a:solidFill>
                    <a:srgbClr val="353535"/>
                  </a:solidFill>
                  <a:latin typeface="Segoe UI Semilight"/>
                  <a:ea typeface="Segoe UI" charset="0"/>
                  <a:cs typeface="Segoe UI" charset="0"/>
                </a:rPr>
                <a:t>Immersive, end-to-end solutions</a:t>
              </a:r>
              <a:endParaRPr lang="en-US" sz="1961">
                <a:solidFill>
                  <a:srgbClr val="353535"/>
                </a:solidFill>
                <a:latin typeface="Segoe UI Semibold" panose="020B0702040204020203" pitchFamily="34" charset="0"/>
                <a:ea typeface="Segoe UI" charset="0"/>
                <a:cs typeface="Segoe UI Semibold" panose="020B0702040204020203" pitchFamily="34" charset="0"/>
              </a:endParaRPr>
            </a:p>
          </p:txBody>
        </p:sp>
        <p:grpSp>
          <p:nvGrpSpPr>
            <p:cNvPr id="56" name="Group 55">
              <a:extLst>
                <a:ext uri="{FF2B5EF4-FFF2-40B4-BE49-F238E27FC236}">
                  <a16:creationId xmlns:a16="http://schemas.microsoft.com/office/drawing/2014/main" id="{EED27E57-C5DD-4674-B522-172BF0481658}"/>
                </a:ext>
              </a:extLst>
            </p:cNvPr>
            <p:cNvGrpSpPr/>
            <p:nvPr/>
          </p:nvGrpSpPr>
          <p:grpSpPr>
            <a:xfrm>
              <a:off x="8305403" y="2735424"/>
              <a:ext cx="2992816" cy="2041426"/>
              <a:chOff x="2903723" y="855907"/>
              <a:chExt cx="6808896" cy="4256485"/>
            </a:xfrm>
          </p:grpSpPr>
          <p:pic>
            <p:nvPicPr>
              <p:cNvPr id="53" name="Picture 52" descr="A screenshot of a cell phone&#10;&#10;Description generated with very high confidence">
                <a:extLst>
                  <a:ext uri="{FF2B5EF4-FFF2-40B4-BE49-F238E27FC236}">
                    <a16:creationId xmlns:a16="http://schemas.microsoft.com/office/drawing/2014/main" id="{12DBDE07-7B66-45A4-9D2C-4AD169902D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143" y="1172663"/>
                <a:ext cx="6192936" cy="3483526"/>
              </a:xfrm>
              <a:prstGeom prst="rect">
                <a:avLst/>
              </a:prstGeom>
            </p:spPr>
          </p:pic>
          <p:pic>
            <p:nvPicPr>
              <p:cNvPr id="54" name="Picture 53">
                <a:extLst>
                  <a:ext uri="{FF2B5EF4-FFF2-40B4-BE49-F238E27FC236}">
                    <a16:creationId xmlns:a16="http://schemas.microsoft.com/office/drawing/2014/main" id="{B3DD0822-3777-4DFF-8645-5CA14E3F22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3723" y="855907"/>
                <a:ext cx="6808896" cy="4256485"/>
              </a:xfrm>
              <a:prstGeom prst="rect">
                <a:avLst/>
              </a:prstGeom>
            </p:spPr>
          </p:pic>
        </p:grpSp>
        <p:grpSp>
          <p:nvGrpSpPr>
            <p:cNvPr id="57" name="Group 56">
              <a:extLst>
                <a:ext uri="{FF2B5EF4-FFF2-40B4-BE49-F238E27FC236}">
                  <a16:creationId xmlns:a16="http://schemas.microsoft.com/office/drawing/2014/main" id="{9014FEA7-A8FB-497E-A972-026425CF3B67}"/>
                </a:ext>
              </a:extLst>
            </p:cNvPr>
            <p:cNvGrpSpPr/>
            <p:nvPr/>
          </p:nvGrpSpPr>
          <p:grpSpPr>
            <a:xfrm>
              <a:off x="10390343" y="2663649"/>
              <a:ext cx="987338" cy="1427381"/>
              <a:chOff x="1078270" y="2619534"/>
              <a:chExt cx="2082959" cy="3011305"/>
            </a:xfrm>
          </p:grpSpPr>
          <p:pic>
            <p:nvPicPr>
              <p:cNvPr id="58" name="Picture 13">
                <a:extLst>
                  <a:ext uri="{FF2B5EF4-FFF2-40B4-BE49-F238E27FC236}">
                    <a16:creationId xmlns:a16="http://schemas.microsoft.com/office/drawing/2014/main" id="{199CD339-F3C7-42C0-8C25-D3C3D9C440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8270" y="2619534"/>
                <a:ext cx="2082959" cy="3011305"/>
              </a:xfrm>
              <a:prstGeom prst="rect">
                <a:avLst/>
              </a:prstGeom>
            </p:spPr>
          </p:pic>
          <p:pic>
            <p:nvPicPr>
              <p:cNvPr id="59" name="Picture 58">
                <a:extLst>
                  <a:ext uri="{FF2B5EF4-FFF2-40B4-BE49-F238E27FC236}">
                    <a16:creationId xmlns:a16="http://schemas.microsoft.com/office/drawing/2014/main" id="{E13EF6A0-2843-42F8-BA28-0CF891DAF54B}"/>
                  </a:ext>
                </a:extLst>
              </p:cNvPr>
              <p:cNvPicPr>
                <a:picLocks noChangeAspect="1"/>
              </p:cNvPicPr>
              <p:nvPr/>
            </p:nvPicPr>
            <p:blipFill rotWithShape="1">
              <a:blip r:embed="rId8"/>
              <a:srcRect r="52566"/>
              <a:stretch/>
            </p:blipFill>
            <p:spPr>
              <a:xfrm>
                <a:off x="1242998" y="2944404"/>
                <a:ext cx="1715355" cy="2324531"/>
              </a:xfrm>
              <a:prstGeom prst="rect">
                <a:avLst/>
              </a:prstGeom>
            </p:spPr>
          </p:pic>
        </p:grpSp>
        <p:grpSp>
          <p:nvGrpSpPr>
            <p:cNvPr id="63" name="Group 62">
              <a:extLst>
                <a:ext uri="{FF2B5EF4-FFF2-40B4-BE49-F238E27FC236}">
                  <a16:creationId xmlns:a16="http://schemas.microsoft.com/office/drawing/2014/main" id="{982D45AA-9244-4C70-B6A8-30D6AD3983BE}"/>
                </a:ext>
              </a:extLst>
            </p:cNvPr>
            <p:cNvGrpSpPr/>
            <p:nvPr/>
          </p:nvGrpSpPr>
          <p:grpSpPr>
            <a:xfrm>
              <a:off x="8522781" y="2789426"/>
              <a:ext cx="612099" cy="1068584"/>
              <a:chOff x="6911625" y="4033331"/>
              <a:chExt cx="1883155" cy="3287555"/>
            </a:xfrm>
          </p:grpSpPr>
          <p:pic>
            <p:nvPicPr>
              <p:cNvPr id="61" name="Picture 60" descr="A screenshot of a cell phone&#10;&#10;Description generated with very high confidence">
                <a:extLst>
                  <a:ext uri="{FF2B5EF4-FFF2-40B4-BE49-F238E27FC236}">
                    <a16:creationId xmlns:a16="http://schemas.microsoft.com/office/drawing/2014/main" id="{BBDD30C9-3B18-4DC4-BA45-DC7EF91B5B8E}"/>
                  </a:ext>
                </a:extLst>
              </p:cNvPr>
              <p:cNvPicPr>
                <a:picLocks noChangeAspect="1"/>
              </p:cNvPicPr>
              <p:nvPr/>
            </p:nvPicPr>
            <p:blipFill rotWithShape="1">
              <a:blip r:embed="rId9">
                <a:extLst>
                  <a:ext uri="{28A0092B-C50C-407E-A947-70E740481C1C}">
                    <a14:useLocalDpi xmlns:a14="http://schemas.microsoft.com/office/drawing/2010/main" val="0"/>
                  </a:ext>
                </a:extLst>
              </a:blip>
              <a:srcRect l="36174" t="16700" r="36663"/>
              <a:stretch/>
            </p:blipFill>
            <p:spPr>
              <a:xfrm>
                <a:off x="7095716" y="4338274"/>
                <a:ext cx="1519386" cy="2518881"/>
              </a:xfrm>
              <a:prstGeom prst="rect">
                <a:avLst/>
              </a:prstGeom>
            </p:spPr>
          </p:pic>
          <p:pic>
            <p:nvPicPr>
              <p:cNvPr id="62" name="Picture 61" descr="A screen shot of a computer&#10;&#10;Description generated with very high confidence">
                <a:extLst>
                  <a:ext uri="{FF2B5EF4-FFF2-40B4-BE49-F238E27FC236}">
                    <a16:creationId xmlns:a16="http://schemas.microsoft.com/office/drawing/2014/main" id="{D05A0E69-FFB2-4C5F-91A0-A78B367048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1625" y="4033331"/>
                <a:ext cx="1883155" cy="3287555"/>
              </a:xfrm>
              <a:prstGeom prst="rect">
                <a:avLst/>
              </a:prstGeom>
            </p:spPr>
          </p:pic>
        </p:grpSp>
      </p:grpSp>
      <p:grpSp>
        <p:nvGrpSpPr>
          <p:cNvPr id="2" name="Group 1">
            <a:extLst>
              <a:ext uri="{FF2B5EF4-FFF2-40B4-BE49-F238E27FC236}">
                <a16:creationId xmlns:a16="http://schemas.microsoft.com/office/drawing/2014/main" id="{31F6D928-4B64-4701-AC1F-FF12E7C5A385}"/>
              </a:ext>
            </a:extLst>
          </p:cNvPr>
          <p:cNvGrpSpPr/>
          <p:nvPr/>
        </p:nvGrpSpPr>
        <p:grpSpPr>
          <a:xfrm>
            <a:off x="4602880" y="1872781"/>
            <a:ext cx="3278683" cy="2904069"/>
            <a:chOff x="4602880" y="1872781"/>
            <a:chExt cx="3278683" cy="2904069"/>
          </a:xfrm>
        </p:grpSpPr>
        <p:grpSp>
          <p:nvGrpSpPr>
            <p:cNvPr id="51" name="Group 50">
              <a:extLst>
                <a:ext uri="{FF2B5EF4-FFF2-40B4-BE49-F238E27FC236}">
                  <a16:creationId xmlns:a16="http://schemas.microsoft.com/office/drawing/2014/main" id="{253F922E-4A7B-4A05-92BA-6BFBD66DB746}"/>
                </a:ext>
              </a:extLst>
            </p:cNvPr>
            <p:cNvGrpSpPr/>
            <p:nvPr/>
          </p:nvGrpSpPr>
          <p:grpSpPr>
            <a:xfrm>
              <a:off x="4602880" y="1872781"/>
              <a:ext cx="3278683" cy="2904069"/>
              <a:chOff x="4602880" y="1872781"/>
              <a:chExt cx="3278683" cy="2904069"/>
            </a:xfrm>
          </p:grpSpPr>
          <p:sp>
            <p:nvSpPr>
              <p:cNvPr id="23" name="Rectangle 22">
                <a:extLst>
                  <a:ext uri="{FF2B5EF4-FFF2-40B4-BE49-F238E27FC236}">
                    <a16:creationId xmlns:a16="http://schemas.microsoft.com/office/drawing/2014/main" id="{B893B089-9ED7-47C3-B82B-02D11CBA01CD}"/>
                  </a:ext>
                </a:extLst>
              </p:cNvPr>
              <p:cNvSpPr/>
              <p:nvPr/>
            </p:nvSpPr>
            <p:spPr bwMode="auto">
              <a:xfrm>
                <a:off x="4602880" y="1872781"/>
                <a:ext cx="3152925" cy="290406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defTabSz="913927" fontAlgn="base">
                  <a:lnSpc>
                    <a:spcPct val="90000"/>
                  </a:lnSpc>
                  <a:spcBef>
                    <a:spcPct val="0"/>
                  </a:spcBef>
                  <a:spcAft>
                    <a:spcPct val="0"/>
                  </a:spcAft>
                  <a:defRPr/>
                </a:pPr>
                <a:r>
                  <a:rPr lang="en-US" sz="1961">
                    <a:gradFill>
                      <a:gsLst>
                        <a:gs pos="0">
                          <a:srgbClr val="353535"/>
                        </a:gs>
                        <a:gs pos="100000">
                          <a:srgbClr val="353535"/>
                        </a:gs>
                      </a:gsLst>
                      <a:lin ang="5400000" scaled="0"/>
                    </a:gradFill>
                    <a:latin typeface="Segoe UI Semilight"/>
                    <a:ea typeface="Segoe UI" pitchFamily="34" charset="0"/>
                    <a:cs typeface="Segoe UI Semibold" panose="020B0702040204020203" pitchFamily="34" charset="0"/>
                  </a:rPr>
                  <a:t>Highly customized task- and role-based apps</a:t>
                </a:r>
              </a:p>
            </p:txBody>
          </p:sp>
          <p:pic>
            <p:nvPicPr>
              <p:cNvPr id="16" name="Picture 15" descr="A screenshot of a computer screen&#10;&#10;Description generated with very high confidence">
                <a:extLst>
                  <a:ext uri="{FF2B5EF4-FFF2-40B4-BE49-F238E27FC236}">
                    <a16:creationId xmlns:a16="http://schemas.microsoft.com/office/drawing/2014/main" id="{3EB11432-FD3C-4EA7-97BA-64EE0326E4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0402" y="2735424"/>
                <a:ext cx="2871161" cy="1782790"/>
              </a:xfrm>
              <a:prstGeom prst="rect">
                <a:avLst/>
              </a:prstGeom>
            </p:spPr>
          </p:pic>
        </p:grpSp>
        <p:pic>
          <p:nvPicPr>
            <p:cNvPr id="30" name="Picture 29" descr="A screenshot of a cell phone&#10;&#10;Description generated with very high confidence">
              <a:extLst>
                <a:ext uri="{FF2B5EF4-FFF2-40B4-BE49-F238E27FC236}">
                  <a16:creationId xmlns:a16="http://schemas.microsoft.com/office/drawing/2014/main" id="{37AEFA61-6471-47A2-99A3-18BEBF7CEF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23447" y="3507439"/>
              <a:ext cx="1722248" cy="1069396"/>
            </a:xfrm>
            <a:prstGeom prst="rect">
              <a:avLst/>
            </a:prstGeom>
          </p:spPr>
        </p:pic>
      </p:grpSp>
    </p:spTree>
    <p:extLst>
      <p:ext uri="{BB962C8B-B14F-4D97-AF65-F5344CB8AC3E}">
        <p14:creationId xmlns:p14="http://schemas.microsoft.com/office/powerpoint/2010/main" val="147035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childTnLst>
                                </p:cTn>
                              </p:par>
                              <p:par>
                                <p:cTn id="11" presetID="42" presetClass="path" presetSubtype="0" decel="100000" fill="hold" nodeType="withEffect">
                                  <p:stCondLst>
                                    <p:cond delay="0"/>
                                  </p:stCondLst>
                                  <p:childTnLst>
                                    <p:animMotion origin="layout" path="M -3.33333E-6 -0.0449 L -3.33333E-6 -4.81481E-6 " pathEditMode="relative" rAng="0" ptsTypes="AA">
                                      <p:cBhvr>
                                        <p:cTn id="12" dur="750" fill="hold"/>
                                        <p:tgtEl>
                                          <p:spTgt spid="50"/>
                                        </p:tgtEl>
                                        <p:attrNameLst>
                                          <p:attrName>ppt_x</p:attrName>
                                          <p:attrName>ppt_y</p:attrName>
                                        </p:attrNameLst>
                                      </p:cBhvr>
                                      <p:rCtr x="0" y="2245"/>
                                    </p:animMotion>
                                  </p:childTnLst>
                                </p:cTn>
                              </p:par>
                              <p:par>
                                <p:cTn id="13" presetID="22" presetClass="entr" presetSubtype="8" fill="hold" grpId="0" nodeType="withEffect">
                                  <p:stCondLst>
                                    <p:cond delay="75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1000"/>
                                        <p:tgtEl>
                                          <p:spTgt spid="18"/>
                                        </p:tgtEl>
                                      </p:cBhvr>
                                    </p:animEffect>
                                  </p:childTnLst>
                                </p:cTn>
                              </p:par>
                              <p:par>
                                <p:cTn id="16" presetID="10" presetClass="entr" presetSubtype="0" fill="hold" nodeType="withEffect">
                                  <p:stCondLst>
                                    <p:cond delay="100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750"/>
                                        <p:tgtEl>
                                          <p:spTgt spid="2"/>
                                        </p:tgtEl>
                                      </p:cBhvr>
                                    </p:animEffect>
                                  </p:childTnLst>
                                </p:cTn>
                              </p:par>
                              <p:par>
                                <p:cTn id="19" presetID="42" presetClass="path" presetSubtype="0" decel="100000" fill="hold" nodeType="withEffect">
                                  <p:stCondLst>
                                    <p:cond delay="1000"/>
                                  </p:stCondLst>
                                  <p:childTnLst>
                                    <p:animMotion origin="layout" path="M -3.33333E-6 -0.0449 L -3.33333E-6 -4.81481E-6 " pathEditMode="relative" rAng="0" ptsTypes="AA">
                                      <p:cBhvr>
                                        <p:cTn id="20" dur="750" fill="hold"/>
                                        <p:tgtEl>
                                          <p:spTgt spid="2"/>
                                        </p:tgtEl>
                                        <p:attrNameLst>
                                          <p:attrName>ppt_x</p:attrName>
                                          <p:attrName>ppt_y</p:attrName>
                                        </p:attrNameLst>
                                      </p:cBhvr>
                                      <p:rCtr x="0" y="2245"/>
                                    </p:animMotion>
                                  </p:childTnLst>
                                </p:cTn>
                              </p:par>
                              <p:par>
                                <p:cTn id="21" presetID="22" presetClass="entr" presetSubtype="8" fill="hold" grpId="0" nodeType="withEffect">
                                  <p:stCondLst>
                                    <p:cond delay="175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1000"/>
                                        <p:tgtEl>
                                          <p:spTgt spid="19"/>
                                        </p:tgtEl>
                                      </p:cBhvr>
                                    </p:animEffect>
                                  </p:childTnLst>
                                </p:cTn>
                              </p:par>
                              <p:par>
                                <p:cTn id="24" presetID="22" presetClass="entr" presetSubtype="8" fill="hold" grpId="0" nodeType="withEffect">
                                  <p:stCondLst>
                                    <p:cond delay="20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750"/>
                                        <p:tgtEl>
                                          <p:spTgt spid="9"/>
                                        </p:tgtEl>
                                      </p:cBhvr>
                                    </p:animEffect>
                                  </p:childTnLst>
                                </p:cTn>
                              </p:par>
                              <p:par>
                                <p:cTn id="27" presetID="10" presetClass="entr" presetSubtype="0" fill="hold" nodeType="withEffect">
                                  <p:stCondLst>
                                    <p:cond delay="2000"/>
                                  </p:stCondLst>
                                  <p:childTnLst>
                                    <p:set>
                                      <p:cBhvr>
                                        <p:cTn id="28" dur="1" fill="hold">
                                          <p:stCondLst>
                                            <p:cond delay="0"/>
                                          </p:stCondLst>
                                        </p:cTn>
                                        <p:tgtEl>
                                          <p:spTgt spid="65"/>
                                        </p:tgtEl>
                                        <p:attrNameLst>
                                          <p:attrName>style.visibility</p:attrName>
                                        </p:attrNameLst>
                                      </p:cBhvr>
                                      <p:to>
                                        <p:strVal val="visible"/>
                                      </p:to>
                                    </p:set>
                                    <p:animEffect transition="in" filter="fade">
                                      <p:cBhvr>
                                        <p:cTn id="29" dur="750"/>
                                        <p:tgtEl>
                                          <p:spTgt spid="65"/>
                                        </p:tgtEl>
                                      </p:cBhvr>
                                    </p:animEffect>
                                  </p:childTnLst>
                                </p:cTn>
                              </p:par>
                              <p:par>
                                <p:cTn id="30" presetID="42" presetClass="path" presetSubtype="0" decel="100000" fill="hold" nodeType="withEffect">
                                  <p:stCondLst>
                                    <p:cond delay="2000"/>
                                  </p:stCondLst>
                                  <p:childTnLst>
                                    <p:animMotion origin="layout" path="M -3.33333E-6 -0.0449 L -3.33333E-6 -4.81481E-6 " pathEditMode="relative" rAng="0" ptsTypes="AA">
                                      <p:cBhvr>
                                        <p:cTn id="31" dur="750" fill="hold"/>
                                        <p:tgtEl>
                                          <p:spTgt spid="65"/>
                                        </p:tgtEl>
                                        <p:attrNameLst>
                                          <p:attrName>ppt_x</p:attrName>
                                          <p:attrName>ppt_y</p:attrName>
                                        </p:attrNameLst>
                                      </p:cBhvr>
                                      <p:rCtr x="0" y="22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D400DF-3548-4367-8EDA-7FFF34F8C939}"/>
              </a:ext>
            </a:extLst>
          </p:cNvPr>
          <p:cNvSpPr>
            <a:spLocks noGrp="1"/>
          </p:cNvSpPr>
          <p:nvPr>
            <p:ph type="title"/>
          </p:nvPr>
        </p:nvSpPr>
        <p:spPr/>
        <p:txBody>
          <a:bodyPr/>
          <a:lstStyle/>
          <a:p>
            <a:r>
              <a:rPr lang="en-GB" dirty="0"/>
              <a:t>Key concepts</a:t>
            </a:r>
          </a:p>
        </p:txBody>
      </p:sp>
    </p:spTree>
    <p:extLst>
      <p:ext uri="{BB962C8B-B14F-4D97-AF65-F5344CB8AC3E}">
        <p14:creationId xmlns:p14="http://schemas.microsoft.com/office/powerpoint/2010/main" val="418659560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BF07-6957-4A4B-B713-AB892DFA2728}"/>
              </a:ext>
            </a:extLst>
          </p:cNvPr>
          <p:cNvSpPr>
            <a:spLocks noGrp="1"/>
          </p:cNvSpPr>
          <p:nvPr>
            <p:ph type="title"/>
          </p:nvPr>
        </p:nvSpPr>
        <p:spPr>
          <a:xfrm>
            <a:off x="588263" y="457200"/>
            <a:ext cx="11018520" cy="553998"/>
          </a:xfrm>
        </p:spPr>
        <p:txBody>
          <a:bodyPr/>
          <a:lstStyle/>
          <a:p>
            <a:r>
              <a:rPr lang="en-US" dirty="0"/>
              <a:t>PowerApps Maker Portal </a:t>
            </a:r>
            <a:r>
              <a:rPr lang="en-US" sz="2400" dirty="0"/>
              <a:t>[</a:t>
            </a:r>
            <a:r>
              <a:rPr lang="en-US" sz="2400" dirty="0">
                <a:hlinkClick r:id="rId2"/>
              </a:rPr>
              <a:t>https://web.powerapps.com/</a:t>
            </a:r>
            <a:r>
              <a:rPr lang="en-US" sz="2400" dirty="0"/>
              <a:t>]</a:t>
            </a:r>
            <a:r>
              <a:rPr lang="en-US" dirty="0"/>
              <a:t> </a:t>
            </a:r>
          </a:p>
        </p:txBody>
      </p:sp>
      <p:sp>
        <p:nvSpPr>
          <p:cNvPr id="3" name="Text Placeholder 2">
            <a:extLst>
              <a:ext uri="{FF2B5EF4-FFF2-40B4-BE49-F238E27FC236}">
                <a16:creationId xmlns:a16="http://schemas.microsoft.com/office/drawing/2014/main" id="{97C1CF67-AF40-4FE5-A885-1DBFF7A7FD92}"/>
              </a:ext>
            </a:extLst>
          </p:cNvPr>
          <p:cNvSpPr>
            <a:spLocks noGrp="1"/>
          </p:cNvSpPr>
          <p:nvPr>
            <p:ph type="body" sz="quarter" idx="10"/>
          </p:nvPr>
        </p:nvSpPr>
        <p:spPr>
          <a:xfrm>
            <a:off x="2451100" y="1435497"/>
            <a:ext cx="9151620" cy="4739759"/>
          </a:xfrm>
        </p:spPr>
        <p:txBody>
          <a:bodyPr/>
          <a:lstStyle/>
          <a:p>
            <a:pPr marL="0" indent="0">
              <a:buNone/>
            </a:pPr>
            <a:r>
              <a:rPr lang="en-US" dirty="0"/>
              <a:t>Home page for Makers</a:t>
            </a:r>
          </a:p>
          <a:p>
            <a:r>
              <a:rPr lang="en-US" dirty="0"/>
              <a:t>Learn</a:t>
            </a:r>
          </a:p>
          <a:p>
            <a:pPr lvl="1"/>
            <a:r>
              <a:rPr lang="en-US" dirty="0"/>
              <a:t>Guided learning, documentation, community, what’s new </a:t>
            </a:r>
          </a:p>
          <a:p>
            <a:r>
              <a:rPr lang="en-US" dirty="0"/>
              <a:t>Manage Apps</a:t>
            </a:r>
          </a:p>
          <a:p>
            <a:pPr lvl="1"/>
            <a:r>
              <a:rPr lang="en-US" dirty="0"/>
              <a:t>View apps, open apps, create new apps, run sample apps, create apps from sample apps </a:t>
            </a:r>
          </a:p>
          <a:p>
            <a:r>
              <a:rPr lang="en-US" dirty="0"/>
              <a:t>Data</a:t>
            </a:r>
          </a:p>
          <a:p>
            <a:pPr lvl="1"/>
            <a:r>
              <a:rPr lang="en-US" dirty="0"/>
              <a:t>Manage Entities, option sets, data integration, connections, custom connections &amp; gateways</a:t>
            </a:r>
          </a:p>
          <a:p>
            <a:r>
              <a:rPr lang="en-US" dirty="0"/>
              <a:t>Business Logic</a:t>
            </a:r>
            <a:r>
              <a:rPr lang="en-US" sz="2000" dirty="0">
                <a:latin typeface="+mn-lt"/>
                <a:cs typeface="+mn-cs"/>
              </a:rPr>
              <a:t>: Add Flows to your apps</a:t>
            </a:r>
          </a:p>
          <a:p>
            <a:r>
              <a:rPr lang="en-US" dirty="0"/>
              <a:t>Switch mode between Canvas and Model-driven</a:t>
            </a:r>
          </a:p>
        </p:txBody>
      </p:sp>
      <p:pic>
        <p:nvPicPr>
          <p:cNvPr id="6" name="Picture 5">
            <a:extLst>
              <a:ext uri="{FF2B5EF4-FFF2-40B4-BE49-F238E27FC236}">
                <a16:creationId xmlns:a16="http://schemas.microsoft.com/office/drawing/2014/main" id="{6A0F1A25-97F5-4373-9172-822208772580}"/>
              </a:ext>
            </a:extLst>
          </p:cNvPr>
          <p:cNvPicPr>
            <a:picLocks noChangeAspect="1"/>
          </p:cNvPicPr>
          <p:nvPr/>
        </p:nvPicPr>
        <p:blipFill>
          <a:blip r:embed="rId3"/>
          <a:stretch>
            <a:fillRect/>
          </a:stretch>
        </p:blipFill>
        <p:spPr>
          <a:xfrm>
            <a:off x="585217" y="1193800"/>
            <a:ext cx="1486357" cy="5207000"/>
          </a:xfrm>
          <a:prstGeom prst="rect">
            <a:avLst/>
          </a:prstGeom>
        </p:spPr>
      </p:pic>
    </p:spTree>
    <p:extLst>
      <p:ext uri="{BB962C8B-B14F-4D97-AF65-F5344CB8AC3E}">
        <p14:creationId xmlns:p14="http://schemas.microsoft.com/office/powerpoint/2010/main" val="75764744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BF07-6957-4A4B-B713-AB892DFA2728}"/>
              </a:ext>
            </a:extLst>
          </p:cNvPr>
          <p:cNvSpPr>
            <a:spLocks noGrp="1"/>
          </p:cNvSpPr>
          <p:nvPr>
            <p:ph type="title"/>
          </p:nvPr>
        </p:nvSpPr>
        <p:spPr>
          <a:xfrm>
            <a:off x="588263" y="457200"/>
            <a:ext cx="11018520" cy="553998"/>
          </a:xfrm>
        </p:spPr>
        <p:txBody>
          <a:bodyPr/>
          <a:lstStyle/>
          <a:p>
            <a:r>
              <a:rPr lang="en-US"/>
              <a:t>PowerApps Studio for the Web </a:t>
            </a:r>
            <a:r>
              <a:rPr lang="en-US" sz="2400"/>
              <a:t>[</a:t>
            </a:r>
            <a:r>
              <a:rPr lang="en-US" sz="2400">
                <a:hlinkClick r:id="rId2"/>
              </a:rPr>
              <a:t>https://create.powerapps.com/</a:t>
            </a:r>
            <a:r>
              <a:rPr lang="en-US" sz="2400"/>
              <a:t>]</a:t>
            </a:r>
            <a:r>
              <a:rPr lang="en-US"/>
              <a:t> </a:t>
            </a:r>
            <a:endParaRPr lang="en-US" dirty="0"/>
          </a:p>
        </p:txBody>
      </p:sp>
      <p:sp>
        <p:nvSpPr>
          <p:cNvPr id="3" name="Text Placeholder 2">
            <a:extLst>
              <a:ext uri="{FF2B5EF4-FFF2-40B4-BE49-F238E27FC236}">
                <a16:creationId xmlns:a16="http://schemas.microsoft.com/office/drawing/2014/main" id="{97C1CF67-AF40-4FE5-A885-1DBFF7A7FD92}"/>
              </a:ext>
            </a:extLst>
          </p:cNvPr>
          <p:cNvSpPr>
            <a:spLocks noGrp="1"/>
          </p:cNvSpPr>
          <p:nvPr>
            <p:ph type="body" sz="quarter" idx="10"/>
          </p:nvPr>
        </p:nvSpPr>
        <p:spPr>
          <a:xfrm>
            <a:off x="584200" y="1435497"/>
            <a:ext cx="5511800" cy="1982081"/>
          </a:xfrm>
        </p:spPr>
        <p:txBody>
          <a:bodyPr/>
          <a:lstStyle/>
          <a:p>
            <a:r>
              <a:rPr lang="en-US" dirty="0"/>
              <a:t>Canvas apps authoring experience</a:t>
            </a:r>
          </a:p>
          <a:p>
            <a:r>
              <a:rPr lang="en-US" dirty="0"/>
              <a:t>Start with your data</a:t>
            </a:r>
          </a:p>
          <a:p>
            <a:r>
              <a:rPr lang="en-US" dirty="0"/>
              <a:t>Start with a blank canvas</a:t>
            </a:r>
          </a:p>
          <a:p>
            <a:r>
              <a:rPr lang="en-US" dirty="0"/>
              <a:t>Start with a template</a:t>
            </a:r>
          </a:p>
        </p:txBody>
      </p:sp>
      <p:pic>
        <p:nvPicPr>
          <p:cNvPr id="5" name="Picture 4">
            <a:extLst>
              <a:ext uri="{FF2B5EF4-FFF2-40B4-BE49-F238E27FC236}">
                <a16:creationId xmlns:a16="http://schemas.microsoft.com/office/drawing/2014/main" id="{E315FDBA-9C8D-4D24-B7DD-F6AFDEC4E32C}"/>
              </a:ext>
            </a:extLst>
          </p:cNvPr>
          <p:cNvPicPr>
            <a:picLocks noChangeAspect="1"/>
          </p:cNvPicPr>
          <p:nvPr/>
        </p:nvPicPr>
        <p:blipFill>
          <a:blip r:embed="rId3"/>
          <a:stretch>
            <a:fillRect/>
          </a:stretch>
        </p:blipFill>
        <p:spPr>
          <a:xfrm>
            <a:off x="4978400" y="2187064"/>
            <a:ext cx="6840240" cy="4116938"/>
          </a:xfrm>
          <a:prstGeom prst="rect">
            <a:avLst/>
          </a:prstGeom>
        </p:spPr>
      </p:pic>
    </p:spTree>
    <p:extLst>
      <p:ext uri="{BB962C8B-B14F-4D97-AF65-F5344CB8AC3E}">
        <p14:creationId xmlns:p14="http://schemas.microsoft.com/office/powerpoint/2010/main" val="297789352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008BD-EC88-4D8C-872F-358FAD1B3813}"/>
              </a:ext>
            </a:extLst>
          </p:cNvPr>
          <p:cNvSpPr>
            <a:spLocks noGrp="1"/>
          </p:cNvSpPr>
          <p:nvPr>
            <p:ph type="title"/>
          </p:nvPr>
        </p:nvSpPr>
        <p:spPr/>
        <p:txBody>
          <a:bodyPr/>
          <a:lstStyle/>
          <a:p>
            <a:r>
              <a:rPr lang="en-US" dirty="0"/>
              <a:t>PowerApps Studio parts</a:t>
            </a:r>
          </a:p>
        </p:txBody>
      </p:sp>
      <p:pic>
        <p:nvPicPr>
          <p:cNvPr id="4" name="Picture 3">
            <a:extLst>
              <a:ext uri="{FF2B5EF4-FFF2-40B4-BE49-F238E27FC236}">
                <a16:creationId xmlns:a16="http://schemas.microsoft.com/office/drawing/2014/main" id="{C93D1259-6AA9-4EA7-8064-1A31A82C34EC}"/>
              </a:ext>
            </a:extLst>
          </p:cNvPr>
          <p:cNvPicPr>
            <a:picLocks noChangeAspect="1"/>
          </p:cNvPicPr>
          <p:nvPr/>
        </p:nvPicPr>
        <p:blipFill>
          <a:blip r:embed="rId2"/>
          <a:stretch>
            <a:fillRect/>
          </a:stretch>
        </p:blipFill>
        <p:spPr>
          <a:xfrm>
            <a:off x="4013200" y="1604350"/>
            <a:ext cx="7968066" cy="4796450"/>
          </a:xfrm>
          <a:prstGeom prst="rect">
            <a:avLst/>
          </a:prstGeom>
        </p:spPr>
      </p:pic>
      <p:sp>
        <p:nvSpPr>
          <p:cNvPr id="5" name="TextBox 4">
            <a:extLst>
              <a:ext uri="{FF2B5EF4-FFF2-40B4-BE49-F238E27FC236}">
                <a16:creationId xmlns:a16="http://schemas.microsoft.com/office/drawing/2014/main" id="{E57701BD-A1C2-4479-95A4-51C7D3C7766C}"/>
              </a:ext>
            </a:extLst>
          </p:cNvPr>
          <p:cNvSpPr txBox="1"/>
          <p:nvPr/>
        </p:nvSpPr>
        <p:spPr>
          <a:xfrm>
            <a:off x="304800" y="2413000"/>
            <a:ext cx="3708400" cy="2462213"/>
          </a:xfrm>
          <a:prstGeom prst="rect">
            <a:avLst/>
          </a:prstGeom>
          <a:noFill/>
        </p:spPr>
        <p:txBody>
          <a:bodyPr wrap="square" lIns="0" tIns="0" rIns="0" bIns="0" rtlCol="0">
            <a:spAutoFit/>
          </a:bodyPr>
          <a:lstStyle/>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Left Navigation bar</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Middle pane (current screen)</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Right-hand pane</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Property drop-down list</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Formula bar</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Ribbon</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Bread-crumb navigation</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Preview button (F5)</a:t>
            </a:r>
          </a:p>
        </p:txBody>
      </p:sp>
    </p:spTree>
    <p:extLst>
      <p:ext uri="{BB962C8B-B14F-4D97-AF65-F5344CB8AC3E}">
        <p14:creationId xmlns:p14="http://schemas.microsoft.com/office/powerpoint/2010/main" val="393903284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FD7BC-43CB-477E-B274-1D3BAA502E29}"/>
              </a:ext>
            </a:extLst>
          </p:cNvPr>
          <p:cNvSpPr>
            <a:spLocks noGrp="1"/>
          </p:cNvSpPr>
          <p:nvPr>
            <p:ph type="title"/>
          </p:nvPr>
        </p:nvSpPr>
        <p:spPr/>
        <p:txBody>
          <a:bodyPr/>
          <a:lstStyle/>
          <a:p>
            <a:r>
              <a:rPr lang="en-US" dirty="0"/>
              <a:t>PowerApps Mobile (Player)</a:t>
            </a:r>
          </a:p>
        </p:txBody>
      </p:sp>
      <p:sp>
        <p:nvSpPr>
          <p:cNvPr id="3" name="Rectangle 2">
            <a:extLst>
              <a:ext uri="{FF2B5EF4-FFF2-40B4-BE49-F238E27FC236}">
                <a16:creationId xmlns:a16="http://schemas.microsoft.com/office/drawing/2014/main" id="{43F6576B-BFAB-4DC6-9D86-CDFF8C96A0AE}"/>
              </a:ext>
            </a:extLst>
          </p:cNvPr>
          <p:cNvSpPr/>
          <p:nvPr/>
        </p:nvSpPr>
        <p:spPr>
          <a:xfrm>
            <a:off x="541979" y="1188296"/>
            <a:ext cx="5554021" cy="363946"/>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000000"/>
                </a:solidFill>
                <a:effectLst/>
                <a:uLnTx/>
                <a:uFillTx/>
                <a:latin typeface="segoe-ui_bold"/>
                <a:ea typeface="+mn-ea"/>
                <a:cs typeface="+mn-cs"/>
              </a:rPr>
              <a:t>PowerApps Mobile for Windows, iOS, and Android</a:t>
            </a: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pic>
        <p:nvPicPr>
          <p:cNvPr id="6" name="Picture 5" descr="A screenshot of a cell phone&#10;&#10;Description generated with very high confidence">
            <a:extLst>
              <a:ext uri="{FF2B5EF4-FFF2-40B4-BE49-F238E27FC236}">
                <a16:creationId xmlns:a16="http://schemas.microsoft.com/office/drawing/2014/main" id="{75D0CCDB-5B78-43CE-8AD6-7F938EEE2531}"/>
              </a:ext>
            </a:extLst>
          </p:cNvPr>
          <p:cNvPicPr>
            <a:picLocks noChangeAspect="1"/>
          </p:cNvPicPr>
          <p:nvPr/>
        </p:nvPicPr>
        <p:blipFill>
          <a:blip r:embed="rId2"/>
          <a:stretch>
            <a:fillRect/>
          </a:stretch>
        </p:blipFill>
        <p:spPr>
          <a:xfrm>
            <a:off x="6235301" y="1921873"/>
            <a:ext cx="5715798" cy="4048690"/>
          </a:xfrm>
          <a:prstGeom prst="rect">
            <a:avLst/>
          </a:prstGeom>
        </p:spPr>
      </p:pic>
      <p:pic>
        <p:nvPicPr>
          <p:cNvPr id="1028" name="Picture 4" descr="https://prod-westus.azureedge.net/Content/Images/Downloads/google_badge.png?v=RELEASE_2018W14-0.2.0.1817">
            <a:hlinkClick r:id="rId3"/>
            <a:extLst>
              <a:ext uri="{FF2B5EF4-FFF2-40B4-BE49-F238E27FC236}">
                <a16:creationId xmlns:a16="http://schemas.microsoft.com/office/drawing/2014/main" id="{B998FAC0-9FDF-4EF8-B0F4-DBD9BFBEC3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138" y="4342620"/>
            <a:ext cx="1520687"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rod-westus.azureedge.net/Content/Images/Downloads/apple_badge.png?v=RELEASE_2018W14-0.2.0.1817">
            <a:hlinkClick r:id="rId5"/>
            <a:extLst>
              <a:ext uri="{FF2B5EF4-FFF2-40B4-BE49-F238E27FC236}">
                <a16:creationId xmlns:a16="http://schemas.microsoft.com/office/drawing/2014/main" id="{B3E1FF16-E5A2-453A-9B83-A82148CD73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26177" y="4342620"/>
            <a:ext cx="1546861"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prod-westus.azureedge.net/Content/Images/Downloads/microsoft_badge.png?v=RELEASE_2018W14-0.2.0.1817">
            <a:hlinkClick r:id="rId7"/>
            <a:extLst>
              <a:ext uri="{FF2B5EF4-FFF2-40B4-BE49-F238E27FC236}">
                <a16:creationId xmlns:a16="http://schemas.microsoft.com/office/drawing/2014/main" id="{C6A0467A-F9A9-45C3-A446-B790EE993E1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51391" y="4342620"/>
            <a:ext cx="1546860" cy="45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8FA812F-50C6-4303-9A64-12F2D568919C}"/>
              </a:ext>
            </a:extLst>
          </p:cNvPr>
          <p:cNvSpPr/>
          <p:nvPr/>
        </p:nvSpPr>
        <p:spPr>
          <a:xfrm>
            <a:off x="785587" y="5063392"/>
            <a:ext cx="5028043" cy="907171"/>
          </a:xfrm>
          <a:prstGeom prst="rect">
            <a:avLst/>
          </a:prstGeom>
        </p:spPr>
        <p:txBody>
          <a:bodyPr wrap="none">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1A1A1A"/>
                </a:solidFill>
                <a:effectLst/>
                <a:uLnTx/>
                <a:uFillTx/>
                <a:latin typeface="Segoe UI"/>
                <a:ea typeface="+mn-ea"/>
                <a:cs typeface="+mn-cs"/>
              </a:rPr>
              <a:t>Google Play: </a:t>
            </a:r>
            <a:r>
              <a:rPr kumimoji="0" lang="en-US" sz="1765" b="0" i="0" u="none" strike="noStrike" kern="1200" cap="none" spc="0" normalizeH="0" baseline="0" noProof="0" dirty="0">
                <a:ln>
                  <a:noFill/>
                </a:ln>
                <a:solidFill>
                  <a:srgbClr val="1A1A1A"/>
                </a:solidFill>
                <a:effectLst/>
                <a:uLnTx/>
                <a:uFillTx/>
                <a:latin typeface="Segoe UI"/>
                <a:ea typeface="+mn-ea"/>
                <a:cs typeface="+mn-cs"/>
                <a:hlinkClick r:id="rId3"/>
              </a:rPr>
              <a:t>https://aka.ms/powerappsandroid</a:t>
            </a:r>
            <a:r>
              <a:rPr kumimoji="0" lang="en-US" sz="1765" b="0" i="0" u="none" strike="noStrike" kern="1200" cap="none" spc="0" normalizeH="0" baseline="0" noProof="0" dirty="0">
                <a:ln>
                  <a:noFill/>
                </a:ln>
                <a:solidFill>
                  <a:srgbClr val="1A1A1A"/>
                </a:solidFill>
                <a:effectLst/>
                <a:uLnTx/>
                <a:uFillTx/>
                <a:latin typeface="Segoe UI"/>
                <a:ea typeface="+mn-ea"/>
                <a:cs typeface="+mn-cs"/>
              </a:rPr>
              <a:t>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1A1A1A"/>
                </a:solidFill>
                <a:effectLst/>
                <a:uLnTx/>
                <a:uFillTx/>
                <a:latin typeface="Segoe UI"/>
                <a:ea typeface="+mn-ea"/>
                <a:cs typeface="+mn-cs"/>
              </a:rPr>
              <a:t>Apple App Store: </a:t>
            </a:r>
            <a:r>
              <a:rPr kumimoji="0" lang="en-US" sz="1765" b="0" i="0" u="none" strike="noStrike" kern="1200" cap="none" spc="0" normalizeH="0" baseline="0" noProof="0" dirty="0">
                <a:ln>
                  <a:noFill/>
                </a:ln>
                <a:solidFill>
                  <a:srgbClr val="1A1A1A"/>
                </a:solidFill>
                <a:effectLst/>
                <a:uLnTx/>
                <a:uFillTx/>
                <a:latin typeface="Segoe UI"/>
                <a:ea typeface="+mn-ea"/>
                <a:cs typeface="+mn-cs"/>
                <a:hlinkClick r:id="rId5"/>
              </a:rPr>
              <a:t>https://aka.ms/powerappsios</a:t>
            </a: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1" i="0" u="none" strike="noStrike" kern="1200" cap="none" spc="0" normalizeH="0" baseline="0" noProof="0" dirty="0">
                <a:ln>
                  <a:noFill/>
                </a:ln>
                <a:solidFill>
                  <a:srgbClr val="1A1A1A"/>
                </a:solidFill>
                <a:effectLst/>
                <a:uLnTx/>
                <a:uFillTx/>
                <a:latin typeface="Segoe UI"/>
                <a:ea typeface="+mn-ea"/>
                <a:cs typeface="+mn-cs"/>
              </a:rPr>
              <a:t>Microsoft Store: </a:t>
            </a:r>
            <a:r>
              <a:rPr kumimoji="0" lang="en-US" sz="1765" b="0" i="0" u="none" strike="noStrike" kern="1200" cap="none" spc="0" normalizeH="0" baseline="0" noProof="0" dirty="0">
                <a:ln>
                  <a:noFill/>
                </a:ln>
                <a:solidFill>
                  <a:srgbClr val="1A1A1A"/>
                </a:solidFill>
                <a:effectLst/>
                <a:uLnTx/>
                <a:uFillTx/>
                <a:latin typeface="Segoe UI"/>
                <a:ea typeface="+mn-ea"/>
                <a:cs typeface="+mn-cs"/>
                <a:hlinkClick r:id="rId7"/>
              </a:rPr>
              <a:t>https://aka.ms/powerappswin</a:t>
            </a:r>
            <a:r>
              <a:rPr kumimoji="0" lang="en-US" sz="1765" b="0" i="0" u="none" strike="noStrike" kern="1200" cap="none" spc="0" normalizeH="0" baseline="0" noProof="0" dirty="0">
                <a:ln>
                  <a:noFill/>
                </a:ln>
                <a:solidFill>
                  <a:srgbClr val="1A1A1A"/>
                </a:solidFill>
                <a:effectLst/>
                <a:uLnTx/>
                <a:uFillTx/>
                <a:latin typeface="Segoe UI"/>
                <a:ea typeface="+mn-ea"/>
                <a:cs typeface="+mn-cs"/>
              </a:rPr>
              <a:t> </a:t>
            </a:r>
          </a:p>
        </p:txBody>
      </p:sp>
      <p:sp>
        <p:nvSpPr>
          <p:cNvPr id="13" name="Text Placeholder 2">
            <a:extLst>
              <a:ext uri="{FF2B5EF4-FFF2-40B4-BE49-F238E27FC236}">
                <a16:creationId xmlns:a16="http://schemas.microsoft.com/office/drawing/2014/main" id="{1CA0207B-B617-41C8-910E-8A198E65A15C}"/>
              </a:ext>
            </a:extLst>
          </p:cNvPr>
          <p:cNvSpPr txBox="1">
            <a:spLocks/>
          </p:cNvSpPr>
          <p:nvPr/>
        </p:nvSpPr>
        <p:spPr>
          <a:xfrm>
            <a:off x="588263" y="1897063"/>
            <a:ext cx="6079237" cy="1982081"/>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Available from respective app-stores as a free app</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Sign-in using your work account (Office 365 / Dynamics 365 / Azure AD credentials)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endPar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16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Access all your apps or apps shared with you across environments</a:t>
            </a:r>
          </a:p>
        </p:txBody>
      </p:sp>
    </p:spTree>
    <p:extLst>
      <p:ext uri="{BB962C8B-B14F-4D97-AF65-F5344CB8AC3E}">
        <p14:creationId xmlns:p14="http://schemas.microsoft.com/office/powerpoint/2010/main" val="283141033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9605B-5D1F-40E6-BFFE-631629617CE5}"/>
              </a:ext>
            </a:extLst>
          </p:cNvPr>
          <p:cNvSpPr>
            <a:spLocks noGrp="1"/>
          </p:cNvSpPr>
          <p:nvPr>
            <p:ph type="title"/>
          </p:nvPr>
        </p:nvSpPr>
        <p:spPr>
          <a:xfrm>
            <a:off x="588263" y="457200"/>
            <a:ext cx="11018520" cy="553998"/>
          </a:xfrm>
        </p:spPr>
        <p:txBody>
          <a:bodyPr/>
          <a:lstStyle/>
          <a:p>
            <a:r>
              <a:rPr lang="en-US" dirty="0"/>
              <a:t>Dynamics 365 Home page </a:t>
            </a:r>
            <a:r>
              <a:rPr lang="en-US" sz="2400" dirty="0"/>
              <a:t>[</a:t>
            </a:r>
            <a:r>
              <a:rPr lang="en-US" sz="2400" dirty="0">
                <a:hlinkClick r:id="rId2"/>
              </a:rPr>
              <a:t>https://home.dynamics.com</a:t>
            </a:r>
            <a:r>
              <a:rPr lang="en-US" sz="2400" dirty="0"/>
              <a:t>]</a:t>
            </a:r>
            <a:endParaRPr lang="en-US" dirty="0"/>
          </a:p>
        </p:txBody>
      </p:sp>
      <p:pic>
        <p:nvPicPr>
          <p:cNvPr id="2050" name="Picture 2" descr="https://docs.microsoft.com/en-us/powerapps/user/media/run-app-browser/dynamics-365-home.png">
            <a:extLst>
              <a:ext uri="{FF2B5EF4-FFF2-40B4-BE49-F238E27FC236}">
                <a16:creationId xmlns:a16="http://schemas.microsoft.com/office/drawing/2014/main" id="{225E0CF5-C5A3-4589-AD56-2799BF555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1417" y="3073400"/>
            <a:ext cx="6476257" cy="3327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1623205C-5A70-4287-B032-5F3D76FA1D83}"/>
              </a:ext>
            </a:extLst>
          </p:cNvPr>
          <p:cNvSpPr txBox="1">
            <a:spLocks/>
          </p:cNvSpPr>
          <p:nvPr/>
        </p:nvSpPr>
        <p:spPr>
          <a:xfrm>
            <a:off x="584200" y="1435497"/>
            <a:ext cx="11293474" cy="496530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Find your apps or apps shared with you</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Run all PowerApps apps (canvas or model-driven)</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Run all Dynamics 365 apps (Sales, service </a:t>
            </a:r>
            <a:r>
              <a:rPr kumimoji="0" lang="en-US" sz="2400" b="0" i="0" u="none" strike="noStrike" kern="1200" cap="none" spc="0" normalizeH="0" baseline="0" noProof="0" dirty="0" err="1">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etc</a:t>
            </a: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You don’t need a Dynamics</a:t>
            </a:r>
            <a:b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subscription to access</a:t>
            </a:r>
          </a:p>
        </p:txBody>
      </p:sp>
      <p:pic>
        <p:nvPicPr>
          <p:cNvPr id="2052" name="Picture 4" descr="https://docs.microsoft.com/en-us/powerapps/user/media/run-app-browser/taskpane.png">
            <a:extLst>
              <a:ext uri="{FF2B5EF4-FFF2-40B4-BE49-F238E27FC236}">
                <a16:creationId xmlns:a16="http://schemas.microsoft.com/office/drawing/2014/main" id="{7DE12F18-1C1B-4F8B-8157-A90F25ABB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438" y="4019550"/>
            <a:ext cx="214312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ocs.microsoft.com/en-us/powerapps/user/media/run-app-browser/homepage-pin.png">
            <a:extLst>
              <a:ext uri="{FF2B5EF4-FFF2-40B4-BE49-F238E27FC236}">
                <a16:creationId xmlns:a16="http://schemas.microsoft.com/office/drawing/2014/main" id="{A5ECCF37-A5D6-4FA7-B4F5-5329D701EE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4924" y="1222951"/>
            <a:ext cx="2952750"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56928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7A015-6A96-4C7A-8C2C-A552F5C564BF}"/>
              </a:ext>
            </a:extLst>
          </p:cNvPr>
          <p:cNvSpPr>
            <a:spLocks noGrp="1"/>
          </p:cNvSpPr>
          <p:nvPr>
            <p:ph type="title"/>
          </p:nvPr>
        </p:nvSpPr>
        <p:spPr>
          <a:xfrm>
            <a:off x="588263" y="457200"/>
            <a:ext cx="11018520" cy="553998"/>
          </a:xfrm>
        </p:spPr>
        <p:txBody>
          <a:bodyPr/>
          <a:lstStyle/>
          <a:p>
            <a:r>
              <a:rPr lang="en-US" dirty="0"/>
              <a:t>PowerApps Admin Center </a:t>
            </a:r>
            <a:r>
              <a:rPr lang="en-US" sz="2400" dirty="0"/>
              <a:t>[</a:t>
            </a:r>
            <a:r>
              <a:rPr lang="en-US" sz="2400" dirty="0">
                <a:hlinkClick r:id="rId2"/>
              </a:rPr>
              <a:t>https://admin.powerapps.com</a:t>
            </a:r>
            <a:r>
              <a:rPr lang="en-US" sz="2400" dirty="0"/>
              <a:t>] </a:t>
            </a:r>
            <a:r>
              <a:rPr lang="en-US" dirty="0"/>
              <a:t> </a:t>
            </a:r>
          </a:p>
        </p:txBody>
      </p:sp>
      <p:pic>
        <p:nvPicPr>
          <p:cNvPr id="3074" name="Picture 2" descr="https://docs.microsoft.com/en-us/powerapps/administrator/media/index/admin-center.png">
            <a:extLst>
              <a:ext uri="{FF2B5EF4-FFF2-40B4-BE49-F238E27FC236}">
                <a16:creationId xmlns:a16="http://schemas.microsoft.com/office/drawing/2014/main" id="{7831F9F8-CB23-4A0A-9865-D71E1C6A3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7774" y="2844800"/>
            <a:ext cx="6819900" cy="3556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2">
            <a:extLst>
              <a:ext uri="{FF2B5EF4-FFF2-40B4-BE49-F238E27FC236}">
                <a16:creationId xmlns:a16="http://schemas.microsoft.com/office/drawing/2014/main" id="{A374068D-6A55-4922-8F2B-89FED75E6499}"/>
              </a:ext>
            </a:extLst>
          </p:cNvPr>
          <p:cNvSpPr txBox="1">
            <a:spLocks/>
          </p:cNvSpPr>
          <p:nvPr/>
        </p:nvSpPr>
        <p:spPr>
          <a:xfrm>
            <a:off x="584200" y="1435497"/>
            <a:ext cx="11293474" cy="1764903"/>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Administration of PowerApps, Microsoft Flow and Common Data Service for Apps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Create Environments &amp; databases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Assign Data Loss Prevention policies</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View active users in tenant</a:t>
            </a:r>
          </a:p>
          <a:p>
            <a:pPr marL="228600" marR="0" lvl="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a:pP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View apps and flows in </a:t>
            </a:r>
            <a:b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dirty="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environment or tenant</a:t>
            </a:r>
          </a:p>
        </p:txBody>
      </p:sp>
    </p:spTree>
    <p:extLst>
      <p:ext uri="{BB962C8B-B14F-4D97-AF65-F5344CB8AC3E}">
        <p14:creationId xmlns:p14="http://schemas.microsoft.com/office/powerpoint/2010/main" val="211914361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23D04E-701D-4EA6-B6BF-C585BB1188B9}"/>
              </a:ext>
            </a:extLst>
          </p:cNvPr>
          <p:cNvPicPr>
            <a:picLocks noChangeAspect="1"/>
          </p:cNvPicPr>
          <p:nvPr/>
        </p:nvPicPr>
        <p:blipFill rotWithShape="1">
          <a:blip r:embed="rId2"/>
          <a:srcRect b="37367"/>
          <a:stretch/>
        </p:blipFill>
        <p:spPr>
          <a:xfrm>
            <a:off x="677118" y="1470608"/>
            <a:ext cx="10513671" cy="448388"/>
          </a:xfrm>
          <a:prstGeom prst="rect">
            <a:avLst/>
          </a:prstGeom>
        </p:spPr>
      </p:pic>
      <p:pic>
        <p:nvPicPr>
          <p:cNvPr id="12" name="Picture 11">
            <a:extLst>
              <a:ext uri="{FF2B5EF4-FFF2-40B4-BE49-F238E27FC236}">
                <a16:creationId xmlns:a16="http://schemas.microsoft.com/office/drawing/2014/main" id="{E2B71D94-01B0-4C81-BFF1-B8E5CE40AE47}"/>
              </a:ext>
            </a:extLst>
          </p:cNvPr>
          <p:cNvPicPr>
            <a:picLocks noChangeAspect="1"/>
          </p:cNvPicPr>
          <p:nvPr/>
        </p:nvPicPr>
        <p:blipFill>
          <a:blip r:embed="rId3"/>
          <a:stretch>
            <a:fillRect/>
          </a:stretch>
        </p:blipFill>
        <p:spPr>
          <a:xfrm>
            <a:off x="677117" y="2726271"/>
            <a:ext cx="10513672" cy="675818"/>
          </a:xfrm>
          <a:prstGeom prst="rect">
            <a:avLst/>
          </a:prstGeom>
        </p:spPr>
      </p:pic>
      <p:pic>
        <p:nvPicPr>
          <p:cNvPr id="14" name="Picture 13">
            <a:extLst>
              <a:ext uri="{FF2B5EF4-FFF2-40B4-BE49-F238E27FC236}">
                <a16:creationId xmlns:a16="http://schemas.microsoft.com/office/drawing/2014/main" id="{75935890-2DF8-40D3-B698-5CAA025B234F}"/>
              </a:ext>
            </a:extLst>
          </p:cNvPr>
          <p:cNvPicPr>
            <a:picLocks noChangeAspect="1"/>
          </p:cNvPicPr>
          <p:nvPr/>
        </p:nvPicPr>
        <p:blipFill rotWithShape="1">
          <a:blip r:embed="rId2"/>
          <a:srcRect t="24527"/>
          <a:stretch/>
        </p:blipFill>
        <p:spPr>
          <a:xfrm>
            <a:off x="707019" y="5817264"/>
            <a:ext cx="10513671" cy="540310"/>
          </a:xfrm>
          <a:prstGeom prst="rect">
            <a:avLst/>
          </a:prstGeom>
        </p:spPr>
      </p:pic>
      <p:pic>
        <p:nvPicPr>
          <p:cNvPr id="15" name="Picture 14">
            <a:extLst>
              <a:ext uri="{FF2B5EF4-FFF2-40B4-BE49-F238E27FC236}">
                <a16:creationId xmlns:a16="http://schemas.microsoft.com/office/drawing/2014/main" id="{961DE1C4-33DA-41D9-BA9A-5F13F596E0BA}"/>
              </a:ext>
            </a:extLst>
          </p:cNvPr>
          <p:cNvPicPr>
            <a:picLocks noChangeAspect="1"/>
          </p:cNvPicPr>
          <p:nvPr/>
        </p:nvPicPr>
        <p:blipFill rotWithShape="1">
          <a:blip r:embed="rId4"/>
          <a:srcRect r="10518"/>
          <a:stretch/>
        </p:blipFill>
        <p:spPr>
          <a:xfrm>
            <a:off x="707019" y="4165376"/>
            <a:ext cx="10453868" cy="640611"/>
          </a:xfrm>
          <a:prstGeom prst="rect">
            <a:avLst/>
          </a:prstGeom>
        </p:spPr>
      </p:pic>
      <p:sp>
        <p:nvSpPr>
          <p:cNvPr id="16" name="TextBox 15">
            <a:extLst>
              <a:ext uri="{FF2B5EF4-FFF2-40B4-BE49-F238E27FC236}">
                <a16:creationId xmlns:a16="http://schemas.microsoft.com/office/drawing/2014/main" id="{93E63743-B22F-4D63-B036-997E510BAD52}"/>
              </a:ext>
            </a:extLst>
          </p:cNvPr>
          <p:cNvSpPr txBox="1"/>
          <p:nvPr/>
        </p:nvSpPr>
        <p:spPr>
          <a:xfrm>
            <a:off x="707019" y="3895459"/>
            <a:ext cx="2529070"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View: Data</a:t>
            </a:r>
          </a:p>
        </p:txBody>
      </p:sp>
      <p:sp>
        <p:nvSpPr>
          <p:cNvPr id="17" name="TextBox 16">
            <a:extLst>
              <a:ext uri="{FF2B5EF4-FFF2-40B4-BE49-F238E27FC236}">
                <a16:creationId xmlns:a16="http://schemas.microsoft.com/office/drawing/2014/main" id="{FF4D651E-DEF0-4E30-B3AC-EA12C0C884EC}"/>
              </a:ext>
            </a:extLst>
          </p:cNvPr>
          <p:cNvSpPr txBox="1"/>
          <p:nvPr/>
        </p:nvSpPr>
        <p:spPr>
          <a:xfrm>
            <a:off x="677117" y="2403105"/>
            <a:ext cx="2529070"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UI: Controls</a:t>
            </a:r>
          </a:p>
        </p:txBody>
      </p:sp>
      <p:sp>
        <p:nvSpPr>
          <p:cNvPr id="18" name="TextBox 17">
            <a:extLst>
              <a:ext uri="{FF2B5EF4-FFF2-40B4-BE49-F238E27FC236}">
                <a16:creationId xmlns:a16="http://schemas.microsoft.com/office/drawing/2014/main" id="{34103D84-B46F-4BDA-B942-55728872CEDA}"/>
              </a:ext>
            </a:extLst>
          </p:cNvPr>
          <p:cNvSpPr txBox="1"/>
          <p:nvPr/>
        </p:nvSpPr>
        <p:spPr>
          <a:xfrm>
            <a:off x="707019" y="1195518"/>
            <a:ext cx="2529070"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Common Properties</a:t>
            </a:r>
          </a:p>
        </p:txBody>
      </p:sp>
      <p:sp>
        <p:nvSpPr>
          <p:cNvPr id="19" name="TextBox 18">
            <a:extLst>
              <a:ext uri="{FF2B5EF4-FFF2-40B4-BE49-F238E27FC236}">
                <a16:creationId xmlns:a16="http://schemas.microsoft.com/office/drawing/2014/main" id="{401ACAD5-835B-4D22-A801-795B7941F2F6}"/>
              </a:ext>
            </a:extLst>
          </p:cNvPr>
          <p:cNvSpPr txBox="1"/>
          <p:nvPr/>
        </p:nvSpPr>
        <p:spPr>
          <a:xfrm>
            <a:off x="707019" y="5507851"/>
            <a:ext cx="4918277"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UI-Data Binding: Properties &amp; Formula bar</a:t>
            </a:r>
          </a:p>
        </p:txBody>
      </p:sp>
      <p:sp>
        <p:nvSpPr>
          <p:cNvPr id="10" name="Title 1">
            <a:extLst>
              <a:ext uri="{FF2B5EF4-FFF2-40B4-BE49-F238E27FC236}">
                <a16:creationId xmlns:a16="http://schemas.microsoft.com/office/drawing/2014/main" id="{A6014FE6-B5A0-49E4-B737-D7F9A0E7958B}"/>
              </a:ext>
            </a:extLst>
          </p:cNvPr>
          <p:cNvSpPr>
            <a:spLocks noGrp="1"/>
          </p:cNvSpPr>
          <p:nvPr>
            <p:ph type="title"/>
          </p:nvPr>
        </p:nvSpPr>
        <p:spPr>
          <a:xfrm>
            <a:off x="586740" y="187037"/>
            <a:ext cx="11018520" cy="553998"/>
          </a:xfrm>
        </p:spPr>
        <p:txBody>
          <a:bodyPr/>
          <a:lstStyle/>
          <a:p>
            <a:r>
              <a:rPr lang="en-US" dirty="0"/>
              <a:t>PowerApps Studio</a:t>
            </a:r>
          </a:p>
        </p:txBody>
      </p:sp>
    </p:spTree>
    <p:extLst>
      <p:ext uri="{BB962C8B-B14F-4D97-AF65-F5344CB8AC3E}">
        <p14:creationId xmlns:p14="http://schemas.microsoft.com/office/powerpoint/2010/main" val="127124342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C95C29-2D9F-422E-A7E9-8A4843E84428}"/>
              </a:ext>
            </a:extLst>
          </p:cNvPr>
          <p:cNvPicPr>
            <a:picLocks noChangeAspect="1"/>
          </p:cNvPicPr>
          <p:nvPr/>
        </p:nvPicPr>
        <p:blipFill>
          <a:blip r:embed="rId2"/>
          <a:stretch>
            <a:fillRect/>
          </a:stretch>
        </p:blipFill>
        <p:spPr>
          <a:xfrm>
            <a:off x="366979" y="589323"/>
            <a:ext cx="1739613" cy="5942458"/>
          </a:xfrm>
          <a:prstGeom prst="rect">
            <a:avLst/>
          </a:prstGeom>
        </p:spPr>
      </p:pic>
      <p:pic>
        <p:nvPicPr>
          <p:cNvPr id="3" name="Picture 2">
            <a:extLst>
              <a:ext uri="{FF2B5EF4-FFF2-40B4-BE49-F238E27FC236}">
                <a16:creationId xmlns:a16="http://schemas.microsoft.com/office/drawing/2014/main" id="{C26B01B7-3142-46E2-85FF-E1DD17DAFA6E}"/>
              </a:ext>
            </a:extLst>
          </p:cNvPr>
          <p:cNvPicPr>
            <a:picLocks noChangeAspect="1"/>
          </p:cNvPicPr>
          <p:nvPr/>
        </p:nvPicPr>
        <p:blipFill rotWithShape="1">
          <a:blip r:embed="rId3"/>
          <a:srcRect b="12323"/>
          <a:stretch/>
        </p:blipFill>
        <p:spPr>
          <a:xfrm>
            <a:off x="9235873" y="1023373"/>
            <a:ext cx="2697626" cy="5518773"/>
          </a:xfrm>
          <a:prstGeom prst="rect">
            <a:avLst/>
          </a:prstGeom>
        </p:spPr>
      </p:pic>
      <p:sp>
        <p:nvSpPr>
          <p:cNvPr id="8" name="TextBox 7">
            <a:extLst>
              <a:ext uri="{FF2B5EF4-FFF2-40B4-BE49-F238E27FC236}">
                <a16:creationId xmlns:a16="http://schemas.microsoft.com/office/drawing/2014/main" id="{48113E2B-A286-4DC0-9142-5B0D4A79C05C}"/>
              </a:ext>
            </a:extLst>
          </p:cNvPr>
          <p:cNvSpPr txBox="1"/>
          <p:nvPr/>
        </p:nvSpPr>
        <p:spPr>
          <a:xfrm>
            <a:off x="366979" y="266157"/>
            <a:ext cx="2144727"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Screens &amp; Controls View </a:t>
            </a:r>
          </a:p>
        </p:txBody>
      </p:sp>
      <p:pic>
        <p:nvPicPr>
          <p:cNvPr id="4" name="Picture 3">
            <a:extLst>
              <a:ext uri="{FF2B5EF4-FFF2-40B4-BE49-F238E27FC236}">
                <a16:creationId xmlns:a16="http://schemas.microsoft.com/office/drawing/2014/main" id="{846545CE-8EC2-4135-AEFD-A58BD3683B34}"/>
              </a:ext>
            </a:extLst>
          </p:cNvPr>
          <p:cNvPicPr>
            <a:picLocks noChangeAspect="1"/>
          </p:cNvPicPr>
          <p:nvPr/>
        </p:nvPicPr>
        <p:blipFill>
          <a:blip r:embed="rId4"/>
          <a:stretch>
            <a:fillRect/>
          </a:stretch>
        </p:blipFill>
        <p:spPr>
          <a:xfrm>
            <a:off x="6836447" y="1023373"/>
            <a:ext cx="2247786" cy="5521124"/>
          </a:xfrm>
          <a:prstGeom prst="rect">
            <a:avLst/>
          </a:prstGeom>
        </p:spPr>
      </p:pic>
      <p:sp>
        <p:nvSpPr>
          <p:cNvPr id="13" name="TextBox 12">
            <a:extLst>
              <a:ext uri="{FF2B5EF4-FFF2-40B4-BE49-F238E27FC236}">
                <a16:creationId xmlns:a16="http://schemas.microsoft.com/office/drawing/2014/main" id="{DC16D587-34E4-48CC-9F72-EB49038AF7AF}"/>
              </a:ext>
            </a:extLst>
          </p:cNvPr>
          <p:cNvSpPr txBox="1"/>
          <p:nvPr/>
        </p:nvSpPr>
        <p:spPr>
          <a:xfrm>
            <a:off x="6836447" y="244273"/>
            <a:ext cx="2529070" cy="215444"/>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Properties Panel</a:t>
            </a:r>
          </a:p>
        </p:txBody>
      </p:sp>
      <p:pic>
        <p:nvPicPr>
          <p:cNvPr id="16" name="Picture 15">
            <a:extLst>
              <a:ext uri="{FF2B5EF4-FFF2-40B4-BE49-F238E27FC236}">
                <a16:creationId xmlns:a16="http://schemas.microsoft.com/office/drawing/2014/main" id="{D3C1C1C5-6633-4347-9A9A-C353809660CE}"/>
              </a:ext>
            </a:extLst>
          </p:cNvPr>
          <p:cNvPicPr>
            <a:picLocks noChangeAspect="1"/>
          </p:cNvPicPr>
          <p:nvPr/>
        </p:nvPicPr>
        <p:blipFill rotWithShape="1">
          <a:blip r:embed="rId5"/>
          <a:srcRect t="24527" r="36203"/>
          <a:stretch/>
        </p:blipFill>
        <p:spPr>
          <a:xfrm>
            <a:off x="6836447" y="536251"/>
            <a:ext cx="5097052" cy="410588"/>
          </a:xfrm>
          <a:prstGeom prst="rect">
            <a:avLst/>
          </a:prstGeom>
        </p:spPr>
      </p:pic>
      <p:pic>
        <p:nvPicPr>
          <p:cNvPr id="5" name="Picture 4">
            <a:extLst>
              <a:ext uri="{FF2B5EF4-FFF2-40B4-BE49-F238E27FC236}">
                <a16:creationId xmlns:a16="http://schemas.microsoft.com/office/drawing/2014/main" id="{61B67D1A-D3DC-4481-986D-BBC5839E5C95}"/>
              </a:ext>
            </a:extLst>
          </p:cNvPr>
          <p:cNvPicPr>
            <a:picLocks noChangeAspect="1"/>
          </p:cNvPicPr>
          <p:nvPr/>
        </p:nvPicPr>
        <p:blipFill>
          <a:blip r:embed="rId6"/>
          <a:stretch>
            <a:fillRect/>
          </a:stretch>
        </p:blipFill>
        <p:spPr>
          <a:xfrm>
            <a:off x="2480638" y="709715"/>
            <a:ext cx="3981763" cy="2985503"/>
          </a:xfrm>
          <a:prstGeom prst="rect">
            <a:avLst/>
          </a:prstGeom>
        </p:spPr>
      </p:pic>
      <p:sp>
        <p:nvSpPr>
          <p:cNvPr id="17" name="TextBox 16">
            <a:extLst>
              <a:ext uri="{FF2B5EF4-FFF2-40B4-BE49-F238E27FC236}">
                <a16:creationId xmlns:a16="http://schemas.microsoft.com/office/drawing/2014/main" id="{4108ADB0-204B-4F6A-893F-D7FA22824C3D}"/>
              </a:ext>
            </a:extLst>
          </p:cNvPr>
          <p:cNvSpPr txBox="1"/>
          <p:nvPr/>
        </p:nvSpPr>
        <p:spPr>
          <a:xfrm>
            <a:off x="3316858" y="320807"/>
            <a:ext cx="2144727" cy="21544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Canvas</a:t>
            </a:r>
          </a:p>
        </p:txBody>
      </p:sp>
    </p:spTree>
    <p:extLst>
      <p:ext uri="{BB962C8B-B14F-4D97-AF65-F5344CB8AC3E}">
        <p14:creationId xmlns:p14="http://schemas.microsoft.com/office/powerpoint/2010/main" val="425611180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882-F4AA-4046-B74C-4B20701A35C9}"/>
              </a:ext>
            </a:extLst>
          </p:cNvPr>
          <p:cNvSpPr>
            <a:spLocks noGrp="1"/>
          </p:cNvSpPr>
          <p:nvPr>
            <p:ph type="title"/>
          </p:nvPr>
        </p:nvSpPr>
        <p:spPr>
          <a:xfrm>
            <a:off x="588263" y="2979539"/>
            <a:ext cx="4167887" cy="553998"/>
          </a:xfrm>
        </p:spPr>
        <p:txBody>
          <a:bodyPr/>
          <a:lstStyle/>
          <a:p>
            <a:r>
              <a:rPr lang="en-US" dirty="0"/>
              <a:t>Canvas Apps</a:t>
            </a:r>
            <a:endParaRPr lang="en-US" dirty="0">
              <a:cs typeface="Segoe UI Semibold"/>
            </a:endParaRPr>
          </a:p>
        </p:txBody>
      </p:sp>
    </p:spTree>
    <p:extLst>
      <p:ext uri="{BB962C8B-B14F-4D97-AF65-F5344CB8AC3E}">
        <p14:creationId xmlns:p14="http://schemas.microsoft.com/office/powerpoint/2010/main" val="341367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F4783-0E3F-4395-B5BD-66743DD41E23}"/>
              </a:ext>
            </a:extLst>
          </p:cNvPr>
          <p:cNvSpPr>
            <a:spLocks noGrp="1"/>
          </p:cNvSpPr>
          <p:nvPr>
            <p:ph type="title"/>
          </p:nvPr>
        </p:nvSpPr>
        <p:spPr/>
        <p:txBody>
          <a:bodyPr/>
          <a:lstStyle/>
          <a:p>
            <a:r>
              <a:rPr lang="en-US" sz="2400" dirty="0"/>
              <a:t>Gallery</a:t>
            </a:r>
            <a:endParaRPr lang="en-US" dirty="0"/>
          </a:p>
        </p:txBody>
      </p:sp>
      <p:pic>
        <p:nvPicPr>
          <p:cNvPr id="3" name="Picture 2">
            <a:extLst>
              <a:ext uri="{FF2B5EF4-FFF2-40B4-BE49-F238E27FC236}">
                <a16:creationId xmlns:a16="http://schemas.microsoft.com/office/drawing/2014/main" id="{D705FE24-321E-42A5-8BD4-24AF11A170F1}"/>
              </a:ext>
            </a:extLst>
          </p:cNvPr>
          <p:cNvPicPr>
            <a:picLocks noChangeAspect="1"/>
          </p:cNvPicPr>
          <p:nvPr/>
        </p:nvPicPr>
        <p:blipFill>
          <a:blip r:embed="rId2"/>
          <a:stretch>
            <a:fillRect/>
          </a:stretch>
        </p:blipFill>
        <p:spPr>
          <a:xfrm>
            <a:off x="4631569" y="1626998"/>
            <a:ext cx="7073111" cy="4565736"/>
          </a:xfrm>
          <a:prstGeom prst="rect">
            <a:avLst/>
          </a:prstGeom>
        </p:spPr>
      </p:pic>
      <p:pic>
        <p:nvPicPr>
          <p:cNvPr id="4" name="Picture 3">
            <a:extLst>
              <a:ext uri="{FF2B5EF4-FFF2-40B4-BE49-F238E27FC236}">
                <a16:creationId xmlns:a16="http://schemas.microsoft.com/office/drawing/2014/main" id="{069ED31A-E6D1-49B0-8C6A-EE61557FD270}"/>
              </a:ext>
            </a:extLst>
          </p:cNvPr>
          <p:cNvPicPr>
            <a:picLocks noChangeAspect="1"/>
          </p:cNvPicPr>
          <p:nvPr/>
        </p:nvPicPr>
        <p:blipFill rotWithShape="1">
          <a:blip r:embed="rId3"/>
          <a:srcRect l="11404" r="5656" b="3952"/>
          <a:stretch/>
        </p:blipFill>
        <p:spPr>
          <a:xfrm>
            <a:off x="426424" y="1626998"/>
            <a:ext cx="3756158" cy="2972801"/>
          </a:xfrm>
          <a:prstGeom prst="rect">
            <a:avLst/>
          </a:prstGeom>
        </p:spPr>
      </p:pic>
      <p:sp>
        <p:nvSpPr>
          <p:cNvPr id="5" name="Flowchart: Process 4">
            <a:extLst>
              <a:ext uri="{FF2B5EF4-FFF2-40B4-BE49-F238E27FC236}">
                <a16:creationId xmlns:a16="http://schemas.microsoft.com/office/drawing/2014/main" id="{CD9C0ADF-3344-43BF-84C0-FD3B0796BF9F}"/>
              </a:ext>
            </a:extLst>
          </p:cNvPr>
          <p:cNvSpPr/>
          <p:nvPr/>
        </p:nvSpPr>
        <p:spPr bwMode="auto">
          <a:xfrm>
            <a:off x="5502825" y="2480378"/>
            <a:ext cx="2956743" cy="733711"/>
          </a:xfrm>
          <a:prstGeom prst="flowChartProcess">
            <a:avLst/>
          </a:prstGeom>
          <a:solidFill>
            <a:srgbClr val="FFFF00">
              <a:alpha val="3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highlight>
                <a:srgbClr val="FFFF00"/>
              </a:highlight>
              <a:uLnTx/>
              <a:uFillTx/>
              <a:latin typeface="Segoe UI"/>
              <a:ea typeface="Segoe UI" pitchFamily="34" charset="0"/>
              <a:cs typeface="Segoe UI" pitchFamily="34" charset="0"/>
            </a:endParaRPr>
          </a:p>
        </p:txBody>
      </p:sp>
      <p:sp>
        <p:nvSpPr>
          <p:cNvPr id="6" name="Arrow: Down 5">
            <a:extLst>
              <a:ext uri="{FF2B5EF4-FFF2-40B4-BE49-F238E27FC236}">
                <a16:creationId xmlns:a16="http://schemas.microsoft.com/office/drawing/2014/main" id="{20920E2B-7088-4D21-97FC-5E0FED22B2BE}"/>
              </a:ext>
            </a:extLst>
          </p:cNvPr>
          <p:cNvSpPr/>
          <p:nvPr/>
        </p:nvSpPr>
        <p:spPr bwMode="auto">
          <a:xfrm>
            <a:off x="5535015" y="2250410"/>
            <a:ext cx="170402" cy="295673"/>
          </a:xfrm>
          <a:prstGeom prst="down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A62551EC-3CB2-4BA1-94CB-4A5A2A474747}"/>
              </a:ext>
            </a:extLst>
          </p:cNvPr>
          <p:cNvSpPr txBox="1"/>
          <p:nvPr/>
        </p:nvSpPr>
        <p:spPr>
          <a:xfrm>
            <a:off x="5344039" y="2025915"/>
            <a:ext cx="3383827" cy="184666"/>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rPr>
              <a:t>First item is used to the edit the gallery template</a:t>
            </a:r>
            <a:endParaRPr kumimoji="0" lang="en-US" sz="2000" b="0" i="0" u="none" strike="noStrike" kern="1200" cap="none" spc="0" normalizeH="0" baseline="0" noProof="0" dirty="0">
              <a:ln>
                <a:noFill/>
              </a:ln>
              <a:gradFill>
                <a:gsLst>
                  <a:gs pos="2917">
                    <a:srgbClr val="1A1A1A"/>
                  </a:gs>
                  <a:gs pos="30000">
                    <a:srgbClr val="1A1A1A"/>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78399223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882-F4AA-4046-B74C-4B20701A35C9}"/>
              </a:ext>
            </a:extLst>
          </p:cNvPr>
          <p:cNvSpPr>
            <a:spLocks noGrp="1"/>
          </p:cNvSpPr>
          <p:nvPr>
            <p:ph type="title"/>
          </p:nvPr>
        </p:nvSpPr>
        <p:spPr>
          <a:xfrm>
            <a:off x="588263" y="2425541"/>
            <a:ext cx="4167887" cy="1107996"/>
          </a:xfrm>
        </p:spPr>
        <p:txBody>
          <a:bodyPr/>
          <a:lstStyle/>
          <a:p>
            <a:r>
              <a:rPr lang="en-US" dirty="0"/>
              <a:t>Model-driven apps</a:t>
            </a:r>
            <a:br>
              <a:rPr lang="en-US" dirty="0"/>
            </a:br>
            <a:endParaRPr lang="en-US" dirty="0"/>
          </a:p>
        </p:txBody>
      </p:sp>
    </p:spTree>
    <p:extLst>
      <p:ext uri="{BB962C8B-B14F-4D97-AF65-F5344CB8AC3E}">
        <p14:creationId xmlns:p14="http://schemas.microsoft.com/office/powerpoint/2010/main" val="262783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A2B93C-C2FE-4981-AE96-A87D86C3DAD0}"/>
              </a:ext>
            </a:extLst>
          </p:cNvPr>
          <p:cNvPicPr>
            <a:picLocks noChangeAspect="1"/>
          </p:cNvPicPr>
          <p:nvPr/>
        </p:nvPicPr>
        <p:blipFill>
          <a:blip r:embed="rId3"/>
          <a:stretch>
            <a:fillRect/>
          </a:stretch>
        </p:blipFill>
        <p:spPr>
          <a:xfrm>
            <a:off x="6609214" y="1089857"/>
            <a:ext cx="4199610" cy="2442098"/>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F626BA68-CCE4-406F-875C-D3885FACE8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854" y="839206"/>
            <a:ext cx="3236946" cy="1819894"/>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B1E208BC-5B9C-40B0-93E6-D5A921B76FFD}"/>
              </a:ext>
            </a:extLst>
          </p:cNvPr>
          <p:cNvPicPr>
            <a:picLocks noChangeAspect="1"/>
          </p:cNvPicPr>
          <p:nvPr/>
        </p:nvPicPr>
        <p:blipFill>
          <a:blip r:embed="rId5"/>
          <a:stretch>
            <a:fillRect/>
          </a:stretch>
        </p:blipFill>
        <p:spPr>
          <a:xfrm>
            <a:off x="7165714" y="1433960"/>
            <a:ext cx="3112971" cy="181372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689FE2AB-CEB3-4863-92BD-98A8A93BDC00}"/>
              </a:ext>
            </a:extLst>
          </p:cNvPr>
          <p:cNvPicPr>
            <a:picLocks noChangeAspect="1"/>
          </p:cNvPicPr>
          <p:nvPr/>
        </p:nvPicPr>
        <p:blipFill>
          <a:blip r:embed="rId6"/>
          <a:stretch>
            <a:fillRect/>
          </a:stretch>
        </p:blipFill>
        <p:spPr>
          <a:xfrm>
            <a:off x="7399598" y="2022546"/>
            <a:ext cx="3119016" cy="1813726"/>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981166AA-BF26-4599-8B1E-B901C70BB4A2}"/>
              </a:ext>
            </a:extLst>
          </p:cNvPr>
          <p:cNvPicPr>
            <a:picLocks noChangeAspect="1"/>
          </p:cNvPicPr>
          <p:nvPr/>
        </p:nvPicPr>
        <p:blipFill>
          <a:blip r:embed="rId7"/>
          <a:stretch>
            <a:fillRect/>
          </a:stretch>
        </p:blipFill>
        <p:spPr>
          <a:xfrm>
            <a:off x="6613045" y="839700"/>
            <a:ext cx="3120975" cy="1813726"/>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2522A94B-F6DB-4C0F-B433-70C6F6239C9F}"/>
              </a:ext>
            </a:extLst>
          </p:cNvPr>
          <p:cNvPicPr>
            <a:picLocks noChangeAspect="1"/>
          </p:cNvPicPr>
          <p:nvPr/>
        </p:nvPicPr>
        <p:blipFill>
          <a:blip r:embed="rId8"/>
          <a:stretch>
            <a:fillRect/>
          </a:stretch>
        </p:blipFill>
        <p:spPr>
          <a:xfrm>
            <a:off x="7270411" y="1465183"/>
            <a:ext cx="3120975" cy="1813726"/>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F2CF5DAF-A46D-40D4-AC0B-C05BBBD57110}"/>
              </a:ext>
            </a:extLst>
          </p:cNvPr>
          <p:cNvPicPr>
            <a:picLocks noChangeAspect="1"/>
          </p:cNvPicPr>
          <p:nvPr/>
        </p:nvPicPr>
        <p:blipFill>
          <a:blip r:embed="rId9"/>
          <a:stretch>
            <a:fillRect/>
          </a:stretch>
        </p:blipFill>
        <p:spPr>
          <a:xfrm>
            <a:off x="7927778" y="2090666"/>
            <a:ext cx="3120975" cy="1813726"/>
          </a:xfrm>
          <a:prstGeom prst="rect">
            <a:avLst/>
          </a:prstGeom>
          <a:ln>
            <a:noFill/>
          </a:ln>
          <a:effectLst>
            <a:outerShdw blurRad="292100" dist="139700" dir="2700000" algn="tl" rotWithShape="0">
              <a:srgbClr val="333333">
                <a:alpha val="65000"/>
              </a:srgbClr>
            </a:outerShdw>
          </a:effectLst>
        </p:spPr>
      </p:pic>
      <p:sp>
        <p:nvSpPr>
          <p:cNvPr id="19" name="Title 1">
            <a:extLst>
              <a:ext uri="{FF2B5EF4-FFF2-40B4-BE49-F238E27FC236}">
                <a16:creationId xmlns:a16="http://schemas.microsoft.com/office/drawing/2014/main" id="{3788D5D7-C11A-4D11-91E3-982E8D4A11D0}"/>
              </a:ext>
            </a:extLst>
          </p:cNvPr>
          <p:cNvSpPr txBox="1">
            <a:spLocks/>
          </p:cNvSpPr>
          <p:nvPr/>
        </p:nvSpPr>
        <p:spPr>
          <a:xfrm>
            <a:off x="6609214" y="4489577"/>
            <a:ext cx="4902835" cy="1415464"/>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367"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w="3175">
                  <a:noFill/>
                </a:ln>
                <a:solidFill>
                  <a:srgbClr val="1A1A1A"/>
                </a:solidFill>
                <a:effectLst/>
                <a:uLnTx/>
                <a:uFillTx/>
                <a:latin typeface="Segoe UI" panose="020B0502040204020203" pitchFamily="34" charset="0"/>
                <a:ea typeface="+mn-ea"/>
                <a:cs typeface="Segoe UI" pitchFamily="34" charset="0"/>
              </a:rPr>
              <a:t>Model-driven apps </a:t>
            </a:r>
            <a:r>
              <a:rPr kumimoji="0" lang="en-US" sz="2000" b="0" i="0" u="none" strike="noStrike" kern="1200" cap="none" spc="0" normalizeH="0" baseline="0" noProof="0">
                <a:ln w="3175">
                  <a:noFill/>
                </a:ln>
                <a:solidFill>
                  <a:srgbClr val="1A1A1A"/>
                </a:solidFill>
                <a:effectLst/>
                <a:uLnTx/>
                <a:uFillTx/>
                <a:latin typeface="Segoe UI Light"/>
                <a:ea typeface="+mn-ea"/>
                <a:cs typeface="Segoe UI" pitchFamily="34" charset="0"/>
              </a:rPr>
              <a:t>leverage your data model, relationships, and business processes to automatically generate immersive, responsive applications</a:t>
            </a:r>
            <a:endParaRPr kumimoji="0" lang="en-US" sz="2000" b="1" i="0" u="none" strike="noStrike" kern="1200" cap="none" spc="0" normalizeH="0" baseline="0" noProof="0">
              <a:ln w="3175">
                <a:noFill/>
              </a:ln>
              <a:solidFill>
                <a:srgbClr val="1A1A1A"/>
              </a:solidFill>
              <a:effectLst/>
              <a:uLnTx/>
              <a:uFillTx/>
              <a:latin typeface="Segoe UI Light"/>
              <a:ea typeface="+mn-ea"/>
              <a:cs typeface="Segoe UI" pitchFamily="34" charset="0"/>
            </a:endParaRPr>
          </a:p>
        </p:txBody>
      </p:sp>
      <p:pic>
        <p:nvPicPr>
          <p:cNvPr id="20" name="Picture 19">
            <a:extLst>
              <a:ext uri="{FF2B5EF4-FFF2-40B4-BE49-F238E27FC236}">
                <a16:creationId xmlns:a16="http://schemas.microsoft.com/office/drawing/2014/main" id="{3542CFEB-E6E0-4FD1-9596-EC38AA567192}"/>
              </a:ext>
            </a:extLst>
          </p:cNvPr>
          <p:cNvPicPr>
            <a:picLocks noChangeAspect="1"/>
          </p:cNvPicPr>
          <p:nvPr/>
        </p:nvPicPr>
        <p:blipFill>
          <a:blip r:embed="rId10"/>
          <a:stretch>
            <a:fillRect/>
          </a:stretch>
        </p:blipFill>
        <p:spPr>
          <a:xfrm>
            <a:off x="1252003" y="1186345"/>
            <a:ext cx="3973147" cy="2308956"/>
          </a:xfrm>
          <a:prstGeom prst="rect">
            <a:avLst/>
          </a:prstGeom>
          <a:ln>
            <a:noFill/>
          </a:ln>
          <a:effectLst>
            <a:outerShdw blurRad="292100" dist="139700" dir="2700000" algn="tl" rotWithShape="0">
              <a:srgbClr val="333333">
                <a:alpha val="65000"/>
              </a:srgbClr>
            </a:outerShdw>
          </a:effectLst>
        </p:spPr>
      </p:pic>
      <p:grpSp>
        <p:nvGrpSpPr>
          <p:cNvPr id="22" name="Group 21">
            <a:extLst>
              <a:ext uri="{FF2B5EF4-FFF2-40B4-BE49-F238E27FC236}">
                <a16:creationId xmlns:a16="http://schemas.microsoft.com/office/drawing/2014/main" id="{2BA95F9E-1966-4A9F-87FA-59518CC1A865}"/>
              </a:ext>
            </a:extLst>
          </p:cNvPr>
          <p:cNvGrpSpPr/>
          <p:nvPr/>
        </p:nvGrpSpPr>
        <p:grpSpPr>
          <a:xfrm>
            <a:off x="2420442" y="1762400"/>
            <a:ext cx="3033063" cy="2141992"/>
            <a:chOff x="443060" y="1630850"/>
            <a:chExt cx="5791446" cy="4090000"/>
          </a:xfrm>
        </p:grpSpPr>
        <p:pic>
          <p:nvPicPr>
            <p:cNvPr id="23" name="Picture 22">
              <a:extLst>
                <a:ext uri="{FF2B5EF4-FFF2-40B4-BE49-F238E27FC236}">
                  <a16:creationId xmlns:a16="http://schemas.microsoft.com/office/drawing/2014/main" id="{A032287A-BACB-4D8D-B57E-28E8C74B3155}"/>
                </a:ext>
              </a:extLst>
            </p:cNvPr>
            <p:cNvPicPr>
              <a:picLocks noChangeAspect="1"/>
            </p:cNvPicPr>
            <p:nvPr/>
          </p:nvPicPr>
          <p:blipFill rotWithShape="1">
            <a:blip r:embed="rId11"/>
            <a:srcRect b="19129"/>
            <a:stretch/>
          </p:blipFill>
          <p:spPr>
            <a:xfrm>
              <a:off x="443060" y="1630850"/>
              <a:ext cx="2888611" cy="4090000"/>
            </a:xfrm>
            <a:prstGeom prst="rect">
              <a:avLst/>
            </a:prstGeom>
            <a:ln>
              <a:noFill/>
            </a:ln>
            <a:effectLst>
              <a:outerShdw blurRad="292100" dist="139700" dir="2700000" algn="tl" rotWithShape="0">
                <a:srgbClr val="333333">
                  <a:alpha val="65000"/>
                </a:srgbClr>
              </a:outerShdw>
            </a:effectLst>
          </p:spPr>
        </p:pic>
        <p:pic>
          <p:nvPicPr>
            <p:cNvPr id="25" name="Picture 24">
              <a:extLst>
                <a:ext uri="{FF2B5EF4-FFF2-40B4-BE49-F238E27FC236}">
                  <a16:creationId xmlns:a16="http://schemas.microsoft.com/office/drawing/2014/main" id="{9043988D-85CA-42DE-9C2F-DB5C7E7140D9}"/>
                </a:ext>
              </a:extLst>
            </p:cNvPr>
            <p:cNvPicPr>
              <a:picLocks noChangeAspect="1"/>
            </p:cNvPicPr>
            <p:nvPr/>
          </p:nvPicPr>
          <p:blipFill rotWithShape="1">
            <a:blip r:embed="rId12"/>
            <a:srcRect l="-326" b="19129"/>
            <a:stretch/>
          </p:blipFill>
          <p:spPr>
            <a:xfrm>
              <a:off x="3331672" y="1630852"/>
              <a:ext cx="2902834" cy="4089998"/>
            </a:xfrm>
            <a:prstGeom prst="rect">
              <a:avLst/>
            </a:prstGeom>
            <a:solidFill>
              <a:srgbClr val="FFFFFF"/>
            </a:solidFill>
            <a:ln>
              <a:noFill/>
            </a:ln>
            <a:effectLst>
              <a:outerShdw blurRad="292100" dist="139700" dir="2700000" algn="tl" rotWithShape="0">
                <a:srgbClr val="333333">
                  <a:alpha val="65000"/>
                </a:srgbClr>
              </a:outerShdw>
            </a:effectLst>
          </p:spPr>
        </p:pic>
      </p:grpSp>
      <p:grpSp>
        <p:nvGrpSpPr>
          <p:cNvPr id="27" name="Group 26">
            <a:extLst>
              <a:ext uri="{FF2B5EF4-FFF2-40B4-BE49-F238E27FC236}">
                <a16:creationId xmlns:a16="http://schemas.microsoft.com/office/drawing/2014/main" id="{EC4C5A9E-B995-4631-AD84-5D25154EB5C9}"/>
              </a:ext>
            </a:extLst>
          </p:cNvPr>
          <p:cNvGrpSpPr/>
          <p:nvPr/>
        </p:nvGrpSpPr>
        <p:grpSpPr>
          <a:xfrm>
            <a:off x="1115999" y="1343350"/>
            <a:ext cx="3346529" cy="2188605"/>
            <a:chOff x="608852" y="-234538"/>
            <a:chExt cx="10020300" cy="6553200"/>
          </a:xfrm>
        </p:grpSpPr>
        <p:pic>
          <p:nvPicPr>
            <p:cNvPr id="29" name="Picture 28">
              <a:extLst>
                <a:ext uri="{FF2B5EF4-FFF2-40B4-BE49-F238E27FC236}">
                  <a16:creationId xmlns:a16="http://schemas.microsoft.com/office/drawing/2014/main" id="{1B4A93E8-196F-4D1C-B828-F3276D2223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852" y="-234538"/>
              <a:ext cx="10020300" cy="6553200"/>
            </a:xfrm>
            <a:prstGeom prst="rect">
              <a:avLst/>
            </a:prstGeom>
            <a:effectLst>
              <a:glow rad="508000">
                <a:schemeClr val="bg1">
                  <a:alpha val="15000"/>
                </a:schemeClr>
              </a:glow>
            </a:effectLst>
          </p:spPr>
        </p:pic>
        <p:pic>
          <p:nvPicPr>
            <p:cNvPr id="30" name="Picture 29" descr="Screen Clipping">
              <a:extLst>
                <a:ext uri="{FF2B5EF4-FFF2-40B4-BE49-F238E27FC236}">
                  <a16:creationId xmlns:a16="http://schemas.microsoft.com/office/drawing/2014/main" id="{D1B547ED-B985-4A5C-98C2-F4C3E7865E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543" y="667093"/>
              <a:ext cx="8148918" cy="4749939"/>
            </a:xfrm>
            <a:prstGeom prst="rect">
              <a:avLst/>
            </a:prstGeom>
          </p:spPr>
        </p:pic>
      </p:grpSp>
      <p:grpSp>
        <p:nvGrpSpPr>
          <p:cNvPr id="31" name="Group 30">
            <a:extLst>
              <a:ext uri="{FF2B5EF4-FFF2-40B4-BE49-F238E27FC236}">
                <a16:creationId xmlns:a16="http://schemas.microsoft.com/office/drawing/2014/main" id="{B9AB3B7E-594D-4782-9C00-4E34CB3C45D4}"/>
              </a:ext>
            </a:extLst>
          </p:cNvPr>
          <p:cNvGrpSpPr/>
          <p:nvPr/>
        </p:nvGrpSpPr>
        <p:grpSpPr>
          <a:xfrm>
            <a:off x="3824238" y="695680"/>
            <a:ext cx="1783773" cy="3484661"/>
            <a:chOff x="1413562" y="1294774"/>
            <a:chExt cx="2712341" cy="5298653"/>
          </a:xfrm>
        </p:grpSpPr>
        <p:pic>
          <p:nvPicPr>
            <p:cNvPr id="32" name="Picture 31" descr="A close up of a piece of paper&#10;&#10;Description generated with high confidence">
              <a:extLst>
                <a:ext uri="{FF2B5EF4-FFF2-40B4-BE49-F238E27FC236}">
                  <a16:creationId xmlns:a16="http://schemas.microsoft.com/office/drawing/2014/main" id="{BF6CC45F-CBED-443C-A627-3E4B66513628}"/>
                </a:ext>
              </a:extLst>
            </p:cNvPr>
            <p:cNvPicPr>
              <a:picLocks noChangeAspect="1"/>
            </p:cNvPicPr>
            <p:nvPr/>
          </p:nvPicPr>
          <p:blipFill>
            <a:blip r:embed="rId15"/>
            <a:stretch>
              <a:fillRect/>
            </a:stretch>
          </p:blipFill>
          <p:spPr>
            <a:xfrm>
              <a:off x="1704062" y="2087524"/>
              <a:ext cx="2118732" cy="3766921"/>
            </a:xfrm>
            <a:prstGeom prst="rect">
              <a:avLst/>
            </a:prstGeom>
          </p:spPr>
        </p:pic>
        <p:pic>
          <p:nvPicPr>
            <p:cNvPr id="33" name="Picture 32">
              <a:extLst>
                <a:ext uri="{FF2B5EF4-FFF2-40B4-BE49-F238E27FC236}">
                  <a16:creationId xmlns:a16="http://schemas.microsoft.com/office/drawing/2014/main" id="{311A92EA-80E1-4E26-82F4-5C66F04C536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3562" y="1294774"/>
              <a:ext cx="2712341" cy="5298653"/>
            </a:xfrm>
            <a:prstGeom prst="rect">
              <a:avLst/>
            </a:prstGeom>
          </p:spPr>
        </p:pic>
      </p:grpSp>
      <p:sp>
        <p:nvSpPr>
          <p:cNvPr id="28" name="Title 1">
            <a:extLst>
              <a:ext uri="{FF2B5EF4-FFF2-40B4-BE49-F238E27FC236}">
                <a16:creationId xmlns:a16="http://schemas.microsoft.com/office/drawing/2014/main" id="{60B5AE13-4F8A-4A27-8AB6-091CF58FD25F}"/>
              </a:ext>
            </a:extLst>
          </p:cNvPr>
          <p:cNvSpPr txBox="1">
            <a:spLocks/>
          </p:cNvSpPr>
          <p:nvPr/>
        </p:nvSpPr>
        <p:spPr>
          <a:xfrm>
            <a:off x="1193165" y="4554891"/>
            <a:ext cx="4902835" cy="1415464"/>
          </a:xfrm>
          <a:prstGeom prst="rect">
            <a:avLst/>
          </a:prstGeom>
        </p:spPr>
        <p:txBody>
          <a:bodyPr/>
          <a:lstStyle>
            <a:lvl1pPr marL="0" marR="0" indent="0" algn="l" rtl="0" eaLnBrk="1" fontAlgn="base" hangingPunct="1">
              <a:lnSpc>
                <a:spcPct val="90000"/>
              </a:lnSpc>
              <a:spcBef>
                <a:spcPct val="0"/>
              </a:spcBef>
              <a:spcAft>
                <a:spcPct val="0"/>
              </a:spcAft>
              <a:defRPr lang="en-US" sz="3200" b="1" dirty="0" smtClean="0">
                <a:solidFill>
                  <a:srgbClr val="00529B"/>
                </a:solidFill>
                <a:latin typeface="+mj-lt"/>
                <a:ea typeface="+mj-ea"/>
                <a:cs typeface="+mj-cs"/>
              </a:defRPr>
            </a:lvl1pPr>
            <a:lvl2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5pPr>
            <a:lvl6pPr marL="457178"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6pPr>
            <a:lvl7pPr marL="914354"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7pPr>
            <a:lvl8pPr marL="1371532"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8pPr>
            <a:lvl9pPr marL="1828709"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9pPr>
          </a:lstStyle>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2000" b="1" i="0" u="none" strike="noStrike" kern="0" cap="none" spc="0" normalizeH="0" baseline="0" noProof="0">
                <a:ln>
                  <a:noFill/>
                </a:ln>
                <a:solidFill>
                  <a:srgbClr val="1A1A1A"/>
                </a:solidFill>
                <a:effectLst/>
                <a:uLnTx/>
                <a:uFillTx/>
                <a:latin typeface="Segoe UI" panose="020B0502040204020203" pitchFamily="34" charset="0"/>
                <a:ea typeface="+mj-ea"/>
                <a:cs typeface="Segoe UI" panose="020B0502040204020203" pitchFamily="34" charset="0"/>
              </a:rPr>
              <a:t>Canvas apps </a:t>
            </a:r>
            <a:r>
              <a:rPr kumimoji="0" lang="en-US" sz="2000" b="0" i="0" u="none" strike="noStrike" kern="0" cap="none" spc="0" normalizeH="0" baseline="0" noProof="0">
                <a:ln>
                  <a:noFill/>
                </a:ln>
                <a:solidFill>
                  <a:srgbClr val="1A1A1A"/>
                </a:solidFill>
                <a:effectLst/>
                <a:uLnTx/>
                <a:uFillTx/>
                <a:latin typeface="Segoe UI Light" panose="020B0502040204020203" pitchFamily="34" charset="0"/>
                <a:ea typeface="+mj-ea"/>
                <a:cs typeface="Segoe UI Light" panose="020B0502040204020203" pitchFamily="34" charset="0"/>
              </a:rPr>
              <a:t>start with user experience, with pixel-perfect control to build highly customized task- and role-based apps that mash up data from 190+ sources </a:t>
            </a:r>
          </a:p>
        </p:txBody>
      </p:sp>
      <p:sp>
        <p:nvSpPr>
          <p:cNvPr id="2" name="Rectangle 1">
            <a:extLst>
              <a:ext uri="{FF2B5EF4-FFF2-40B4-BE49-F238E27FC236}">
                <a16:creationId xmlns:a16="http://schemas.microsoft.com/office/drawing/2014/main" id="{4C468761-3FD7-4651-88B9-3DFA247EED3F}"/>
              </a:ext>
            </a:extLst>
          </p:cNvPr>
          <p:cNvSpPr/>
          <p:nvPr/>
        </p:nvSpPr>
        <p:spPr bwMode="auto">
          <a:xfrm>
            <a:off x="6096000" y="449451"/>
            <a:ext cx="5568175" cy="5959098"/>
          </a:xfrm>
          <a:prstGeom prst="rect">
            <a:avLst/>
          </a:prstGeom>
          <a:no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83529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53" presetClass="exit" presetSubtype="32" fill="hold" nodeType="withEffect">
                                  <p:stCondLst>
                                    <p:cond delay="200"/>
                                  </p:stCondLst>
                                  <p:childTnLst>
                                    <p:anim calcmode="lin" valueType="num">
                                      <p:cBhvr>
                                        <p:cTn id="39" dur="500"/>
                                        <p:tgtEl>
                                          <p:spTgt spid="14"/>
                                        </p:tgtEl>
                                        <p:attrNameLst>
                                          <p:attrName>ppt_w</p:attrName>
                                        </p:attrNameLst>
                                      </p:cBhvr>
                                      <p:tavLst>
                                        <p:tav tm="0">
                                          <p:val>
                                            <p:strVal val="ppt_w"/>
                                          </p:val>
                                        </p:tav>
                                        <p:tav tm="100000">
                                          <p:val>
                                            <p:fltVal val="0"/>
                                          </p:val>
                                        </p:tav>
                                      </p:tavLst>
                                    </p:anim>
                                    <p:anim calcmode="lin" valueType="num">
                                      <p:cBhvr>
                                        <p:cTn id="40" dur="500"/>
                                        <p:tgtEl>
                                          <p:spTgt spid="14"/>
                                        </p:tgtEl>
                                        <p:attrNameLst>
                                          <p:attrName>ppt_h</p:attrName>
                                        </p:attrNameLst>
                                      </p:cBhvr>
                                      <p:tavLst>
                                        <p:tav tm="0">
                                          <p:val>
                                            <p:strVal val="ppt_h"/>
                                          </p:val>
                                        </p:tav>
                                        <p:tav tm="100000">
                                          <p:val>
                                            <p:fltVal val="0"/>
                                          </p:val>
                                        </p:tav>
                                      </p:tavLst>
                                    </p:anim>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53" presetClass="exit" presetSubtype="32" fill="hold" nodeType="withEffect">
                                  <p:stCondLst>
                                    <p:cond delay="40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par>
                                <p:cTn id="48" presetID="53" presetClass="exit" presetSubtype="32" fill="hold" nodeType="withEffect">
                                  <p:stCondLst>
                                    <p:cond delay="600"/>
                                  </p:stCondLst>
                                  <p:childTnLst>
                                    <p:anim calcmode="lin" valueType="num">
                                      <p:cBhvr>
                                        <p:cTn id="49" dur="500"/>
                                        <p:tgtEl>
                                          <p:spTgt spid="16"/>
                                        </p:tgtEl>
                                        <p:attrNameLst>
                                          <p:attrName>ppt_w</p:attrName>
                                        </p:attrNameLst>
                                      </p:cBhvr>
                                      <p:tavLst>
                                        <p:tav tm="0">
                                          <p:val>
                                            <p:strVal val="ppt_w"/>
                                          </p:val>
                                        </p:tav>
                                        <p:tav tm="100000">
                                          <p:val>
                                            <p:fltVal val="0"/>
                                          </p:val>
                                        </p:tav>
                                      </p:tavLst>
                                    </p:anim>
                                    <p:anim calcmode="lin" valueType="num">
                                      <p:cBhvr>
                                        <p:cTn id="50" dur="500"/>
                                        <p:tgtEl>
                                          <p:spTgt spid="16"/>
                                        </p:tgtEl>
                                        <p:attrNameLst>
                                          <p:attrName>ppt_h</p:attrName>
                                        </p:attrNameLst>
                                      </p:cBhvr>
                                      <p:tavLst>
                                        <p:tav tm="0">
                                          <p:val>
                                            <p:strVal val="ppt_h"/>
                                          </p:val>
                                        </p:tav>
                                        <p:tav tm="100000">
                                          <p:val>
                                            <p:fltVal val="0"/>
                                          </p:val>
                                        </p:tav>
                                      </p:tavLst>
                                    </p:anim>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0" presetClass="entr" presetSubtype="0" fill="hold" nodeType="withEffect">
                                  <p:stCondLst>
                                    <p:cond delay="60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par>
                          <p:cTn id="56" fill="hold">
                            <p:stCondLst>
                              <p:cond delay="2600"/>
                            </p:stCondLst>
                            <p:childTnLst>
                              <p:par>
                                <p:cTn id="57" presetID="10" presetClass="entr" presetSubtype="0" fill="hold"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par>
                          <p:cTn id="60" fill="hold">
                            <p:stCondLst>
                              <p:cond delay="3100"/>
                            </p:stCondLst>
                            <p:childTnLst>
                              <p:par>
                                <p:cTn id="61" presetID="10"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par>
                          <p:cTn id="64" fill="hold">
                            <p:stCondLst>
                              <p:cond delay="3600"/>
                            </p:stCondLst>
                            <p:childTnLst>
                              <p:par>
                                <p:cTn id="65" presetID="21" presetClass="entr" presetSubtype="1" fill="hold" grpId="0" nodeType="afterEffect">
                                  <p:stCondLst>
                                    <p:cond delay="0"/>
                                  </p:stCondLst>
                                  <p:childTnLst>
                                    <p:set>
                                      <p:cBhvr>
                                        <p:cTn id="66" dur="1" fill="hold">
                                          <p:stCondLst>
                                            <p:cond delay="0"/>
                                          </p:stCondLst>
                                        </p:cTn>
                                        <p:tgtEl>
                                          <p:spTgt spid="2"/>
                                        </p:tgtEl>
                                        <p:attrNameLst>
                                          <p:attrName>style.visibility</p:attrName>
                                        </p:attrNameLst>
                                      </p:cBhvr>
                                      <p:to>
                                        <p:strVal val="visible"/>
                                      </p:to>
                                    </p:set>
                                    <p:animEffect transition="in" filter="wheel(1)">
                                      <p:cBhvr>
                                        <p:cTn id="6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8031297" y="2457872"/>
            <a:ext cx="2988776" cy="3170936"/>
            <a:chOff x="8192340" y="2506660"/>
            <a:chExt cx="3048707" cy="3234522"/>
          </a:xfrm>
        </p:grpSpPr>
        <p:sp>
          <p:nvSpPr>
            <p:cNvPr id="6" name="TextBox 5"/>
            <p:cNvSpPr txBox="1"/>
            <p:nvPr/>
          </p:nvSpPr>
          <p:spPr>
            <a:xfrm>
              <a:off x="8192340" y="5019101"/>
              <a:ext cx="3048707" cy="722081"/>
            </a:xfrm>
            <a:prstGeom prst="rect">
              <a:avLst/>
            </a:prstGeom>
            <a:noFill/>
          </p:spPr>
          <p:txBody>
            <a:bodyPr wrap="square" rtlCol="0">
              <a:spAutoFit/>
            </a:bodyPr>
            <a:lstStyle/>
            <a:p>
              <a:pPr algn="ctr">
                <a:defRPr/>
              </a:pP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Complex </a:t>
              </a:r>
              <a:r>
                <a:rPr lang="en-US" sz="2000" b="1" i="1" u="sng" dirty="0">
                  <a:solidFill>
                    <a:prstClr val="black">
                      <a:lumMod val="85000"/>
                      <a:lumOff val="15000"/>
                    </a:prstClr>
                  </a:solidFill>
                  <a:latin typeface="Segoe UI Light" panose="020B0502040204020203" pitchFamily="34" charset="0"/>
                  <a:cs typeface="Segoe UI Light" panose="020B0502040204020203" pitchFamily="34" charset="0"/>
                </a:rPr>
                <a:t>responsive apps</a:t>
              </a: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 on web and mobile</a:t>
              </a:r>
              <a:endParaRPr lang="en-US" sz="1800"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13" name="Picture 12"/>
            <p:cNvPicPr>
              <a:picLocks noChangeAspect="1"/>
            </p:cNvPicPr>
            <p:nvPr/>
          </p:nvPicPr>
          <p:blipFill rotWithShape="1">
            <a:blip r:embed="rId3"/>
            <a:srcRect l="68769" r="6287" b="30713"/>
            <a:stretch/>
          </p:blipFill>
          <p:spPr>
            <a:xfrm>
              <a:off x="8320051" y="2506660"/>
              <a:ext cx="2793286" cy="2512441"/>
            </a:xfrm>
            <a:prstGeom prst="rect">
              <a:avLst/>
            </a:prstGeom>
          </p:spPr>
        </p:pic>
      </p:grpSp>
      <p:sp>
        <p:nvSpPr>
          <p:cNvPr id="17" name="TextBox 16">
            <a:extLst>
              <a:ext uri="{FF2B5EF4-FFF2-40B4-BE49-F238E27FC236}">
                <a16:creationId xmlns:a16="http://schemas.microsoft.com/office/drawing/2014/main" id="{977E58EE-870A-41BD-84B1-6CB592992463}"/>
              </a:ext>
            </a:extLst>
          </p:cNvPr>
          <p:cNvSpPr txBox="1"/>
          <p:nvPr/>
        </p:nvSpPr>
        <p:spPr>
          <a:xfrm>
            <a:off x="792153" y="889130"/>
            <a:ext cx="10926264" cy="1661993"/>
          </a:xfrm>
          <a:prstGeom prst="rect">
            <a:avLst/>
          </a:prstGeom>
          <a:noFill/>
        </p:spPr>
        <p:txBody>
          <a:bodyPr wrap="square" rtlCol="0">
            <a:spAutoFit/>
          </a:bodyPr>
          <a:lstStyle/>
          <a:p>
            <a:pPr algn="ctr" defTabSz="914049">
              <a:defRPr/>
            </a:pPr>
            <a:r>
              <a:rPr lang="en-US" sz="3400" b="1" dirty="0">
                <a:solidFill>
                  <a:srgbClr val="7030A0"/>
                </a:solidFill>
                <a:latin typeface="Segoe UI Semilight" panose="020B0402040204020203" pitchFamily="34" charset="0"/>
                <a:cs typeface="Segoe UI Semilight" panose="020B0402040204020203" pitchFamily="34" charset="0"/>
              </a:rPr>
              <a:t>PowerApps Model-driven apps </a:t>
            </a:r>
            <a:r>
              <a:rPr lang="en-US" sz="3400" dirty="0">
                <a:solidFill>
                  <a:srgbClr val="505050"/>
                </a:solidFill>
                <a:latin typeface="Segoe UI Semilight" panose="020B0402040204020203" pitchFamily="34" charset="0"/>
                <a:cs typeface="Segoe UI Semilight" panose="020B0402040204020203" pitchFamily="34" charset="0"/>
              </a:rPr>
              <a:t>provides a metadata-driven architecture for creating and customizing apps without writing code</a:t>
            </a:r>
          </a:p>
        </p:txBody>
      </p:sp>
      <p:grpSp>
        <p:nvGrpSpPr>
          <p:cNvPr id="44" name="Group 43">
            <a:extLst>
              <a:ext uri="{FF2B5EF4-FFF2-40B4-BE49-F238E27FC236}">
                <a16:creationId xmlns:a16="http://schemas.microsoft.com/office/drawing/2014/main" id="{AD0ACB0C-A787-485F-BB36-AFA38AEC36C7}"/>
              </a:ext>
            </a:extLst>
          </p:cNvPr>
          <p:cNvGrpSpPr/>
          <p:nvPr/>
        </p:nvGrpSpPr>
        <p:grpSpPr>
          <a:xfrm>
            <a:off x="4136163" y="2984845"/>
            <a:ext cx="3681134" cy="3261638"/>
            <a:chOff x="4136163" y="2984845"/>
            <a:chExt cx="3681134" cy="3261638"/>
          </a:xfrm>
        </p:grpSpPr>
        <p:sp>
          <p:nvSpPr>
            <p:cNvPr id="5" name="TextBox 4"/>
            <p:cNvSpPr txBox="1"/>
            <p:nvPr/>
          </p:nvSpPr>
          <p:spPr>
            <a:xfrm>
              <a:off x="4136163" y="4923044"/>
              <a:ext cx="3681134" cy="1323439"/>
            </a:xfrm>
            <a:prstGeom prst="rect">
              <a:avLst/>
            </a:prstGeom>
            <a:noFill/>
          </p:spPr>
          <p:txBody>
            <a:bodyPr wrap="square" rtlCol="0">
              <a:spAutoFit/>
            </a:bodyPr>
            <a:lstStyle/>
            <a:p>
              <a:pPr algn="ctr">
                <a:defRPr/>
              </a:pP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Easily add </a:t>
              </a:r>
              <a:r>
                <a:rPr lang="en-US" sz="2000" b="1" i="1" u="sng" dirty="0">
                  <a:solidFill>
                    <a:prstClr val="black">
                      <a:lumMod val="85000"/>
                      <a:lumOff val="15000"/>
                    </a:prstClr>
                  </a:solidFill>
                  <a:latin typeface="Segoe UI Light" panose="020B0502040204020203" pitchFamily="34" charset="0"/>
                  <a:cs typeface="Segoe UI Light" panose="020B0502040204020203" pitchFamily="34" charset="0"/>
                </a:rPr>
                <a:t>Business rules</a:t>
              </a:r>
              <a:r>
                <a:rPr lang="en-US" sz="2000" b="1" i="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and </a:t>
              </a:r>
              <a:r>
                <a:rPr lang="en-US" sz="2000" b="1" i="1" u="sng" dirty="0">
                  <a:solidFill>
                    <a:prstClr val="black">
                      <a:lumMod val="85000"/>
                      <a:lumOff val="15000"/>
                    </a:prstClr>
                  </a:solidFill>
                  <a:latin typeface="Segoe UI Light" panose="020B0502040204020203" pitchFamily="34" charset="0"/>
                  <a:cs typeface="Segoe UI Light" panose="020B0502040204020203" pitchFamily="34" charset="0"/>
                </a:rPr>
                <a:t>Business process flows</a:t>
              </a: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 to model your business processes</a:t>
              </a:r>
              <a:br>
                <a:rPr lang="en-US" sz="2000" dirty="0">
                  <a:solidFill>
                    <a:prstClr val="black">
                      <a:lumMod val="85000"/>
                      <a:lumOff val="15000"/>
                    </a:prstClr>
                  </a:solidFill>
                  <a:latin typeface="Segoe UI Light" panose="020B0502040204020203" pitchFamily="34" charset="0"/>
                  <a:cs typeface="Segoe UI Light" panose="020B0502040204020203" pitchFamily="34" charset="0"/>
                </a:rPr>
              </a:br>
              <a:endParaRPr lang="en-US" sz="2000" dirty="0">
                <a:solidFill>
                  <a:prstClr val="black">
                    <a:lumMod val="85000"/>
                    <a:lumOff val="15000"/>
                  </a:prstClr>
                </a:solidFill>
                <a:latin typeface="Segoe UI Light" panose="020B0502040204020203" pitchFamily="34" charset="0"/>
                <a:cs typeface="Segoe UI Light" panose="020B0502040204020203" pitchFamily="34" charset="0"/>
              </a:endParaRPr>
            </a:p>
          </p:txBody>
        </p:sp>
        <p:grpSp>
          <p:nvGrpSpPr>
            <p:cNvPr id="27" name="Group 26">
              <a:extLst>
                <a:ext uri="{FF2B5EF4-FFF2-40B4-BE49-F238E27FC236}">
                  <a16:creationId xmlns:a16="http://schemas.microsoft.com/office/drawing/2014/main" id="{A96E039F-D5A7-410A-B66C-CC6EAC905FC1}"/>
                </a:ext>
              </a:extLst>
            </p:cNvPr>
            <p:cNvGrpSpPr/>
            <p:nvPr/>
          </p:nvGrpSpPr>
          <p:grpSpPr>
            <a:xfrm>
              <a:off x="4965518" y="2984845"/>
              <a:ext cx="2014253" cy="1409101"/>
              <a:chOff x="4965518" y="2934299"/>
              <a:chExt cx="2014253" cy="1409101"/>
            </a:xfrm>
          </p:grpSpPr>
          <p:pic>
            <p:nvPicPr>
              <p:cNvPr id="7" name="Graphic 6" descr="Checklist">
                <a:extLst>
                  <a:ext uri="{FF2B5EF4-FFF2-40B4-BE49-F238E27FC236}">
                    <a16:creationId xmlns:a16="http://schemas.microsoft.com/office/drawing/2014/main" id="{7A4375E9-9B97-44C1-9E6D-781D6ED8FC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56739" y="3519528"/>
                <a:ext cx="457200" cy="457200"/>
              </a:xfrm>
              <a:prstGeom prst="rect">
                <a:avLst/>
              </a:prstGeom>
            </p:spPr>
          </p:pic>
          <p:sp>
            <p:nvSpPr>
              <p:cNvPr id="19" name="monitor" title="Icon of a monitor">
                <a:extLst>
                  <a:ext uri="{FF2B5EF4-FFF2-40B4-BE49-F238E27FC236}">
                    <a16:creationId xmlns:a16="http://schemas.microsoft.com/office/drawing/2014/main" id="{3562C64B-6757-4A0E-A899-1F401827CED0}"/>
                  </a:ext>
                </a:extLst>
              </p:cNvPr>
              <p:cNvSpPr>
                <a:spLocks noChangeAspect="1" noEditPoints="1"/>
              </p:cNvSpPr>
              <p:nvPr/>
            </p:nvSpPr>
            <p:spPr bwMode="auto">
              <a:xfrm>
                <a:off x="4965518" y="2934299"/>
                <a:ext cx="2014253" cy="140910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28575" cap="sq">
                <a:solidFill>
                  <a:srgbClr val="9292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pic>
            <p:nvPicPr>
              <p:cNvPr id="21" name="Graphic 20" descr="Contract">
                <a:extLst>
                  <a:ext uri="{FF2B5EF4-FFF2-40B4-BE49-F238E27FC236}">
                    <a16:creationId xmlns:a16="http://schemas.microsoft.com/office/drawing/2014/main" id="{AF87A8DF-7BE4-497B-B6A0-FC4A7426711E}"/>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5044934" y="3519528"/>
                <a:ext cx="457200" cy="457200"/>
              </a:xfrm>
              <a:prstGeom prst="rect">
                <a:avLst/>
              </a:prstGeom>
            </p:spPr>
          </p:pic>
          <p:sp>
            <p:nvSpPr>
              <p:cNvPr id="24" name="Rectangle 23">
                <a:extLst>
                  <a:ext uri="{FF2B5EF4-FFF2-40B4-BE49-F238E27FC236}">
                    <a16:creationId xmlns:a16="http://schemas.microsoft.com/office/drawing/2014/main" id="{794F06CD-C5EA-4FA7-B04D-BAABB028DFFB}"/>
                  </a:ext>
                </a:extLst>
              </p:cNvPr>
              <p:cNvSpPr/>
              <p:nvPr/>
            </p:nvSpPr>
            <p:spPr bwMode="auto">
              <a:xfrm>
                <a:off x="5133860" y="3308393"/>
                <a:ext cx="1685581" cy="131287"/>
              </a:xfrm>
              <a:prstGeom prst="rect">
                <a:avLst/>
              </a:prstGeom>
              <a:noFill/>
              <a:ln w="19050">
                <a:solidFill>
                  <a:srgbClr val="A0317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5" name="Rectangle 24">
                <a:extLst>
                  <a:ext uri="{FF2B5EF4-FFF2-40B4-BE49-F238E27FC236}">
                    <a16:creationId xmlns:a16="http://schemas.microsoft.com/office/drawing/2014/main" id="{24B74935-7B12-4BBA-97BA-063F01C94334}"/>
                  </a:ext>
                </a:extLst>
              </p:cNvPr>
              <p:cNvSpPr/>
              <p:nvPr/>
            </p:nvSpPr>
            <p:spPr bwMode="auto">
              <a:xfrm>
                <a:off x="5522236" y="3566331"/>
                <a:ext cx="914400" cy="131287"/>
              </a:xfrm>
              <a:prstGeom prst="rect">
                <a:avLst/>
              </a:prstGeom>
              <a:noFill/>
              <a:ln w="19050">
                <a:solidFill>
                  <a:srgbClr val="A0317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
            <p:nvSpPr>
              <p:cNvPr id="26" name="Rectangle 25">
                <a:extLst>
                  <a:ext uri="{FF2B5EF4-FFF2-40B4-BE49-F238E27FC236}">
                    <a16:creationId xmlns:a16="http://schemas.microsoft.com/office/drawing/2014/main" id="{F5C7FC83-E58A-411A-9C67-D5AC97A9965A}"/>
                  </a:ext>
                </a:extLst>
              </p:cNvPr>
              <p:cNvSpPr/>
              <p:nvPr/>
            </p:nvSpPr>
            <p:spPr bwMode="auto">
              <a:xfrm>
                <a:off x="5522236" y="3784244"/>
                <a:ext cx="914400" cy="131287"/>
              </a:xfrm>
              <a:prstGeom prst="rect">
                <a:avLst/>
              </a:prstGeom>
              <a:noFill/>
              <a:ln w="19050">
                <a:solidFill>
                  <a:srgbClr val="A0317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2" name="Group 41">
              <a:extLst>
                <a:ext uri="{FF2B5EF4-FFF2-40B4-BE49-F238E27FC236}">
                  <a16:creationId xmlns:a16="http://schemas.microsoft.com/office/drawing/2014/main" id="{A2964D70-A8AC-4CCC-9300-241B21E3E888}"/>
                </a:ext>
              </a:extLst>
            </p:cNvPr>
            <p:cNvGrpSpPr/>
            <p:nvPr/>
          </p:nvGrpSpPr>
          <p:grpSpPr>
            <a:xfrm>
              <a:off x="5887996" y="3087779"/>
              <a:ext cx="182880" cy="182880"/>
              <a:chOff x="5926924" y="3087779"/>
              <a:chExt cx="182880" cy="182880"/>
            </a:xfrm>
          </p:grpSpPr>
          <p:sp>
            <p:nvSpPr>
              <p:cNvPr id="28" name="Oval 27">
                <a:extLst>
                  <a:ext uri="{FF2B5EF4-FFF2-40B4-BE49-F238E27FC236}">
                    <a16:creationId xmlns:a16="http://schemas.microsoft.com/office/drawing/2014/main" id="{EEF77CAF-939F-447E-8B6B-C594B40B1051}"/>
                  </a:ext>
                </a:extLst>
              </p:cNvPr>
              <p:cNvSpPr/>
              <p:nvPr/>
            </p:nvSpPr>
            <p:spPr bwMode="auto">
              <a:xfrm>
                <a:off x="5926924" y="3087779"/>
                <a:ext cx="182880" cy="182880"/>
              </a:xfrm>
              <a:prstGeom prst="ellipse">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noFill/>
                  <a:ea typeface="Segoe UI" pitchFamily="34" charset="0"/>
                  <a:cs typeface="Segoe UI" pitchFamily="34" charset="0"/>
                </a:endParaRPr>
              </a:p>
            </p:txBody>
          </p:sp>
          <p:sp>
            <p:nvSpPr>
              <p:cNvPr id="29" name="Oval 28">
                <a:extLst>
                  <a:ext uri="{FF2B5EF4-FFF2-40B4-BE49-F238E27FC236}">
                    <a16:creationId xmlns:a16="http://schemas.microsoft.com/office/drawing/2014/main" id="{9B1ED847-34D3-40CA-965C-B546EDFF819E}"/>
                  </a:ext>
                </a:extLst>
              </p:cNvPr>
              <p:cNvSpPr/>
              <p:nvPr/>
            </p:nvSpPr>
            <p:spPr bwMode="auto">
              <a:xfrm>
                <a:off x="5972644" y="3133499"/>
                <a:ext cx="91440" cy="91440"/>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30" name="Oval 29">
              <a:extLst>
                <a:ext uri="{FF2B5EF4-FFF2-40B4-BE49-F238E27FC236}">
                  <a16:creationId xmlns:a16="http://schemas.microsoft.com/office/drawing/2014/main" id="{BBBE1FC8-431B-4333-A0FD-F1368AD724CA}"/>
                </a:ext>
              </a:extLst>
            </p:cNvPr>
            <p:cNvSpPr/>
            <p:nvPr/>
          </p:nvSpPr>
          <p:spPr bwMode="auto">
            <a:xfrm>
              <a:off x="5133860" y="3087779"/>
              <a:ext cx="182880" cy="182880"/>
            </a:xfrm>
            <a:prstGeom prst="ellipse">
              <a:avLst/>
            </a:prstGeom>
            <a:solidFill>
              <a:srgbClr val="FF0000"/>
            </a:solidFill>
            <a:ln>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noFill/>
                <a:ea typeface="Segoe UI" pitchFamily="34" charset="0"/>
                <a:cs typeface="Segoe UI" pitchFamily="34" charset="0"/>
              </a:endParaRPr>
            </a:p>
          </p:txBody>
        </p:sp>
        <p:pic>
          <p:nvPicPr>
            <p:cNvPr id="32" name="Graphic 31" descr="Checkmark">
              <a:extLst>
                <a:ext uri="{FF2B5EF4-FFF2-40B4-BE49-F238E27FC236}">
                  <a16:creationId xmlns:a16="http://schemas.microsoft.com/office/drawing/2014/main" id="{22A5072E-8A1F-43B9-A8CE-D9716C1AAE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53094" y="3114207"/>
              <a:ext cx="137160" cy="137160"/>
            </a:xfrm>
            <a:prstGeom prst="rect">
              <a:avLst/>
            </a:prstGeom>
          </p:spPr>
        </p:pic>
        <p:sp>
          <p:nvSpPr>
            <p:cNvPr id="33" name="Oval 32">
              <a:extLst>
                <a:ext uri="{FF2B5EF4-FFF2-40B4-BE49-F238E27FC236}">
                  <a16:creationId xmlns:a16="http://schemas.microsoft.com/office/drawing/2014/main" id="{37628510-28B1-4D35-AA87-81F45C74F4AC}"/>
                </a:ext>
              </a:extLst>
            </p:cNvPr>
            <p:cNvSpPr/>
            <p:nvPr/>
          </p:nvSpPr>
          <p:spPr bwMode="auto">
            <a:xfrm>
              <a:off x="6636561" y="3087779"/>
              <a:ext cx="182880" cy="182880"/>
            </a:xfrm>
            <a:prstGeom prst="ellipse">
              <a:avLst/>
            </a:prstGeom>
            <a:noFill/>
            <a:ln w="28575">
              <a:solidFill>
                <a:schemeClr val="accent6">
                  <a:lumMod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noFill/>
                <a:ea typeface="Segoe UI" pitchFamily="34" charset="0"/>
                <a:cs typeface="Segoe UI" pitchFamily="34" charset="0"/>
              </a:endParaRPr>
            </a:p>
          </p:txBody>
        </p:sp>
        <p:cxnSp>
          <p:nvCxnSpPr>
            <p:cNvPr id="35" name="Straight Connector 34">
              <a:extLst>
                <a:ext uri="{FF2B5EF4-FFF2-40B4-BE49-F238E27FC236}">
                  <a16:creationId xmlns:a16="http://schemas.microsoft.com/office/drawing/2014/main" id="{89E597EB-0723-4FF1-BDCC-C8ED7D67A7E1}"/>
                </a:ext>
              </a:extLst>
            </p:cNvPr>
            <p:cNvCxnSpPr>
              <a:stCxn id="28" idx="6"/>
              <a:endCxn id="33" idx="2"/>
            </p:cNvCxnSpPr>
            <p:nvPr/>
          </p:nvCxnSpPr>
          <p:spPr>
            <a:xfrm>
              <a:off x="6070876" y="3179219"/>
              <a:ext cx="565685" cy="0"/>
            </a:xfrm>
            <a:prstGeom prst="line">
              <a:avLst/>
            </a:prstGeom>
            <a:ln w="28575">
              <a:solidFill>
                <a:schemeClr val="accent6">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21E7F4-FCEF-4FC6-82A7-46A11B7AC9FA}"/>
                </a:ext>
              </a:extLst>
            </p:cNvPr>
            <p:cNvCxnSpPr>
              <a:cxnSpLocks/>
              <a:stCxn id="30" idx="6"/>
              <a:endCxn id="28" idx="2"/>
            </p:cNvCxnSpPr>
            <p:nvPr/>
          </p:nvCxnSpPr>
          <p:spPr>
            <a:xfrm>
              <a:off x="5316740" y="3179219"/>
              <a:ext cx="571256" cy="0"/>
            </a:xfrm>
            <a:prstGeom prst="line">
              <a:avLst/>
            </a:prstGeom>
            <a:ln w="28575">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F13A41A-BB4B-4547-B55A-9CD57A78BF7B}"/>
              </a:ext>
            </a:extLst>
          </p:cNvPr>
          <p:cNvGrpSpPr/>
          <p:nvPr/>
        </p:nvGrpSpPr>
        <p:grpSpPr>
          <a:xfrm>
            <a:off x="1090961" y="2984845"/>
            <a:ext cx="2738376" cy="2953856"/>
            <a:chOff x="1090961" y="2984845"/>
            <a:chExt cx="2738376" cy="2953856"/>
          </a:xfrm>
        </p:grpSpPr>
        <p:sp>
          <p:nvSpPr>
            <p:cNvPr id="3" name="TextBox 2"/>
            <p:cNvSpPr txBox="1"/>
            <p:nvPr/>
          </p:nvSpPr>
          <p:spPr>
            <a:xfrm>
              <a:off x="1090961" y="4923038"/>
              <a:ext cx="2738376" cy="1015663"/>
            </a:xfrm>
            <a:prstGeom prst="rect">
              <a:avLst/>
            </a:prstGeom>
            <a:noFill/>
          </p:spPr>
          <p:txBody>
            <a:bodyPr wrap="square" rtlCol="0">
              <a:spAutoFit/>
            </a:bodyPr>
            <a:lstStyle/>
            <a:p>
              <a:pPr algn="ctr">
                <a:defRPr/>
              </a:pP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Rich </a:t>
              </a:r>
              <a:r>
                <a:rPr lang="en-US" sz="2000" b="1" i="1" u="sng" dirty="0">
                  <a:solidFill>
                    <a:prstClr val="black">
                      <a:lumMod val="85000"/>
                      <a:lumOff val="15000"/>
                    </a:prstClr>
                  </a:solidFill>
                  <a:latin typeface="Segoe UI Light" panose="020B0502040204020203" pitchFamily="34" charset="0"/>
                  <a:cs typeface="Segoe UI Light" panose="020B0502040204020203" pitchFamily="34" charset="0"/>
                </a:rPr>
                <a:t>component-focused</a:t>
              </a:r>
              <a:r>
                <a:rPr lang="en-US" sz="2000" b="1" i="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2000" dirty="0">
                  <a:solidFill>
                    <a:prstClr val="black">
                      <a:lumMod val="85000"/>
                      <a:lumOff val="15000"/>
                    </a:prstClr>
                  </a:solidFill>
                  <a:latin typeface="Segoe UI Light" panose="020B0502040204020203" pitchFamily="34" charset="0"/>
                  <a:cs typeface="Segoe UI Light" panose="020B0502040204020203" pitchFamily="34" charset="0"/>
                </a:rPr>
                <a:t>no-code design environments</a:t>
              </a:r>
              <a:endParaRPr lang="en-US" sz="1200" dirty="0">
                <a:solidFill>
                  <a:prstClr val="black">
                    <a:lumMod val="85000"/>
                    <a:lumOff val="15000"/>
                  </a:prstClr>
                </a:solidFill>
                <a:latin typeface="Segoe UI Light" panose="020B0502040204020203" pitchFamily="34" charset="0"/>
                <a:cs typeface="Segoe UI Light" panose="020B0502040204020203" pitchFamily="34" charset="0"/>
              </a:endParaRPr>
            </a:p>
          </p:txBody>
        </p:sp>
        <p:grpSp>
          <p:nvGrpSpPr>
            <p:cNvPr id="47" name="Group 46">
              <a:extLst>
                <a:ext uri="{FF2B5EF4-FFF2-40B4-BE49-F238E27FC236}">
                  <a16:creationId xmlns:a16="http://schemas.microsoft.com/office/drawing/2014/main" id="{807E8B5A-4FA1-4385-8C6E-0AA6B11395F8}"/>
                </a:ext>
              </a:extLst>
            </p:cNvPr>
            <p:cNvGrpSpPr/>
            <p:nvPr/>
          </p:nvGrpSpPr>
          <p:grpSpPr>
            <a:xfrm>
              <a:off x="1251519" y="2984845"/>
              <a:ext cx="2014253" cy="1409101"/>
              <a:chOff x="1251519" y="2984845"/>
              <a:chExt cx="2014253" cy="1409101"/>
            </a:xfrm>
          </p:grpSpPr>
          <p:sp>
            <p:nvSpPr>
              <p:cNvPr id="31" name="monitor" title="Icon of a monitor">
                <a:extLst>
                  <a:ext uri="{FF2B5EF4-FFF2-40B4-BE49-F238E27FC236}">
                    <a16:creationId xmlns:a16="http://schemas.microsoft.com/office/drawing/2014/main" id="{B2FA66B6-6834-4F37-B1C8-70C4CAD22683}"/>
                  </a:ext>
                </a:extLst>
              </p:cNvPr>
              <p:cNvSpPr>
                <a:spLocks noChangeAspect="1" noEditPoints="1"/>
              </p:cNvSpPr>
              <p:nvPr/>
            </p:nvSpPr>
            <p:spPr bwMode="auto">
              <a:xfrm>
                <a:off x="1251519" y="2984845"/>
                <a:ext cx="2014253" cy="1409101"/>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28575" cap="sq">
                <a:solidFill>
                  <a:srgbClr val="92929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gradFill>
                    <a:gsLst>
                      <a:gs pos="0">
                        <a:srgbClr val="505050"/>
                      </a:gs>
                      <a:gs pos="100000">
                        <a:srgbClr val="505050"/>
                      </a:gs>
                    </a:gsLst>
                  </a:gradFill>
                </a:endParaRPr>
              </a:p>
            </p:txBody>
          </p:sp>
          <p:grpSp>
            <p:nvGrpSpPr>
              <p:cNvPr id="14" name="Graphic 11" descr="Pie chart">
                <a:extLst>
                  <a:ext uri="{FF2B5EF4-FFF2-40B4-BE49-F238E27FC236}">
                    <a16:creationId xmlns:a16="http://schemas.microsoft.com/office/drawing/2014/main" id="{905F9CD9-FCC7-47FF-81B8-3FBC7CBFBCD3}"/>
                  </a:ext>
                </a:extLst>
              </p:cNvPr>
              <p:cNvGrpSpPr/>
              <p:nvPr/>
            </p:nvGrpSpPr>
            <p:grpSpPr>
              <a:xfrm>
                <a:off x="1338379" y="3524354"/>
                <a:ext cx="548640" cy="548640"/>
                <a:chOff x="1338379" y="3524354"/>
                <a:chExt cx="548640" cy="548640"/>
              </a:xfrm>
            </p:grpSpPr>
            <p:sp>
              <p:nvSpPr>
                <p:cNvPr id="18" name="Freeform: Shape 17">
                  <a:extLst>
                    <a:ext uri="{FF2B5EF4-FFF2-40B4-BE49-F238E27FC236}">
                      <a16:creationId xmlns:a16="http://schemas.microsoft.com/office/drawing/2014/main" id="{0FB486E2-EFBE-4985-B95E-C2CB975866FD}"/>
                    </a:ext>
                  </a:extLst>
                </p:cNvPr>
                <p:cNvSpPr/>
                <p:nvPr/>
              </p:nvSpPr>
              <p:spPr>
                <a:xfrm>
                  <a:off x="1391243" y="3577218"/>
                  <a:ext cx="365760" cy="440055"/>
                </a:xfrm>
                <a:custGeom>
                  <a:avLst/>
                  <a:gdLst>
                    <a:gd name="connsiteX0" fmla="*/ 210026 w 365760"/>
                    <a:gd name="connsiteY0" fmla="*/ 4286 h 440055"/>
                    <a:gd name="connsiteX1" fmla="*/ 4286 w 365760"/>
                    <a:gd name="connsiteY1" fmla="*/ 221456 h 440055"/>
                    <a:gd name="connsiteX2" fmla="*/ 221456 w 365760"/>
                    <a:gd name="connsiteY2" fmla="*/ 438626 h 440055"/>
                    <a:gd name="connsiteX3" fmla="*/ 366617 w 365760"/>
                    <a:gd name="connsiteY3" fmla="*/ 382619 h 440055"/>
                    <a:gd name="connsiteX4" fmla="*/ 210026 w 365760"/>
                    <a:gd name="connsiteY4" fmla="*/ 226028 h 440055"/>
                    <a:gd name="connsiteX5" fmla="*/ 210026 w 365760"/>
                    <a:gd name="connsiteY5" fmla="*/ 4286 h 44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 h="440055">
                      <a:moveTo>
                        <a:pt x="210026" y="4286"/>
                      </a:moveTo>
                      <a:cubicBezTo>
                        <a:pt x="95726" y="10001"/>
                        <a:pt x="4286" y="106013"/>
                        <a:pt x="4286" y="221456"/>
                      </a:cubicBezTo>
                      <a:cubicBezTo>
                        <a:pt x="4286" y="341471"/>
                        <a:pt x="101441" y="438626"/>
                        <a:pt x="221456" y="438626"/>
                      </a:cubicBezTo>
                      <a:cubicBezTo>
                        <a:pt x="275749" y="438626"/>
                        <a:pt x="326612" y="419195"/>
                        <a:pt x="366617" y="382619"/>
                      </a:cubicBezTo>
                      <a:lnTo>
                        <a:pt x="210026" y="226028"/>
                      </a:lnTo>
                      <a:lnTo>
                        <a:pt x="210026" y="4286"/>
                      </a:lnTo>
                      <a:close/>
                    </a:path>
                  </a:pathLst>
                </a:custGeom>
                <a:solidFill>
                  <a:srgbClr val="00000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1DD7FEAB-9BE9-4ABC-B487-A36F306CAA41}"/>
                    </a:ext>
                  </a:extLst>
                </p:cNvPr>
                <p:cNvSpPr/>
                <p:nvPr/>
              </p:nvSpPr>
              <p:spPr>
                <a:xfrm>
                  <a:off x="1619843" y="3577218"/>
                  <a:ext cx="211455" cy="211455"/>
                </a:xfrm>
                <a:custGeom>
                  <a:avLst/>
                  <a:gdLst>
                    <a:gd name="connsiteX0" fmla="*/ 4286 w 211455"/>
                    <a:gd name="connsiteY0" fmla="*/ 4286 h 211455"/>
                    <a:gd name="connsiteX1" fmla="*/ 4286 w 211455"/>
                    <a:gd name="connsiteY1" fmla="*/ 210026 h 211455"/>
                    <a:gd name="connsiteX2" fmla="*/ 209455 w 211455"/>
                    <a:gd name="connsiteY2" fmla="*/ 210026 h 211455"/>
                    <a:gd name="connsiteX3" fmla="*/ 4286 w 211455"/>
                    <a:gd name="connsiteY3" fmla="*/ 4286 h 211455"/>
                  </a:gdLst>
                  <a:ahLst/>
                  <a:cxnLst>
                    <a:cxn ang="0">
                      <a:pos x="connsiteX0" y="connsiteY0"/>
                    </a:cxn>
                    <a:cxn ang="0">
                      <a:pos x="connsiteX1" y="connsiteY1"/>
                    </a:cxn>
                    <a:cxn ang="0">
                      <a:pos x="connsiteX2" y="connsiteY2"/>
                    </a:cxn>
                    <a:cxn ang="0">
                      <a:pos x="connsiteX3" y="connsiteY3"/>
                    </a:cxn>
                  </a:cxnLst>
                  <a:rect l="l" t="t" r="r" b="b"/>
                  <a:pathLst>
                    <a:path w="211455" h="211455">
                      <a:moveTo>
                        <a:pt x="4286" y="4286"/>
                      </a:moveTo>
                      <a:lnTo>
                        <a:pt x="4286" y="210026"/>
                      </a:lnTo>
                      <a:lnTo>
                        <a:pt x="209455" y="210026"/>
                      </a:lnTo>
                      <a:cubicBezTo>
                        <a:pt x="203740" y="98584"/>
                        <a:pt x="115157" y="10001"/>
                        <a:pt x="4286" y="4286"/>
                      </a:cubicBezTo>
                      <a:close/>
                    </a:path>
                  </a:pathLst>
                </a:custGeom>
                <a:solidFill>
                  <a:srgbClr val="B4009E"/>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0435042-2E21-4303-9747-7F22D3F2C9D0}"/>
                    </a:ext>
                  </a:extLst>
                </p:cNvPr>
                <p:cNvSpPr/>
                <p:nvPr/>
              </p:nvSpPr>
              <p:spPr>
                <a:xfrm>
                  <a:off x="1635845" y="3805818"/>
                  <a:ext cx="194310" cy="137160"/>
                </a:xfrm>
                <a:custGeom>
                  <a:avLst/>
                  <a:gdLst>
                    <a:gd name="connsiteX0" fmla="*/ 4286 w 194310"/>
                    <a:gd name="connsiteY0" fmla="*/ 4286 h 137160"/>
                    <a:gd name="connsiteX1" fmla="*/ 138017 w 194310"/>
                    <a:gd name="connsiteY1" fmla="*/ 138017 h 137160"/>
                    <a:gd name="connsiteX2" fmla="*/ 193453 w 194310"/>
                    <a:gd name="connsiteY2" fmla="*/ 4286 h 137160"/>
                    <a:gd name="connsiteX3" fmla="*/ 4286 w 194310"/>
                    <a:gd name="connsiteY3" fmla="*/ 4286 h 137160"/>
                  </a:gdLst>
                  <a:ahLst/>
                  <a:cxnLst>
                    <a:cxn ang="0">
                      <a:pos x="connsiteX0" y="connsiteY0"/>
                    </a:cxn>
                    <a:cxn ang="0">
                      <a:pos x="connsiteX1" y="connsiteY1"/>
                    </a:cxn>
                    <a:cxn ang="0">
                      <a:pos x="connsiteX2" y="connsiteY2"/>
                    </a:cxn>
                    <a:cxn ang="0">
                      <a:pos x="connsiteX3" y="connsiteY3"/>
                    </a:cxn>
                  </a:cxnLst>
                  <a:rect l="l" t="t" r="r" b="b"/>
                  <a:pathLst>
                    <a:path w="194310" h="137160">
                      <a:moveTo>
                        <a:pt x="4286" y="4286"/>
                      </a:moveTo>
                      <a:lnTo>
                        <a:pt x="138017" y="138017"/>
                      </a:lnTo>
                      <a:cubicBezTo>
                        <a:pt x="171736" y="100870"/>
                        <a:pt x="191167" y="54007"/>
                        <a:pt x="193453" y="4286"/>
                      </a:cubicBezTo>
                      <a:lnTo>
                        <a:pt x="4286" y="4286"/>
                      </a:lnTo>
                      <a:close/>
                    </a:path>
                  </a:pathLst>
                </a:custGeom>
                <a:solidFill>
                  <a:srgbClr val="0070C0"/>
                </a:solidFill>
                <a:ln w="9525" cap="flat">
                  <a:noFill/>
                  <a:prstDash val="solid"/>
                  <a:miter/>
                </a:ln>
              </p:spPr>
              <p:txBody>
                <a:bodyPr rtlCol="0" anchor="ctr"/>
                <a:lstStyle/>
                <a:p>
                  <a:endParaRPr lang="en-US"/>
                </a:p>
              </p:txBody>
            </p:sp>
          </p:grpSp>
          <p:grpSp>
            <p:nvGrpSpPr>
              <p:cNvPr id="23" name="Graphic 7" descr="Hierarchy">
                <a:extLst>
                  <a:ext uri="{FF2B5EF4-FFF2-40B4-BE49-F238E27FC236}">
                    <a16:creationId xmlns:a16="http://schemas.microsoft.com/office/drawing/2014/main" id="{F1AE4E6A-9646-4D1C-BE43-142EE2F99F49}"/>
                  </a:ext>
                </a:extLst>
              </p:cNvPr>
              <p:cNvGrpSpPr/>
              <p:nvPr/>
            </p:nvGrpSpPr>
            <p:grpSpPr>
              <a:xfrm>
                <a:off x="1938605" y="3076033"/>
                <a:ext cx="640080" cy="640080"/>
                <a:chOff x="1985659" y="3068237"/>
                <a:chExt cx="548640" cy="548640"/>
              </a:xfrm>
            </p:grpSpPr>
            <p:sp>
              <p:nvSpPr>
                <p:cNvPr id="39" name="Freeform: Shape 38">
                  <a:extLst>
                    <a:ext uri="{FF2B5EF4-FFF2-40B4-BE49-F238E27FC236}">
                      <a16:creationId xmlns:a16="http://schemas.microsoft.com/office/drawing/2014/main" id="{36284AFD-926A-4059-8DA9-800C3372EC89}"/>
                    </a:ext>
                  </a:extLst>
                </p:cNvPr>
                <p:cNvSpPr/>
                <p:nvPr/>
              </p:nvSpPr>
              <p:spPr>
                <a:xfrm>
                  <a:off x="2198543" y="3452571"/>
                  <a:ext cx="120015" cy="85725"/>
                </a:xfrm>
                <a:custGeom>
                  <a:avLst/>
                  <a:gdLst>
                    <a:gd name="connsiteX0" fmla="*/ 4286 w 120015"/>
                    <a:gd name="connsiteY0" fmla="*/ 4286 h 85725"/>
                    <a:gd name="connsiteX1" fmla="*/ 118586 w 120015"/>
                    <a:gd name="connsiteY1" fmla="*/ 4286 h 85725"/>
                    <a:gd name="connsiteX2" fmla="*/ 118586 w 120015"/>
                    <a:gd name="connsiteY2" fmla="*/ 84296 h 85725"/>
                    <a:gd name="connsiteX3" fmla="*/ 4286 w 120015"/>
                    <a:gd name="connsiteY3" fmla="*/ 84296 h 85725"/>
                  </a:gdLst>
                  <a:ahLst/>
                  <a:cxnLst>
                    <a:cxn ang="0">
                      <a:pos x="connsiteX0" y="connsiteY0"/>
                    </a:cxn>
                    <a:cxn ang="0">
                      <a:pos x="connsiteX1" y="connsiteY1"/>
                    </a:cxn>
                    <a:cxn ang="0">
                      <a:pos x="connsiteX2" y="connsiteY2"/>
                    </a:cxn>
                    <a:cxn ang="0">
                      <a:pos x="connsiteX3" y="connsiteY3"/>
                    </a:cxn>
                  </a:cxnLst>
                  <a:rect l="l" t="t" r="r" b="b"/>
                  <a:pathLst>
                    <a:path w="120015" h="85725">
                      <a:moveTo>
                        <a:pt x="4286" y="4286"/>
                      </a:moveTo>
                      <a:lnTo>
                        <a:pt x="118586" y="4286"/>
                      </a:lnTo>
                      <a:lnTo>
                        <a:pt x="118586" y="84296"/>
                      </a:lnTo>
                      <a:lnTo>
                        <a:pt x="4286" y="84296"/>
                      </a:lnTo>
                      <a:close/>
                    </a:path>
                  </a:pathLst>
                </a:custGeom>
                <a:solidFill>
                  <a:srgbClr val="B4009E"/>
                </a:solidFill>
                <a:ln w="9525" cap="flat">
                  <a:solidFill>
                    <a:schemeClr val="bg2"/>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E41CDAE-6D11-4BB9-AD14-46C4992DF7C8}"/>
                    </a:ext>
                  </a:extLst>
                </p:cNvPr>
                <p:cNvSpPr/>
                <p:nvPr/>
              </p:nvSpPr>
              <p:spPr>
                <a:xfrm>
                  <a:off x="2198543" y="3143961"/>
                  <a:ext cx="120015" cy="85725"/>
                </a:xfrm>
                <a:custGeom>
                  <a:avLst/>
                  <a:gdLst>
                    <a:gd name="connsiteX0" fmla="*/ 4286 w 120015"/>
                    <a:gd name="connsiteY0" fmla="*/ 4286 h 85725"/>
                    <a:gd name="connsiteX1" fmla="*/ 118586 w 120015"/>
                    <a:gd name="connsiteY1" fmla="*/ 4286 h 85725"/>
                    <a:gd name="connsiteX2" fmla="*/ 118586 w 120015"/>
                    <a:gd name="connsiteY2" fmla="*/ 84296 h 85725"/>
                    <a:gd name="connsiteX3" fmla="*/ 4286 w 120015"/>
                    <a:gd name="connsiteY3" fmla="*/ 84296 h 85725"/>
                  </a:gdLst>
                  <a:ahLst/>
                  <a:cxnLst>
                    <a:cxn ang="0">
                      <a:pos x="connsiteX0" y="connsiteY0"/>
                    </a:cxn>
                    <a:cxn ang="0">
                      <a:pos x="connsiteX1" y="connsiteY1"/>
                    </a:cxn>
                    <a:cxn ang="0">
                      <a:pos x="connsiteX2" y="connsiteY2"/>
                    </a:cxn>
                    <a:cxn ang="0">
                      <a:pos x="connsiteX3" y="connsiteY3"/>
                    </a:cxn>
                  </a:cxnLst>
                  <a:rect l="l" t="t" r="r" b="b"/>
                  <a:pathLst>
                    <a:path w="120015" h="85725">
                      <a:moveTo>
                        <a:pt x="4286" y="4286"/>
                      </a:moveTo>
                      <a:lnTo>
                        <a:pt x="118586" y="4286"/>
                      </a:lnTo>
                      <a:lnTo>
                        <a:pt x="118586" y="84296"/>
                      </a:lnTo>
                      <a:lnTo>
                        <a:pt x="4286" y="84296"/>
                      </a:lnTo>
                      <a:close/>
                    </a:path>
                  </a:pathLst>
                </a:custGeom>
                <a:solidFill>
                  <a:srgbClr val="0070C0"/>
                </a:solidFill>
                <a:ln w="9525" cap="flat">
                  <a:solidFill>
                    <a:schemeClr val="bg2"/>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461F899-C63D-4060-95AE-D129270F58E5}"/>
                    </a:ext>
                  </a:extLst>
                </p:cNvPr>
                <p:cNvSpPr/>
                <p:nvPr/>
              </p:nvSpPr>
              <p:spPr>
                <a:xfrm>
                  <a:off x="2027093" y="3452571"/>
                  <a:ext cx="120015" cy="85725"/>
                </a:xfrm>
                <a:custGeom>
                  <a:avLst/>
                  <a:gdLst>
                    <a:gd name="connsiteX0" fmla="*/ 4286 w 120015"/>
                    <a:gd name="connsiteY0" fmla="*/ 4286 h 85725"/>
                    <a:gd name="connsiteX1" fmla="*/ 118586 w 120015"/>
                    <a:gd name="connsiteY1" fmla="*/ 4286 h 85725"/>
                    <a:gd name="connsiteX2" fmla="*/ 118586 w 120015"/>
                    <a:gd name="connsiteY2" fmla="*/ 84296 h 85725"/>
                    <a:gd name="connsiteX3" fmla="*/ 4286 w 120015"/>
                    <a:gd name="connsiteY3" fmla="*/ 84296 h 85725"/>
                  </a:gdLst>
                  <a:ahLst/>
                  <a:cxnLst>
                    <a:cxn ang="0">
                      <a:pos x="connsiteX0" y="connsiteY0"/>
                    </a:cxn>
                    <a:cxn ang="0">
                      <a:pos x="connsiteX1" y="connsiteY1"/>
                    </a:cxn>
                    <a:cxn ang="0">
                      <a:pos x="connsiteX2" y="connsiteY2"/>
                    </a:cxn>
                    <a:cxn ang="0">
                      <a:pos x="connsiteX3" y="connsiteY3"/>
                    </a:cxn>
                  </a:cxnLst>
                  <a:rect l="l" t="t" r="r" b="b"/>
                  <a:pathLst>
                    <a:path w="120015" h="85725">
                      <a:moveTo>
                        <a:pt x="4286" y="4286"/>
                      </a:moveTo>
                      <a:lnTo>
                        <a:pt x="118586" y="4286"/>
                      </a:lnTo>
                      <a:lnTo>
                        <a:pt x="118586" y="84296"/>
                      </a:lnTo>
                      <a:lnTo>
                        <a:pt x="4286" y="84296"/>
                      </a:lnTo>
                      <a:close/>
                    </a:path>
                  </a:pathLst>
                </a:custGeom>
                <a:solidFill>
                  <a:srgbClr val="B4009E"/>
                </a:solidFill>
                <a:ln w="9525" cap="flat">
                  <a:solidFill>
                    <a:schemeClr val="bg2"/>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55DB3FEC-A3D1-4F89-B1B6-F03C4880B298}"/>
                    </a:ext>
                  </a:extLst>
                </p:cNvPr>
                <p:cNvSpPr/>
                <p:nvPr/>
              </p:nvSpPr>
              <p:spPr>
                <a:xfrm>
                  <a:off x="2369993" y="3452571"/>
                  <a:ext cx="120015" cy="85725"/>
                </a:xfrm>
                <a:custGeom>
                  <a:avLst/>
                  <a:gdLst>
                    <a:gd name="connsiteX0" fmla="*/ 4286 w 120015"/>
                    <a:gd name="connsiteY0" fmla="*/ 4286 h 85725"/>
                    <a:gd name="connsiteX1" fmla="*/ 118586 w 120015"/>
                    <a:gd name="connsiteY1" fmla="*/ 4286 h 85725"/>
                    <a:gd name="connsiteX2" fmla="*/ 118586 w 120015"/>
                    <a:gd name="connsiteY2" fmla="*/ 84296 h 85725"/>
                    <a:gd name="connsiteX3" fmla="*/ 4286 w 120015"/>
                    <a:gd name="connsiteY3" fmla="*/ 84296 h 85725"/>
                  </a:gdLst>
                  <a:ahLst/>
                  <a:cxnLst>
                    <a:cxn ang="0">
                      <a:pos x="connsiteX0" y="connsiteY0"/>
                    </a:cxn>
                    <a:cxn ang="0">
                      <a:pos x="connsiteX1" y="connsiteY1"/>
                    </a:cxn>
                    <a:cxn ang="0">
                      <a:pos x="connsiteX2" y="connsiteY2"/>
                    </a:cxn>
                    <a:cxn ang="0">
                      <a:pos x="connsiteX3" y="connsiteY3"/>
                    </a:cxn>
                  </a:cxnLst>
                  <a:rect l="l" t="t" r="r" b="b"/>
                  <a:pathLst>
                    <a:path w="120015" h="85725">
                      <a:moveTo>
                        <a:pt x="4286" y="4286"/>
                      </a:moveTo>
                      <a:lnTo>
                        <a:pt x="118586" y="4286"/>
                      </a:lnTo>
                      <a:lnTo>
                        <a:pt x="118586" y="84296"/>
                      </a:lnTo>
                      <a:lnTo>
                        <a:pt x="4286" y="84296"/>
                      </a:lnTo>
                      <a:close/>
                    </a:path>
                  </a:pathLst>
                </a:custGeom>
                <a:solidFill>
                  <a:srgbClr val="B4009E"/>
                </a:solidFill>
                <a:ln w="9525" cap="flat">
                  <a:solidFill>
                    <a:schemeClr val="bg2"/>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6E89E37-066D-49CB-8692-2E092E30827D}"/>
                    </a:ext>
                  </a:extLst>
                </p:cNvPr>
                <p:cNvSpPr/>
                <p:nvPr/>
              </p:nvSpPr>
              <p:spPr>
                <a:xfrm>
                  <a:off x="2072813" y="3246831"/>
                  <a:ext cx="371475" cy="188595"/>
                </a:xfrm>
                <a:custGeom>
                  <a:avLst/>
                  <a:gdLst>
                    <a:gd name="connsiteX0" fmla="*/ 198596 w 371475"/>
                    <a:gd name="connsiteY0" fmla="*/ 84296 h 188595"/>
                    <a:gd name="connsiteX1" fmla="*/ 198596 w 371475"/>
                    <a:gd name="connsiteY1" fmla="*/ 4286 h 188595"/>
                    <a:gd name="connsiteX2" fmla="*/ 175736 w 371475"/>
                    <a:gd name="connsiteY2" fmla="*/ 4286 h 188595"/>
                    <a:gd name="connsiteX3" fmla="*/ 175736 w 371475"/>
                    <a:gd name="connsiteY3" fmla="*/ 84296 h 188595"/>
                    <a:gd name="connsiteX4" fmla="*/ 4286 w 371475"/>
                    <a:gd name="connsiteY4" fmla="*/ 84296 h 188595"/>
                    <a:gd name="connsiteX5" fmla="*/ 4286 w 371475"/>
                    <a:gd name="connsiteY5" fmla="*/ 187166 h 188595"/>
                    <a:gd name="connsiteX6" fmla="*/ 27146 w 371475"/>
                    <a:gd name="connsiteY6" fmla="*/ 187166 h 188595"/>
                    <a:gd name="connsiteX7" fmla="*/ 27146 w 371475"/>
                    <a:gd name="connsiteY7" fmla="*/ 107156 h 188595"/>
                    <a:gd name="connsiteX8" fmla="*/ 175736 w 371475"/>
                    <a:gd name="connsiteY8" fmla="*/ 107156 h 188595"/>
                    <a:gd name="connsiteX9" fmla="*/ 175736 w 371475"/>
                    <a:gd name="connsiteY9" fmla="*/ 187166 h 188595"/>
                    <a:gd name="connsiteX10" fmla="*/ 198596 w 371475"/>
                    <a:gd name="connsiteY10" fmla="*/ 187166 h 188595"/>
                    <a:gd name="connsiteX11" fmla="*/ 198596 w 371475"/>
                    <a:gd name="connsiteY11" fmla="*/ 107156 h 188595"/>
                    <a:gd name="connsiteX12" fmla="*/ 347186 w 371475"/>
                    <a:gd name="connsiteY12" fmla="*/ 107156 h 188595"/>
                    <a:gd name="connsiteX13" fmla="*/ 347186 w 371475"/>
                    <a:gd name="connsiteY13" fmla="*/ 187166 h 188595"/>
                    <a:gd name="connsiteX14" fmla="*/ 370046 w 371475"/>
                    <a:gd name="connsiteY14" fmla="*/ 187166 h 188595"/>
                    <a:gd name="connsiteX15" fmla="*/ 370046 w 371475"/>
                    <a:gd name="connsiteY15" fmla="*/ 84296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475" h="188595">
                      <a:moveTo>
                        <a:pt x="198596" y="84296"/>
                      </a:moveTo>
                      <a:lnTo>
                        <a:pt x="198596" y="4286"/>
                      </a:lnTo>
                      <a:lnTo>
                        <a:pt x="175736" y="4286"/>
                      </a:lnTo>
                      <a:lnTo>
                        <a:pt x="175736" y="84296"/>
                      </a:lnTo>
                      <a:lnTo>
                        <a:pt x="4286" y="84296"/>
                      </a:lnTo>
                      <a:lnTo>
                        <a:pt x="4286" y="187166"/>
                      </a:lnTo>
                      <a:lnTo>
                        <a:pt x="27146" y="187166"/>
                      </a:lnTo>
                      <a:lnTo>
                        <a:pt x="27146" y="107156"/>
                      </a:lnTo>
                      <a:lnTo>
                        <a:pt x="175736" y="107156"/>
                      </a:lnTo>
                      <a:lnTo>
                        <a:pt x="175736" y="187166"/>
                      </a:lnTo>
                      <a:lnTo>
                        <a:pt x="198596" y="187166"/>
                      </a:lnTo>
                      <a:lnTo>
                        <a:pt x="198596" y="107156"/>
                      </a:lnTo>
                      <a:lnTo>
                        <a:pt x="347186" y="107156"/>
                      </a:lnTo>
                      <a:lnTo>
                        <a:pt x="347186" y="187166"/>
                      </a:lnTo>
                      <a:lnTo>
                        <a:pt x="370046" y="187166"/>
                      </a:lnTo>
                      <a:lnTo>
                        <a:pt x="370046" y="84296"/>
                      </a:lnTo>
                      <a:close/>
                    </a:path>
                  </a:pathLst>
                </a:custGeom>
                <a:solidFill>
                  <a:schemeClr val="tx1"/>
                </a:solidFill>
                <a:ln w="9525" cap="flat">
                  <a:solidFill>
                    <a:schemeClr val="bg2"/>
                  </a:solidFill>
                  <a:prstDash val="solid"/>
                  <a:miter/>
                </a:ln>
              </p:spPr>
              <p:txBody>
                <a:bodyPr rtlCol="0" anchor="ctr"/>
                <a:lstStyle/>
                <a:p>
                  <a:endParaRPr lang="en-US"/>
                </a:p>
              </p:txBody>
            </p:sp>
          </p:grpSp>
          <p:sp>
            <p:nvSpPr>
              <p:cNvPr id="46" name="Browser_4" title="Icon of a website or an app window">
                <a:extLst>
                  <a:ext uri="{FF2B5EF4-FFF2-40B4-BE49-F238E27FC236}">
                    <a16:creationId xmlns:a16="http://schemas.microsoft.com/office/drawing/2014/main" id="{9F8CDCBF-426F-4B75-B727-D15F0FB0C519}"/>
                  </a:ext>
                </a:extLst>
              </p:cNvPr>
              <p:cNvSpPr>
                <a:spLocks noChangeAspect="1" noEditPoints="1"/>
              </p:cNvSpPr>
              <p:nvPr/>
            </p:nvSpPr>
            <p:spPr bwMode="auto">
              <a:xfrm>
                <a:off x="2666188" y="3605793"/>
                <a:ext cx="494226" cy="365760"/>
              </a:xfrm>
              <a:custGeom>
                <a:avLst/>
                <a:gdLst>
                  <a:gd name="T0" fmla="*/ 80 w 604"/>
                  <a:gd name="T1" fmla="*/ 244 h 447"/>
                  <a:gd name="T2" fmla="*/ 320 w 604"/>
                  <a:gd name="T3" fmla="*/ 244 h 447"/>
                  <a:gd name="T4" fmla="*/ 80 w 604"/>
                  <a:gd name="T5" fmla="*/ 367 h 447"/>
                  <a:gd name="T6" fmla="*/ 320 w 604"/>
                  <a:gd name="T7" fmla="*/ 367 h 447"/>
                  <a:gd name="T8" fmla="*/ 525 w 604"/>
                  <a:gd name="T9" fmla="*/ 305 h 447"/>
                  <a:gd name="T10" fmla="*/ 525 w 604"/>
                  <a:gd name="T11" fmla="*/ 244 h 447"/>
                  <a:gd name="T12" fmla="*/ 403 w 604"/>
                  <a:gd name="T13" fmla="*/ 244 h 447"/>
                  <a:gd name="T14" fmla="*/ 403 w 604"/>
                  <a:gd name="T15" fmla="*/ 367 h 447"/>
                  <a:gd name="T16" fmla="*/ 525 w 604"/>
                  <a:gd name="T17" fmla="*/ 367 h 447"/>
                  <a:gd name="T18" fmla="*/ 525 w 604"/>
                  <a:gd name="T19" fmla="*/ 305 h 447"/>
                  <a:gd name="T20" fmla="*/ 525 w 604"/>
                  <a:gd name="T21" fmla="*/ 123 h 447"/>
                  <a:gd name="T22" fmla="*/ 525 w 604"/>
                  <a:gd name="T23" fmla="*/ 80 h 447"/>
                  <a:gd name="T24" fmla="*/ 82 w 604"/>
                  <a:gd name="T25" fmla="*/ 80 h 447"/>
                  <a:gd name="T26" fmla="*/ 82 w 604"/>
                  <a:gd name="T27" fmla="*/ 166 h 447"/>
                  <a:gd name="T28" fmla="*/ 525 w 604"/>
                  <a:gd name="T29" fmla="*/ 166 h 447"/>
                  <a:gd name="T30" fmla="*/ 525 w 604"/>
                  <a:gd name="T31" fmla="*/ 123 h 447"/>
                  <a:gd name="T32" fmla="*/ 604 w 604"/>
                  <a:gd name="T33" fmla="*/ 225 h 447"/>
                  <a:gd name="T34" fmla="*/ 604 w 604"/>
                  <a:gd name="T35" fmla="*/ 0 h 447"/>
                  <a:gd name="T36" fmla="*/ 0 w 604"/>
                  <a:gd name="T37" fmla="*/ 0 h 447"/>
                  <a:gd name="T38" fmla="*/ 0 w 604"/>
                  <a:gd name="T39" fmla="*/ 447 h 447"/>
                  <a:gd name="T40" fmla="*/ 604 w 604"/>
                  <a:gd name="T41" fmla="*/ 447 h 447"/>
                  <a:gd name="T42" fmla="*/ 604 w 604"/>
                  <a:gd name="T43" fmla="*/ 225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04" h="447">
                    <a:moveTo>
                      <a:pt x="80" y="244"/>
                    </a:moveTo>
                    <a:lnTo>
                      <a:pt x="320" y="244"/>
                    </a:lnTo>
                    <a:moveTo>
                      <a:pt x="80" y="367"/>
                    </a:moveTo>
                    <a:lnTo>
                      <a:pt x="320" y="367"/>
                    </a:lnTo>
                    <a:moveTo>
                      <a:pt x="525" y="305"/>
                    </a:moveTo>
                    <a:lnTo>
                      <a:pt x="525" y="244"/>
                    </a:lnTo>
                    <a:lnTo>
                      <a:pt x="403" y="244"/>
                    </a:lnTo>
                    <a:lnTo>
                      <a:pt x="403" y="367"/>
                    </a:lnTo>
                    <a:lnTo>
                      <a:pt x="525" y="367"/>
                    </a:lnTo>
                    <a:lnTo>
                      <a:pt x="525" y="305"/>
                    </a:lnTo>
                    <a:moveTo>
                      <a:pt x="525" y="123"/>
                    </a:moveTo>
                    <a:lnTo>
                      <a:pt x="525" y="80"/>
                    </a:lnTo>
                    <a:lnTo>
                      <a:pt x="82" y="80"/>
                    </a:lnTo>
                    <a:lnTo>
                      <a:pt x="82" y="166"/>
                    </a:lnTo>
                    <a:lnTo>
                      <a:pt x="525" y="166"/>
                    </a:lnTo>
                    <a:lnTo>
                      <a:pt x="525" y="123"/>
                    </a:lnTo>
                    <a:moveTo>
                      <a:pt x="604" y="225"/>
                    </a:moveTo>
                    <a:lnTo>
                      <a:pt x="604" y="0"/>
                    </a:lnTo>
                    <a:lnTo>
                      <a:pt x="0" y="0"/>
                    </a:lnTo>
                    <a:lnTo>
                      <a:pt x="0" y="447"/>
                    </a:lnTo>
                    <a:lnTo>
                      <a:pt x="604" y="447"/>
                    </a:lnTo>
                    <a:lnTo>
                      <a:pt x="604" y="225"/>
                    </a:lnTo>
                  </a:path>
                </a:pathLst>
              </a:custGeom>
              <a:noFill/>
              <a:ln w="190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22207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22A22CB-DBA0-470C-83A2-C29B0E4D0CA7}"/>
              </a:ext>
            </a:extLst>
          </p:cNvPr>
          <p:cNvSpPr>
            <a:spLocks noGrp="1"/>
          </p:cNvSpPr>
          <p:nvPr>
            <p:ph type="title"/>
          </p:nvPr>
        </p:nvSpPr>
        <p:spPr/>
        <p:txBody>
          <a:bodyPr/>
          <a:lstStyle/>
          <a:p>
            <a:r>
              <a:rPr lang="en-US" dirty="0"/>
              <a:t>Component-focused approach to app development</a:t>
            </a:r>
          </a:p>
        </p:txBody>
      </p:sp>
      <p:sp>
        <p:nvSpPr>
          <p:cNvPr id="11" name="Rectangle 10"/>
          <p:cNvSpPr/>
          <p:nvPr/>
        </p:nvSpPr>
        <p:spPr>
          <a:xfrm>
            <a:off x="269754" y="1431705"/>
            <a:ext cx="4810246" cy="4969095"/>
          </a:xfrm>
          <a:prstGeom prst="rect">
            <a:avLst/>
          </a:prstGeom>
        </p:spPr>
        <p:txBody>
          <a:bodyPr wrap="square" tIns="143388" bIns="143388" anchor="ctr" anchorCtr="0">
            <a:noAutofit/>
          </a:bodyPr>
          <a:lstStyle/>
          <a:p>
            <a:pPr defTabSz="913791">
              <a:defRPr/>
            </a:pPr>
            <a:r>
              <a:rPr lang="en-US" sz="1600" b="1" dirty="0">
                <a:latin typeface="Segoe UI" panose="020B0502040204020203" pitchFamily="34" charset="0"/>
                <a:ea typeface="Arial Unicode MS" pitchFamily="34" charset="-128"/>
                <a:cs typeface="Segoe UI" panose="020B0502040204020203" pitchFamily="34" charset="0"/>
              </a:rPr>
              <a:t>Create apps around forms and processes</a:t>
            </a:r>
          </a:p>
          <a:p>
            <a:pPr defTabSz="913791">
              <a:defRPr/>
            </a:pPr>
            <a:r>
              <a:rPr lang="en-US" sz="1600" dirty="0">
                <a:latin typeface="Segoe UI" panose="020B0502040204020203" pitchFamily="34" charset="0"/>
                <a:cs typeface="Segoe UI" panose="020B0502040204020203" pitchFamily="34" charset="0"/>
              </a:rPr>
              <a:t>A new way of app development using entities, forms and business processes</a:t>
            </a:r>
          </a:p>
          <a:p>
            <a:pPr defTabSz="913791">
              <a:defRPr/>
            </a:pPr>
            <a:endParaRPr lang="en-US" sz="1600" dirty="0">
              <a:latin typeface="Segoe UI" panose="020B0502040204020203" pitchFamily="34" charset="0"/>
              <a:cs typeface="Segoe UI" panose="020B0502040204020203" pitchFamily="34" charset="0"/>
            </a:endParaRPr>
          </a:p>
          <a:p>
            <a:pPr defTabSz="914225">
              <a:defRPr/>
            </a:pPr>
            <a:r>
              <a:rPr lang="en-US" sz="1600" b="1" dirty="0">
                <a:latin typeface="Segoe UI" panose="020B0502040204020203" pitchFamily="34" charset="0"/>
                <a:ea typeface="Arial Unicode MS" pitchFamily="34" charset="-128"/>
                <a:cs typeface="Segoe UI" panose="020B0502040204020203" pitchFamily="34" charset="0"/>
              </a:rPr>
              <a:t>Design sophisticated entity forms quickly</a:t>
            </a:r>
          </a:p>
          <a:p>
            <a:pPr defTabSz="914225">
              <a:defRPr/>
            </a:pPr>
            <a:r>
              <a:rPr lang="en-US" sz="1600" dirty="0">
                <a:latin typeface="Segoe UI" panose="020B0502040204020203" pitchFamily="34" charset="0"/>
                <a:ea typeface="Arial Unicode MS" pitchFamily="34" charset="-128"/>
                <a:cs typeface="Segoe UI" panose="020B0502040204020203" pitchFamily="34" charset="0"/>
              </a:rPr>
              <a:t>Drag and drop fields and controls in a visual designer. Forms can span multiple columns, multiple steps, and collapsible sections. </a:t>
            </a:r>
          </a:p>
          <a:p>
            <a:pPr defTabSz="914225">
              <a:defRPr/>
            </a:pPr>
            <a:endParaRPr lang="en-US" sz="1600" dirty="0">
              <a:latin typeface="Segoe UI" panose="020B0502040204020203" pitchFamily="34" charset="0"/>
              <a:ea typeface="Arial Unicode MS" pitchFamily="34" charset="-128"/>
              <a:cs typeface="Segoe UI" panose="020B0502040204020203" pitchFamily="34" charset="0"/>
            </a:endParaRPr>
          </a:p>
          <a:p>
            <a:pPr defTabSz="914049">
              <a:defRPr/>
            </a:pPr>
            <a:r>
              <a:rPr lang="en-IN" sz="1600" b="1" kern="0" dirty="0">
                <a:latin typeface="Segoe UI" panose="020B0502040204020203" pitchFamily="34" charset="0"/>
                <a:ea typeface="Arial Unicode MS" pitchFamily="34" charset="-128"/>
                <a:cs typeface="Segoe UI" panose="020B0502040204020203" pitchFamily="34" charset="0"/>
              </a:rPr>
              <a:t>Rich, responsive client experiences </a:t>
            </a:r>
            <a:br>
              <a:rPr lang="en-IN" sz="1600" b="1" kern="0" dirty="0">
                <a:latin typeface="Segoe UI" panose="020B0502040204020203" pitchFamily="34" charset="0"/>
                <a:ea typeface="Arial Unicode MS" pitchFamily="34" charset="-128"/>
                <a:cs typeface="Segoe UI" panose="020B0502040204020203" pitchFamily="34" charset="0"/>
              </a:rPr>
            </a:br>
            <a:r>
              <a:rPr lang="en-IN" sz="1600" dirty="0">
                <a:latin typeface="Segoe UI" panose="020B0502040204020203" pitchFamily="34" charset="0"/>
                <a:ea typeface="Arial Unicode MS" pitchFamily="34" charset="-128"/>
                <a:cs typeface="Segoe UI" panose="020B0502040204020203" pitchFamily="34" charset="0"/>
              </a:rPr>
              <a:t>Responsive UI automatically reflows across devices based on the space available.</a:t>
            </a:r>
          </a:p>
          <a:p>
            <a:pPr defTabSz="913791">
              <a:defRPr/>
            </a:pPr>
            <a:endParaRPr lang="en-IN" sz="1600" b="1" kern="0" dirty="0">
              <a:latin typeface="Segoe UI" panose="020B0502040204020203" pitchFamily="34" charset="0"/>
              <a:ea typeface="Arial Unicode MS" pitchFamily="34" charset="-128"/>
              <a:cs typeface="Segoe UI" panose="020B0502040204020203" pitchFamily="34" charset="0"/>
            </a:endParaRPr>
          </a:p>
          <a:p>
            <a:pPr defTabSz="913791">
              <a:defRPr/>
            </a:pPr>
            <a:r>
              <a:rPr lang="en-IN" sz="1600" b="1" kern="0" dirty="0">
                <a:latin typeface="Segoe UI" panose="020B0502040204020203" pitchFamily="34" charset="0"/>
                <a:ea typeface="Arial Unicode MS" pitchFamily="34" charset="-128"/>
                <a:cs typeface="Segoe UI" panose="020B0502040204020203" pitchFamily="34" charset="0"/>
              </a:rPr>
              <a:t>Enables easy reuse across multiple apps</a:t>
            </a:r>
          </a:p>
          <a:p>
            <a:pPr defTabSz="913791">
              <a:defRPr/>
            </a:pPr>
            <a:r>
              <a:rPr lang="en-US" sz="1600" dirty="0">
                <a:latin typeface="Segoe UI" panose="020B0502040204020203" pitchFamily="34" charset="0"/>
                <a:cs typeface="Segoe UI" panose="020B0502040204020203" pitchFamily="34" charset="0"/>
              </a:rPr>
              <a:t>Easily share forms, dashboards, flows, and more across multiple apps</a:t>
            </a:r>
          </a:p>
          <a:p>
            <a:pPr defTabSz="913791">
              <a:spcAft>
                <a:spcPts val="1766"/>
              </a:spcAft>
              <a:defRPr/>
            </a:pPr>
            <a:endParaRPr lang="en-US" sz="1766" b="1" kern="0" spc="-29" dirty="0">
              <a:solidFill>
                <a:srgbClr val="FFFFFF"/>
              </a:solidFill>
              <a:cs typeface="Segoe UI Semibold" panose="020B0702040204020203" pitchFamily="34" charset="0"/>
            </a:endParaRPr>
          </a:p>
        </p:txBody>
      </p:sp>
      <p:grpSp>
        <p:nvGrpSpPr>
          <p:cNvPr id="20" name="Group 19">
            <a:extLst>
              <a:ext uri="{FF2B5EF4-FFF2-40B4-BE49-F238E27FC236}">
                <a16:creationId xmlns:a16="http://schemas.microsoft.com/office/drawing/2014/main" id="{A1FAA84C-56B2-4B25-B878-4E094937C6B1}"/>
              </a:ext>
            </a:extLst>
          </p:cNvPr>
          <p:cNvGrpSpPr/>
          <p:nvPr/>
        </p:nvGrpSpPr>
        <p:grpSpPr>
          <a:xfrm>
            <a:off x="5199702" y="1448820"/>
            <a:ext cx="6890398" cy="4332105"/>
            <a:chOff x="5303837" y="1477088"/>
            <a:chExt cx="7029562" cy="4419600"/>
          </a:xfrm>
        </p:grpSpPr>
        <p:pic>
          <p:nvPicPr>
            <p:cNvPr id="18" name="Picture 17">
              <a:extLst>
                <a:ext uri="{FF2B5EF4-FFF2-40B4-BE49-F238E27FC236}">
                  <a16:creationId xmlns:a16="http://schemas.microsoft.com/office/drawing/2014/main" id="{58A4594A-AD12-44CB-BD7A-D711BB0E024E}"/>
                </a:ext>
              </a:extLst>
            </p:cNvPr>
            <p:cNvPicPr>
              <a:picLocks noChangeAspect="1"/>
            </p:cNvPicPr>
            <p:nvPr/>
          </p:nvPicPr>
          <p:blipFill rotWithShape="1">
            <a:blip r:embed="rId3"/>
            <a:srcRect b="42965"/>
            <a:stretch/>
          </p:blipFill>
          <p:spPr>
            <a:xfrm>
              <a:off x="5818528" y="1844697"/>
              <a:ext cx="5994162" cy="3636995"/>
            </a:xfrm>
            <a:prstGeom prst="rect">
              <a:avLst/>
            </a:prstGeom>
            <a:solidFill>
              <a:schemeClr val="bg1"/>
            </a:solidFill>
            <a:ln>
              <a:noFill/>
            </a:ln>
          </p:spPr>
        </p:pic>
        <p:pic>
          <p:nvPicPr>
            <p:cNvPr id="19" name="Picture 18">
              <a:extLst>
                <a:ext uri="{FF2B5EF4-FFF2-40B4-BE49-F238E27FC236}">
                  <a16:creationId xmlns:a16="http://schemas.microsoft.com/office/drawing/2014/main" id="{90B09DA8-E03C-4AF4-821A-0E1F06ED01FD}"/>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303837" y="1477088"/>
              <a:ext cx="7029562" cy="4419600"/>
            </a:xfrm>
            <a:prstGeom prst="rect">
              <a:avLst/>
            </a:prstGeom>
          </p:spPr>
        </p:pic>
      </p:grpSp>
      <p:cxnSp>
        <p:nvCxnSpPr>
          <p:cNvPr id="8" name="Straight Connector 7">
            <a:extLst>
              <a:ext uri="{FF2B5EF4-FFF2-40B4-BE49-F238E27FC236}">
                <a16:creationId xmlns:a16="http://schemas.microsoft.com/office/drawing/2014/main" id="{74CEBFFF-ACEE-4EB5-9C2A-502A320D05FA}"/>
              </a:ext>
            </a:extLst>
          </p:cNvPr>
          <p:cNvCxnSpPr>
            <a:cxnSpLocks/>
          </p:cNvCxnSpPr>
          <p:nvPr/>
        </p:nvCxnSpPr>
        <p:spPr>
          <a:xfrm>
            <a:off x="5080000" y="1924828"/>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11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1.04167E-6 -4.81481E-6 L -1.04167E-6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7D168-F2E7-4C75-A435-3E5F926A41C7}"/>
              </a:ext>
            </a:extLst>
          </p:cNvPr>
          <p:cNvSpPr>
            <a:spLocks noGrp="1"/>
          </p:cNvSpPr>
          <p:nvPr>
            <p:ph type="title"/>
          </p:nvPr>
        </p:nvSpPr>
        <p:spPr/>
        <p:txBody>
          <a:bodyPr/>
          <a:lstStyle/>
          <a:p>
            <a:r>
              <a:rPr lang="en-US" dirty="0"/>
              <a:t>Business Process Flow</a:t>
            </a:r>
          </a:p>
        </p:txBody>
      </p:sp>
      <p:sp>
        <p:nvSpPr>
          <p:cNvPr id="11" name="Rectangle 10"/>
          <p:cNvSpPr/>
          <p:nvPr/>
        </p:nvSpPr>
        <p:spPr>
          <a:xfrm>
            <a:off x="373532" y="2033556"/>
            <a:ext cx="4797543" cy="3077766"/>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Visual indicators that tell users where they are in the business process</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Reduce the need for training </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Configurable to support common line of business methodologies</a:t>
            </a:r>
          </a:p>
        </p:txBody>
      </p:sp>
      <p:grpSp>
        <p:nvGrpSpPr>
          <p:cNvPr id="2" name="Group 1">
            <a:extLst>
              <a:ext uri="{FF2B5EF4-FFF2-40B4-BE49-F238E27FC236}">
                <a16:creationId xmlns:a16="http://schemas.microsoft.com/office/drawing/2014/main" id="{A48EFD3D-C5C3-44AE-8D95-877EA8E3B004}"/>
              </a:ext>
            </a:extLst>
          </p:cNvPr>
          <p:cNvGrpSpPr/>
          <p:nvPr/>
        </p:nvGrpSpPr>
        <p:grpSpPr>
          <a:xfrm>
            <a:off x="5199702" y="1227446"/>
            <a:ext cx="6890398" cy="4403110"/>
            <a:chOff x="5837237" y="1211261"/>
            <a:chExt cx="7029562" cy="4492039"/>
          </a:xfrm>
        </p:grpSpPr>
        <p:pic>
          <p:nvPicPr>
            <p:cNvPr id="10" name="Picture 9">
              <a:extLst>
                <a:ext uri="{FF2B5EF4-FFF2-40B4-BE49-F238E27FC236}">
                  <a16:creationId xmlns:a16="http://schemas.microsoft.com/office/drawing/2014/main" id="{21D9784C-8D2F-400F-9114-22032C340A96}"/>
                </a:ext>
              </a:extLst>
            </p:cNvPr>
            <p:cNvPicPr>
              <a:picLocks noChangeAspect="1"/>
            </p:cNvPicPr>
            <p:nvPr/>
          </p:nvPicPr>
          <p:blipFill>
            <a:blip r:embed="rId3"/>
            <a:stretch>
              <a:fillRect/>
            </a:stretch>
          </p:blipFill>
          <p:spPr>
            <a:xfrm>
              <a:off x="6308097" y="1592262"/>
              <a:ext cx="6082340" cy="3710146"/>
            </a:xfrm>
            <a:prstGeom prst="rect">
              <a:avLst/>
            </a:prstGeom>
          </p:spPr>
        </p:pic>
        <p:pic>
          <p:nvPicPr>
            <p:cNvPr id="8" name="Picture 7">
              <a:extLst>
                <a:ext uri="{FF2B5EF4-FFF2-40B4-BE49-F238E27FC236}">
                  <a16:creationId xmlns:a16="http://schemas.microsoft.com/office/drawing/2014/main" id="{8640D70A-E874-4BB5-9CFA-28EF1A294712}"/>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5837237" y="1211261"/>
              <a:ext cx="7029562" cy="4492039"/>
            </a:xfrm>
            <a:prstGeom prst="rect">
              <a:avLst/>
            </a:prstGeom>
          </p:spPr>
        </p:pic>
      </p:grpSp>
      <p:cxnSp>
        <p:nvCxnSpPr>
          <p:cNvPr id="7" name="Straight Connector 6">
            <a:extLst>
              <a:ext uri="{FF2B5EF4-FFF2-40B4-BE49-F238E27FC236}">
                <a16:creationId xmlns:a16="http://schemas.microsoft.com/office/drawing/2014/main" id="{F77DA014-E011-41EF-AA4E-01FDBFC0E8A6}"/>
              </a:ext>
            </a:extLst>
          </p:cNvPr>
          <p:cNvCxnSpPr>
            <a:cxnSpLocks/>
          </p:cNvCxnSpPr>
          <p:nvPr/>
        </p:nvCxnSpPr>
        <p:spPr>
          <a:xfrm>
            <a:off x="5185388" y="20335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64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3.75E-6 -3.33333E-6 L -3.75E-6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E8761B-3DFB-41C6-B5CF-1C3321E0E4B9}"/>
              </a:ext>
            </a:extLst>
          </p:cNvPr>
          <p:cNvSpPr>
            <a:spLocks noGrp="1"/>
          </p:cNvSpPr>
          <p:nvPr>
            <p:ph type="title"/>
          </p:nvPr>
        </p:nvSpPr>
        <p:spPr/>
        <p:txBody>
          <a:bodyPr/>
          <a:lstStyle/>
          <a:p>
            <a:r>
              <a:rPr lang="en-US" dirty="0"/>
              <a:t>Server Side Logic</a:t>
            </a:r>
          </a:p>
        </p:txBody>
      </p:sp>
      <p:sp>
        <p:nvSpPr>
          <p:cNvPr id="11" name="Rectangle 10"/>
          <p:cNvSpPr/>
          <p:nvPr/>
        </p:nvSpPr>
        <p:spPr>
          <a:xfrm>
            <a:off x="234709" y="1813173"/>
            <a:ext cx="5127746" cy="3231654"/>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Server-side logic bound to entities, works across all apps</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Create calculated and roll up fields</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Easily create validation and set field defaults </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Update related entities with synchronous workflows</a:t>
            </a:r>
          </a:p>
        </p:txBody>
      </p:sp>
      <p:grpSp>
        <p:nvGrpSpPr>
          <p:cNvPr id="8" name="Group 7">
            <a:extLst>
              <a:ext uri="{FF2B5EF4-FFF2-40B4-BE49-F238E27FC236}">
                <a16:creationId xmlns:a16="http://schemas.microsoft.com/office/drawing/2014/main" id="{7D22BA84-029D-487F-8CC1-0E4DE679C057}"/>
              </a:ext>
            </a:extLst>
          </p:cNvPr>
          <p:cNvGrpSpPr/>
          <p:nvPr/>
        </p:nvGrpSpPr>
        <p:grpSpPr>
          <a:xfrm>
            <a:off x="5573161" y="1338342"/>
            <a:ext cx="6541756" cy="4231117"/>
            <a:chOff x="5483513" y="1161892"/>
            <a:chExt cx="6673879" cy="4316572"/>
          </a:xfrm>
        </p:grpSpPr>
        <p:pic>
          <p:nvPicPr>
            <p:cNvPr id="6" name="Picture 5">
              <a:extLst>
                <a:ext uri="{FF2B5EF4-FFF2-40B4-BE49-F238E27FC236}">
                  <a16:creationId xmlns:a16="http://schemas.microsoft.com/office/drawing/2014/main" id="{2BD655FF-B5B2-46CE-A51F-E2B7FE2B3D9F}"/>
                </a:ext>
              </a:extLst>
            </p:cNvPr>
            <p:cNvPicPr>
              <a:picLocks noChangeAspect="1"/>
            </p:cNvPicPr>
            <p:nvPr/>
          </p:nvPicPr>
          <p:blipFill>
            <a:blip r:embed="rId3"/>
            <a:stretch>
              <a:fillRect/>
            </a:stretch>
          </p:blipFill>
          <p:spPr>
            <a:xfrm>
              <a:off x="5913437" y="1516062"/>
              <a:ext cx="5806064" cy="364966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3513" y="1161892"/>
              <a:ext cx="6673879" cy="4316572"/>
            </a:xfrm>
            <a:prstGeom prst="rect">
              <a:avLst/>
            </a:prstGeom>
          </p:spPr>
        </p:pic>
        <p:pic>
          <p:nvPicPr>
            <p:cNvPr id="2" name="Picture 1">
              <a:extLst>
                <a:ext uri="{FF2B5EF4-FFF2-40B4-BE49-F238E27FC236}">
                  <a16:creationId xmlns:a16="http://schemas.microsoft.com/office/drawing/2014/main" id="{71F0ABA2-B2D9-432E-8ECA-25B4CEE48A9E}"/>
                </a:ext>
              </a:extLst>
            </p:cNvPr>
            <p:cNvPicPr>
              <a:picLocks noChangeAspect="1"/>
            </p:cNvPicPr>
            <p:nvPr/>
          </p:nvPicPr>
          <p:blipFill>
            <a:blip r:embed="rId5"/>
            <a:stretch>
              <a:fillRect/>
            </a:stretch>
          </p:blipFill>
          <p:spPr>
            <a:xfrm>
              <a:off x="6841633" y="2706121"/>
              <a:ext cx="3957638" cy="1582281"/>
            </a:xfrm>
            <a:prstGeom prst="rect">
              <a:avLst/>
            </a:prstGeom>
          </p:spPr>
        </p:pic>
      </p:grpSp>
      <p:cxnSp>
        <p:nvCxnSpPr>
          <p:cNvPr id="9" name="Straight Connector 8">
            <a:extLst>
              <a:ext uri="{FF2B5EF4-FFF2-40B4-BE49-F238E27FC236}">
                <a16:creationId xmlns:a16="http://schemas.microsoft.com/office/drawing/2014/main" id="{8AC8E997-E4F9-4501-950D-A3C1E49E98D5}"/>
              </a:ext>
            </a:extLst>
          </p:cNvPr>
          <p:cNvCxnSpPr>
            <a:cxnSpLocks/>
          </p:cNvCxnSpPr>
          <p:nvPr/>
        </p:nvCxnSpPr>
        <p:spPr>
          <a:xfrm>
            <a:off x="5520747" y="2036483"/>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362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a16="http://schemas.microsoft.com/office/drawing/2014/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2.70833E-6 0 L 2.70833E-6 0.25 " pathEditMode="relative" rAng="0" ptsTypes="AA">
                                      <p:cBhvr>
                                        <p:cTn id="9" dur="750" spd="-100000" fill="hold"/>
                                        <p:tgtEl>
                                          <p:spTgt spid="11"/>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4396" y="1854034"/>
            <a:ext cx="6541756" cy="3932350"/>
          </a:xfrm>
          <a:prstGeom prst="rect">
            <a:avLst/>
          </a:prstGeom>
        </p:spPr>
      </p:pic>
      <p:pic>
        <p:nvPicPr>
          <p:cNvPr id="2" name="Picture 1">
            <a:extLst>
              <a:ext uri="{FF2B5EF4-FFF2-40B4-BE49-F238E27FC236}">
                <a16:creationId xmlns:a16="http://schemas.microsoft.com/office/drawing/2014/main" id="{F759F6B5-D6FE-4C78-8D1F-8441DD9003A2}"/>
              </a:ext>
            </a:extLst>
          </p:cNvPr>
          <p:cNvPicPr>
            <a:picLocks noChangeAspect="1"/>
          </p:cNvPicPr>
          <p:nvPr/>
        </p:nvPicPr>
        <p:blipFill>
          <a:blip r:embed="rId4"/>
          <a:stretch>
            <a:fillRect/>
          </a:stretch>
        </p:blipFill>
        <p:spPr>
          <a:xfrm>
            <a:off x="5797235" y="2350577"/>
            <a:ext cx="5484851" cy="3062350"/>
          </a:xfrm>
          <a:prstGeom prst="rect">
            <a:avLst/>
          </a:prstGeom>
        </p:spPr>
      </p:pic>
      <p:sp>
        <p:nvSpPr>
          <p:cNvPr id="6" name="Rectangle 5">
            <a:extLst>
              <a:ext uri="{FF2B5EF4-FFF2-40B4-BE49-F238E27FC236}">
                <a16:creationId xmlns:a16="http://schemas.microsoft.com/office/drawing/2014/main" id="{FB88493F-5838-446F-9B3B-4CCD30900C5B}"/>
              </a:ext>
            </a:extLst>
          </p:cNvPr>
          <p:cNvSpPr/>
          <p:nvPr/>
        </p:nvSpPr>
        <p:spPr>
          <a:xfrm>
            <a:off x="269756" y="1854034"/>
            <a:ext cx="4821330" cy="3754874"/>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Robust solution framework for application install and updates</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Visual Studio integrated developer toolkit</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err="1">
                <a:solidFill>
                  <a:srgbClr val="505050"/>
                </a:solidFill>
                <a:latin typeface="Segoe UI Light"/>
                <a:cs typeface="Segoe UI Light" panose="020B0502040204020203" pitchFamily="34" charset="0"/>
              </a:rPr>
              <a:t>Odata</a:t>
            </a:r>
            <a:r>
              <a:rPr lang="en-US" sz="2400" dirty="0">
                <a:solidFill>
                  <a:srgbClr val="505050"/>
                </a:solidFill>
                <a:latin typeface="Segoe UI Light"/>
                <a:cs typeface="Segoe UI Light" panose="020B0502040204020203" pitchFamily="34" charset="0"/>
              </a:rPr>
              <a:t> web API</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err="1">
                <a:solidFill>
                  <a:srgbClr val="505050"/>
                </a:solidFill>
                <a:latin typeface="Segoe UI Light"/>
                <a:cs typeface="Segoe UI Light" panose="020B0502040204020203" pitchFamily="34" charset="0"/>
              </a:rPr>
              <a:t>.Net</a:t>
            </a:r>
            <a:r>
              <a:rPr lang="en-US" sz="2400" dirty="0">
                <a:solidFill>
                  <a:srgbClr val="505050"/>
                </a:solidFill>
                <a:latin typeface="Segoe UI Light"/>
                <a:cs typeface="Segoe UI Light" panose="020B0502040204020203" pitchFamily="34" charset="0"/>
              </a:rPr>
              <a:t> SDK</a:t>
            </a:r>
          </a:p>
          <a:p>
            <a:pPr marL="285750" indent="-285750" defTabSz="914400" fontAlgn="base">
              <a:spcBef>
                <a:spcPts val="1200"/>
              </a:spcBef>
              <a:spcAft>
                <a:spcPct val="0"/>
              </a:spcAft>
              <a:buClr>
                <a:srgbClr val="0078D7"/>
              </a:buClr>
              <a:buFont typeface="Wingdings" panose="05000000000000000000" pitchFamily="2" charset="2"/>
              <a:buChar char="§"/>
            </a:pPr>
            <a:r>
              <a:rPr lang="en-US" sz="2400" dirty="0">
                <a:solidFill>
                  <a:srgbClr val="505050"/>
                </a:solidFill>
                <a:latin typeface="Segoe UI Light"/>
                <a:cs typeface="Segoe UI Light" panose="020B0502040204020203" pitchFamily="34" charset="0"/>
              </a:rPr>
              <a:t>Sandbox instances for ALM operations</a:t>
            </a:r>
          </a:p>
        </p:txBody>
      </p:sp>
      <p:sp>
        <p:nvSpPr>
          <p:cNvPr id="4" name="Title 3">
            <a:extLst>
              <a:ext uri="{FF2B5EF4-FFF2-40B4-BE49-F238E27FC236}">
                <a16:creationId xmlns:a16="http://schemas.microsoft.com/office/drawing/2014/main" id="{A381F34D-DF97-4DE1-BCE3-5E7EB7E1C705}"/>
              </a:ext>
            </a:extLst>
          </p:cNvPr>
          <p:cNvSpPr>
            <a:spLocks noGrp="1"/>
          </p:cNvSpPr>
          <p:nvPr>
            <p:ph type="title"/>
          </p:nvPr>
        </p:nvSpPr>
        <p:spPr/>
        <p:txBody>
          <a:bodyPr/>
          <a:lstStyle/>
          <a:p>
            <a:r>
              <a:rPr lang="en-US" dirty="0"/>
              <a:t>Developer Capabilities</a:t>
            </a:r>
          </a:p>
        </p:txBody>
      </p:sp>
      <p:cxnSp>
        <p:nvCxnSpPr>
          <p:cNvPr id="7" name="Straight Connector 6">
            <a:extLst>
              <a:ext uri="{FF2B5EF4-FFF2-40B4-BE49-F238E27FC236}">
                <a16:creationId xmlns:a16="http://schemas.microsoft.com/office/drawing/2014/main" id="{7FD852E1-49A8-4C24-AC2D-5E0E3903A722}"/>
              </a:ext>
            </a:extLst>
          </p:cNvPr>
          <p:cNvCxnSpPr>
            <a:cxnSpLocks/>
          </p:cNvCxnSpPr>
          <p:nvPr/>
        </p:nvCxnSpPr>
        <p:spPr>
          <a:xfrm>
            <a:off x="50910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6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6="http://schemas.microsoft.com/office/drawing/2014/main" xmlns:a14="http://schemas.microsoft.com/office/drawing/2010/main"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decel="100000" fill="hold" grpId="1" nodeType="withEffect">
                                  <p:stCondLst>
                                    <p:cond delay="0"/>
                                  </p:stCondLst>
                                  <p:childTnLst>
                                    <p:animMotion origin="layout" path="M -1.66667E-6 -1.48148E-6 L -1.66667E-6 0.25 " pathEditMode="relative" rAng="0" ptsTypes="AA">
                                      <p:cBhvr>
                                        <p:cTn id="9" dur="750" spd="-100000" fill="hold"/>
                                        <p:tgtEl>
                                          <p:spTgt spid="6"/>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48BF5-B6E1-4822-9EB5-5046D7C0C6D2}"/>
              </a:ext>
            </a:extLst>
          </p:cNvPr>
          <p:cNvSpPr>
            <a:spLocks noGrp="1"/>
          </p:cNvSpPr>
          <p:nvPr>
            <p:ph type="title"/>
          </p:nvPr>
        </p:nvSpPr>
        <p:spPr>
          <a:xfrm>
            <a:off x="588263" y="457200"/>
            <a:ext cx="11018520" cy="984885"/>
          </a:xfrm>
        </p:spPr>
        <p:txBody>
          <a:bodyPr/>
          <a:lstStyle/>
          <a:p>
            <a:r>
              <a:rPr lang="en-US" sz="3200" dirty="0"/>
              <a:t>Canvas apps and Model-driven apps are complementary to each other</a:t>
            </a:r>
          </a:p>
        </p:txBody>
      </p:sp>
      <p:graphicFrame>
        <p:nvGraphicFramePr>
          <p:cNvPr id="3" name="Table 2">
            <a:extLst>
              <a:ext uri="{FF2B5EF4-FFF2-40B4-BE49-F238E27FC236}">
                <a16:creationId xmlns:a16="http://schemas.microsoft.com/office/drawing/2014/main" id="{083C3BC3-56D6-49A8-A760-279E0FC4A835}"/>
              </a:ext>
            </a:extLst>
          </p:cNvPr>
          <p:cNvGraphicFramePr>
            <a:graphicFrameLocks noGrp="1"/>
          </p:cNvGraphicFramePr>
          <p:nvPr/>
        </p:nvGraphicFramePr>
        <p:xfrm>
          <a:off x="588263" y="1626401"/>
          <a:ext cx="10897004" cy="4917835"/>
        </p:xfrm>
        <a:graphic>
          <a:graphicData uri="http://schemas.openxmlformats.org/drawingml/2006/table">
            <a:tbl>
              <a:tblPr firstRow="1" bandRow="1">
                <a:tableStyleId>{5C22544A-7EE6-4342-B048-85BDC9FD1C3A}</a:tableStyleId>
              </a:tblPr>
              <a:tblGrid>
                <a:gridCol w="5448502">
                  <a:extLst>
                    <a:ext uri="{9D8B030D-6E8A-4147-A177-3AD203B41FA5}">
                      <a16:colId xmlns:a16="http://schemas.microsoft.com/office/drawing/2014/main" val="2751554691"/>
                    </a:ext>
                  </a:extLst>
                </a:gridCol>
                <a:gridCol w="5448502">
                  <a:extLst>
                    <a:ext uri="{9D8B030D-6E8A-4147-A177-3AD203B41FA5}">
                      <a16:colId xmlns:a16="http://schemas.microsoft.com/office/drawing/2014/main" val="351064109"/>
                    </a:ext>
                  </a:extLst>
                </a:gridCol>
              </a:tblGrid>
              <a:tr h="474008">
                <a:tc>
                  <a:txBody>
                    <a:bodyPr/>
                    <a:lstStyle/>
                    <a:p>
                      <a:pPr marL="0" marR="0">
                        <a:spcBef>
                          <a:spcPts val="0"/>
                        </a:spcBef>
                        <a:spcAft>
                          <a:spcPts val="0"/>
                        </a:spcAft>
                      </a:pPr>
                      <a:r>
                        <a:rPr lang="en-US" sz="1600" dirty="0">
                          <a:effectLst/>
                          <a:latin typeface="Calibri" panose="020F0502020204030204" pitchFamily="34" charset="0"/>
                          <a:cs typeface="Calibri" panose="020F0502020204030204" pitchFamily="34" charset="0"/>
                        </a:rPr>
                        <a:t>Canvas Apps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cs typeface="Calibri" panose="020F0502020204030204" pitchFamily="34" charset="0"/>
                        </a:rPr>
                        <a:t>Model Driven Apps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80074289"/>
                  </a:ext>
                </a:extLst>
              </a:tr>
              <a:tr h="474008">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Start with the User Experience or Data</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Start with the Data Model (schema)</a:t>
                      </a:r>
                    </a:p>
                  </a:txBody>
                  <a:tcPr marL="68580" marR="68580" marT="0" marB="0" anchor="ctr"/>
                </a:tc>
                <a:extLst>
                  <a:ext uri="{0D108BD9-81ED-4DB2-BD59-A6C34878D82A}">
                    <a16:rowId xmlns:a16="http://schemas.microsoft.com/office/drawing/2014/main" val="124371023"/>
                  </a:ext>
                </a:extLst>
              </a:tr>
              <a:tr h="474008">
                <a:tc>
                  <a:txBody>
                    <a:bodyPr/>
                    <a:lstStyle/>
                    <a:p>
                      <a:pPr marL="0" marR="0">
                        <a:spcBef>
                          <a:spcPts val="0"/>
                        </a:spcBef>
                        <a:spcAft>
                          <a:spcPts val="0"/>
                        </a:spcAft>
                      </a:pPr>
                      <a:r>
                        <a:rPr lang="en-US" sz="1600" dirty="0">
                          <a:effectLst/>
                          <a:latin typeface="Calibri" panose="020F0502020204030204" pitchFamily="34" charset="0"/>
                          <a:cs typeface="Calibri" panose="020F0502020204030204" pitchFamily="34" charset="0"/>
                        </a:rPr>
                        <a:t>Build visually appealing, pixel-perfect apps</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Component-driven approach to app building</a:t>
                      </a:r>
                    </a:p>
                  </a:txBody>
                  <a:tcPr marL="68580" marR="68580" marT="0" marB="0" anchor="ctr"/>
                </a:tc>
                <a:extLst>
                  <a:ext uri="{0D108BD9-81ED-4DB2-BD59-A6C34878D82A}">
                    <a16:rowId xmlns:a16="http://schemas.microsoft.com/office/drawing/2014/main" val="3433734917"/>
                  </a:ext>
                </a:extLst>
              </a:tr>
              <a:tr h="515484">
                <a:tc>
                  <a:txBody>
                    <a:bodyPr/>
                    <a:lstStyle/>
                    <a:p>
                      <a:pPr marL="0" marR="0">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 concepts like screens, controls, formulae, connections</a:t>
                      </a:r>
                      <a:endParaRPr lang="en-US" sz="1600" dirty="0">
                        <a:effectLst/>
                        <a:latin typeface="Calibri" panose="020F0502020204030204" pitchFamily="34" charset="0"/>
                        <a:ea typeface="Calibri" panose="020F0502020204030204" pitchFamily="34" charset="0"/>
                      </a:endParaRPr>
                    </a:p>
                  </a:txBody>
                  <a:tcPr marL="68580" marR="68580" marT="9525" marB="0" anchor="ctr"/>
                </a:tc>
                <a:tc>
                  <a:txBody>
                    <a:bodyPr/>
                    <a:lstStyle/>
                    <a:p>
                      <a:pPr marL="0" marR="0">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Use components like site maps, entities, forms, views, charts, dashboards, business process flows</a:t>
                      </a:r>
                      <a:endParaRPr lang="en-US" sz="1600" dirty="0">
                        <a:effectLst/>
                        <a:latin typeface="Calibri" panose="020F0502020204030204" pitchFamily="34" charset="0"/>
                        <a:ea typeface="Calibri" panose="020F0502020204030204" pitchFamily="34" charset="0"/>
                      </a:endParaRPr>
                    </a:p>
                  </a:txBody>
                  <a:tcPr marL="68580" marR="68580" marT="9525" marB="0" anchor="ctr"/>
                </a:tc>
                <a:extLst>
                  <a:ext uri="{0D108BD9-81ED-4DB2-BD59-A6C34878D82A}">
                    <a16:rowId xmlns:a16="http://schemas.microsoft.com/office/drawing/2014/main" val="3420614281"/>
                  </a:ext>
                </a:extLst>
              </a:tr>
              <a:tr h="474008">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Separate mobile and tablet app creation experiences</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Responsive web &amp; mobile apps out of the box </a:t>
                      </a:r>
                    </a:p>
                  </a:txBody>
                  <a:tcPr marL="68580" marR="68580" marT="0" marB="0" anchor="ctr"/>
                </a:tc>
                <a:extLst>
                  <a:ext uri="{0D108BD9-81ED-4DB2-BD59-A6C34878D82A}">
                    <a16:rowId xmlns:a16="http://schemas.microsoft.com/office/drawing/2014/main" val="1314645634"/>
                  </a:ext>
                </a:extLst>
              </a:tr>
              <a:tr h="505609">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Create mash-up apps using data from multiple data sources using the 200+ connectors or custom connectors</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Create apps using entities and virtual-entities in CDS for Apps </a:t>
                      </a:r>
                    </a:p>
                  </a:txBody>
                  <a:tcPr marL="68580" marR="68580" marT="0" marB="0" anchor="ctr"/>
                </a:tc>
                <a:extLst>
                  <a:ext uri="{0D108BD9-81ED-4DB2-BD59-A6C34878D82A}">
                    <a16:rowId xmlns:a16="http://schemas.microsoft.com/office/drawing/2014/main" val="687456257"/>
                  </a:ext>
                </a:extLst>
              </a:tr>
              <a:tr h="474008">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Use any PowerApps license (Office 365/P1-P2 or Dynamics 365)</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Only PowerApps Plan 2 or Dynamics 365 Enterprise license</a:t>
                      </a:r>
                    </a:p>
                  </a:txBody>
                  <a:tcPr marL="68580" marR="68580" marT="0" marB="0" anchor="ctr"/>
                </a:tc>
                <a:extLst>
                  <a:ext uri="{0D108BD9-81ED-4DB2-BD59-A6C34878D82A}">
                    <a16:rowId xmlns:a16="http://schemas.microsoft.com/office/drawing/2014/main" val="1610218954"/>
                  </a:ext>
                </a:extLst>
              </a:tr>
              <a:tr h="505609">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Great for building task-focused apps for a specific personas</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Great for back-office scenarios involving complex business processes</a:t>
                      </a:r>
                    </a:p>
                  </a:txBody>
                  <a:tcPr marL="68580" marR="68580" marT="0" marB="0" anchor="ctr"/>
                </a:tc>
                <a:extLst>
                  <a:ext uri="{0D108BD9-81ED-4DB2-BD59-A6C34878D82A}">
                    <a16:rowId xmlns:a16="http://schemas.microsoft.com/office/drawing/2014/main" val="4216539751"/>
                  </a:ext>
                </a:extLst>
              </a:tr>
              <a:tr h="515484">
                <a:tc>
                  <a:txBody>
                    <a:bodyPr/>
                    <a:lstStyle/>
                    <a:p>
                      <a:pPr marL="0" marR="0">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Security and access for the data is managed on the data-source chosen</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nchor="ctr"/>
                </a:tc>
                <a:tc>
                  <a:txBody>
                    <a:bodyPr/>
                    <a:lstStyle/>
                    <a:p>
                      <a:pPr marL="0" marR="0">
                        <a:spcBef>
                          <a:spcPts val="0"/>
                        </a:spcBef>
                        <a:spcAft>
                          <a:spcPts val="0"/>
                        </a:spcAft>
                      </a:pPr>
                      <a:r>
                        <a:rPr lang="en-US" sz="1600"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Add role-based security and row-level security to your data</a:t>
                      </a:r>
                      <a:endParaRPr lang="en-US" sz="16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9525" marB="0" anchor="ctr"/>
                </a:tc>
                <a:extLst>
                  <a:ext uri="{0D108BD9-81ED-4DB2-BD59-A6C34878D82A}">
                    <a16:rowId xmlns:a16="http://schemas.microsoft.com/office/drawing/2014/main" val="3972489881"/>
                  </a:ext>
                </a:extLst>
              </a:tr>
              <a:tr h="505609">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Use entities stored in CDS for Apps through CDS connector (P1/P2 required)</a:t>
                      </a:r>
                    </a:p>
                  </a:txBody>
                  <a:tcPr marL="68580" marR="68580" marT="0" marB="0" anchor="ctr"/>
                </a:tc>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Calibri" panose="020F0502020204030204" pitchFamily="34" charset="0"/>
                        </a:rPr>
                        <a:t>Use Business Process Flows, code add-ins &amp; real-time workflows </a:t>
                      </a:r>
                    </a:p>
                  </a:txBody>
                  <a:tcPr marL="68580" marR="68580" marT="0" marB="0" anchor="ctr"/>
                </a:tc>
                <a:extLst>
                  <a:ext uri="{0D108BD9-81ED-4DB2-BD59-A6C34878D82A}">
                    <a16:rowId xmlns:a16="http://schemas.microsoft.com/office/drawing/2014/main" val="3756356247"/>
                  </a:ext>
                </a:extLst>
              </a:tr>
            </a:tbl>
          </a:graphicData>
        </a:graphic>
      </p:graphicFrame>
    </p:spTree>
    <p:extLst>
      <p:ext uri="{BB962C8B-B14F-4D97-AF65-F5344CB8AC3E}">
        <p14:creationId xmlns:p14="http://schemas.microsoft.com/office/powerpoint/2010/main" val="31718729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7BF07-6957-4A4B-B713-AB892DFA2728}"/>
              </a:ext>
            </a:extLst>
          </p:cNvPr>
          <p:cNvSpPr>
            <a:spLocks noGrp="1"/>
          </p:cNvSpPr>
          <p:nvPr>
            <p:ph type="title"/>
          </p:nvPr>
        </p:nvSpPr>
        <p:spPr>
          <a:xfrm>
            <a:off x="588263" y="457200"/>
            <a:ext cx="11018520" cy="553998"/>
          </a:xfrm>
        </p:spPr>
        <p:txBody>
          <a:bodyPr/>
          <a:lstStyle/>
          <a:p>
            <a:r>
              <a:rPr lang="en-US" dirty="0"/>
              <a:t>PowerApps Maker Portal </a:t>
            </a:r>
            <a:r>
              <a:rPr lang="en-US" sz="2400" dirty="0"/>
              <a:t>[</a:t>
            </a:r>
            <a:r>
              <a:rPr lang="en-US" sz="2400" dirty="0">
                <a:hlinkClick r:id="rId2"/>
              </a:rPr>
              <a:t>https://web.powerapps.com/</a:t>
            </a:r>
            <a:r>
              <a:rPr lang="en-US" sz="2400" dirty="0"/>
              <a:t>]</a:t>
            </a:r>
            <a:r>
              <a:rPr lang="en-US" dirty="0"/>
              <a:t> </a:t>
            </a:r>
          </a:p>
        </p:txBody>
      </p:sp>
      <p:sp>
        <p:nvSpPr>
          <p:cNvPr id="5" name="Text Placeholder 4">
            <a:extLst>
              <a:ext uri="{FF2B5EF4-FFF2-40B4-BE49-F238E27FC236}">
                <a16:creationId xmlns:a16="http://schemas.microsoft.com/office/drawing/2014/main" id="{A10A9AE5-6776-4C30-B1D9-F218040131CE}"/>
              </a:ext>
            </a:extLst>
          </p:cNvPr>
          <p:cNvSpPr>
            <a:spLocks noGrp="1"/>
          </p:cNvSpPr>
          <p:nvPr>
            <p:ph type="body" sz="quarter" idx="10"/>
          </p:nvPr>
        </p:nvSpPr>
        <p:spPr>
          <a:xfrm>
            <a:off x="588263" y="1806378"/>
            <a:ext cx="4342907" cy="2326791"/>
          </a:xfrm>
        </p:spPr>
        <p:txBody>
          <a:bodyPr/>
          <a:lstStyle/>
          <a:p>
            <a:pPr marL="514350" indent="-514350">
              <a:buFont typeface="+mj-lt"/>
              <a:buAutoNum type="arabicPeriod"/>
            </a:pPr>
            <a:r>
              <a:rPr lang="en-US" dirty="0"/>
              <a:t>Switch design mode to Model-driven</a:t>
            </a:r>
          </a:p>
          <a:p>
            <a:pPr marL="514350" indent="-514350">
              <a:buFont typeface="+mj-lt"/>
              <a:buAutoNum type="arabicPeriod"/>
            </a:pPr>
            <a:r>
              <a:rPr lang="en-US" dirty="0"/>
              <a:t>Explore sample apps</a:t>
            </a:r>
          </a:p>
          <a:p>
            <a:pPr marL="514350" indent="-514350">
              <a:buFont typeface="+mj-lt"/>
              <a:buAutoNum type="arabicPeriod"/>
            </a:pPr>
            <a:r>
              <a:rPr lang="en-US" dirty="0"/>
              <a:t>Create new Model-driven apps</a:t>
            </a:r>
          </a:p>
        </p:txBody>
      </p:sp>
      <p:pic>
        <p:nvPicPr>
          <p:cNvPr id="7" name="Picture 6">
            <a:extLst>
              <a:ext uri="{FF2B5EF4-FFF2-40B4-BE49-F238E27FC236}">
                <a16:creationId xmlns:a16="http://schemas.microsoft.com/office/drawing/2014/main" id="{B2477FC0-9EE9-456E-A2EE-E18E8AD3BFB5}"/>
              </a:ext>
            </a:extLst>
          </p:cNvPr>
          <p:cNvPicPr>
            <a:picLocks noChangeAspect="1"/>
          </p:cNvPicPr>
          <p:nvPr/>
        </p:nvPicPr>
        <p:blipFill>
          <a:blip r:embed="rId3"/>
          <a:stretch>
            <a:fillRect/>
          </a:stretch>
        </p:blipFill>
        <p:spPr>
          <a:xfrm>
            <a:off x="5145393" y="1806378"/>
            <a:ext cx="6892552" cy="3245243"/>
          </a:xfrm>
          <a:prstGeom prst="rect">
            <a:avLst/>
          </a:prstGeom>
          <a:solidFill>
            <a:schemeClr val="accent2"/>
          </a:solidFill>
        </p:spPr>
      </p:pic>
    </p:spTree>
    <p:extLst>
      <p:ext uri="{BB962C8B-B14F-4D97-AF65-F5344CB8AC3E}">
        <p14:creationId xmlns:p14="http://schemas.microsoft.com/office/powerpoint/2010/main" val="193234246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090961" y="2457871"/>
            <a:ext cx="2738376" cy="3462751"/>
            <a:chOff x="1079815" y="2506662"/>
            <a:chExt cx="2793286" cy="3532186"/>
          </a:xfrm>
        </p:grpSpPr>
        <p:sp>
          <p:nvSpPr>
            <p:cNvPr id="3" name="TextBox 2"/>
            <p:cNvSpPr txBox="1"/>
            <p:nvPr/>
          </p:nvSpPr>
          <p:spPr>
            <a:xfrm>
              <a:off x="1079815" y="5021263"/>
              <a:ext cx="2793286" cy="1017585"/>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Connect</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to data &amp; systems you’re already using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easily</a:t>
              </a:r>
              <a:endParaRPr lang="en-US" sz="1176" b="1" i="1"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4" name="Picture 3"/>
            <p:cNvPicPr>
              <a:picLocks noChangeAspect="1"/>
            </p:cNvPicPr>
            <p:nvPr/>
          </p:nvPicPr>
          <p:blipFill rotWithShape="1">
            <a:blip r:embed="rId3"/>
            <a:srcRect l="4083" r="70973" b="30713"/>
            <a:stretch/>
          </p:blipFill>
          <p:spPr>
            <a:xfrm>
              <a:off x="1079815" y="2506662"/>
              <a:ext cx="2793286" cy="2512441"/>
            </a:xfrm>
            <a:prstGeom prst="rect">
              <a:avLst/>
            </a:prstGeom>
          </p:spPr>
        </p:pic>
      </p:grpSp>
      <p:grpSp>
        <p:nvGrpSpPr>
          <p:cNvPr id="14" name="Group 13"/>
          <p:cNvGrpSpPr/>
          <p:nvPr/>
        </p:nvGrpSpPr>
        <p:grpSpPr>
          <a:xfrm>
            <a:off x="4587526" y="2457872"/>
            <a:ext cx="2778409" cy="3732421"/>
            <a:chOff x="4679515" y="2506661"/>
            <a:chExt cx="2834122" cy="3807264"/>
          </a:xfrm>
        </p:grpSpPr>
        <p:sp>
          <p:nvSpPr>
            <p:cNvPr id="5" name="TextBox 4"/>
            <p:cNvSpPr txBox="1"/>
            <p:nvPr/>
          </p:nvSpPr>
          <p:spPr>
            <a:xfrm>
              <a:off x="4679515" y="5021263"/>
              <a:ext cx="2834122" cy="1292662"/>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Create</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apps, forms, and workflows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without writing code</a:t>
              </a:r>
              <a:br>
                <a:rPr lang="en-US" dirty="0">
                  <a:solidFill>
                    <a:prstClr val="black">
                      <a:lumMod val="85000"/>
                      <a:lumOff val="15000"/>
                    </a:prstClr>
                  </a:solidFill>
                  <a:latin typeface="Segoe UI Light" panose="020B0502040204020203" pitchFamily="34" charset="0"/>
                  <a:cs typeface="Segoe UI Light" panose="020B0502040204020203" pitchFamily="34" charset="0"/>
                </a:rPr>
              </a:br>
              <a:endParaRPr lang="en-US"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12" name="Picture 11"/>
            <p:cNvPicPr>
              <a:picLocks noChangeAspect="1"/>
            </p:cNvPicPr>
            <p:nvPr/>
          </p:nvPicPr>
          <p:blipFill rotWithShape="1">
            <a:blip r:embed="rId3"/>
            <a:srcRect l="36624" r="38432" b="30713"/>
            <a:stretch/>
          </p:blipFill>
          <p:spPr>
            <a:xfrm>
              <a:off x="4720351" y="2506661"/>
              <a:ext cx="2793286" cy="2512441"/>
            </a:xfrm>
            <a:prstGeom prst="rect">
              <a:avLst/>
            </a:prstGeom>
          </p:spPr>
        </p:pic>
      </p:grpSp>
      <p:grpSp>
        <p:nvGrpSpPr>
          <p:cNvPr id="16" name="Group 15"/>
          <p:cNvGrpSpPr/>
          <p:nvPr/>
        </p:nvGrpSpPr>
        <p:grpSpPr>
          <a:xfrm>
            <a:off x="8156497" y="2457872"/>
            <a:ext cx="2738376" cy="3462751"/>
            <a:chOff x="8320051" y="2506660"/>
            <a:chExt cx="2793286" cy="3532187"/>
          </a:xfrm>
        </p:grpSpPr>
        <p:sp>
          <p:nvSpPr>
            <p:cNvPr id="6" name="TextBox 5"/>
            <p:cNvSpPr txBox="1"/>
            <p:nvPr/>
          </p:nvSpPr>
          <p:spPr>
            <a:xfrm>
              <a:off x="8566951" y="5021262"/>
              <a:ext cx="2299486" cy="1017585"/>
            </a:xfrm>
            <a:prstGeom prst="rect">
              <a:avLst/>
            </a:prstGeom>
            <a:noFill/>
          </p:spPr>
          <p:txBody>
            <a:bodyPr wrap="square" rtlCol="0">
              <a:spAutoFit/>
            </a:bodyPr>
            <a:lstStyle/>
            <a:p>
              <a:pPr algn="ctr">
                <a:defRPr/>
              </a:pPr>
              <a:r>
                <a:rPr lang="en-US" sz="1961" b="1" u="sng" dirty="0">
                  <a:solidFill>
                    <a:prstClr val="black">
                      <a:lumMod val="85000"/>
                      <a:lumOff val="15000"/>
                    </a:prstClr>
                  </a:solidFill>
                  <a:latin typeface="Segoe UI Light" panose="020B0502040204020203" pitchFamily="34" charset="0"/>
                  <a:cs typeface="Segoe UI Light" panose="020B0502040204020203" pitchFamily="34" charset="0"/>
                </a:rPr>
                <a:t>Use</a:t>
              </a:r>
              <a:r>
                <a:rPr lang="en-US" sz="1961" b="1" dirty="0">
                  <a:solidFill>
                    <a:prstClr val="black">
                      <a:lumMod val="85000"/>
                      <a:lumOff val="15000"/>
                    </a:prstClr>
                  </a:solidFill>
                  <a:latin typeface="Segoe UI Light" panose="020B0502040204020203" pitchFamily="34" charset="0"/>
                  <a:cs typeface="Segoe UI Light" panose="020B0502040204020203" pitchFamily="34" charset="0"/>
                </a:rPr>
                <a:t>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apps </a:t>
              </a:r>
              <a:r>
                <a:rPr lang="en-US" sz="1961" b="1" i="1" dirty="0">
                  <a:solidFill>
                    <a:prstClr val="black">
                      <a:lumMod val="85000"/>
                      <a:lumOff val="15000"/>
                    </a:prstClr>
                  </a:solidFill>
                  <a:latin typeface="Segoe UI Light" panose="020B0502040204020203" pitchFamily="34" charset="0"/>
                  <a:cs typeface="Segoe UI Light" panose="020B0502040204020203" pitchFamily="34" charset="0"/>
                </a:rPr>
                <a:t>on any device </a:t>
              </a:r>
              <a:r>
                <a:rPr lang="en-US" sz="1961" dirty="0">
                  <a:solidFill>
                    <a:prstClr val="black">
                      <a:lumMod val="85000"/>
                      <a:lumOff val="15000"/>
                    </a:prstClr>
                  </a:solidFill>
                  <a:latin typeface="Segoe UI Light" panose="020B0502040204020203" pitchFamily="34" charset="0"/>
                  <a:cs typeface="Segoe UI Light" panose="020B0502040204020203" pitchFamily="34" charset="0"/>
                </a:rPr>
                <a:t>– both web and mobile</a:t>
              </a:r>
              <a:endParaRPr lang="en-US" dirty="0">
                <a:solidFill>
                  <a:prstClr val="black">
                    <a:lumMod val="85000"/>
                    <a:lumOff val="15000"/>
                  </a:prstClr>
                </a:solidFill>
                <a:latin typeface="Segoe UI Light" panose="020B0502040204020203" pitchFamily="34" charset="0"/>
                <a:cs typeface="Segoe UI Light" panose="020B0502040204020203" pitchFamily="34" charset="0"/>
              </a:endParaRPr>
            </a:p>
          </p:txBody>
        </p:sp>
        <p:pic>
          <p:nvPicPr>
            <p:cNvPr id="13" name="Picture 12"/>
            <p:cNvPicPr>
              <a:picLocks noChangeAspect="1"/>
            </p:cNvPicPr>
            <p:nvPr/>
          </p:nvPicPr>
          <p:blipFill rotWithShape="1">
            <a:blip r:embed="rId3"/>
            <a:srcRect l="68769" r="6287" b="30713"/>
            <a:stretch/>
          </p:blipFill>
          <p:spPr>
            <a:xfrm>
              <a:off x="8320051" y="2506660"/>
              <a:ext cx="2793286" cy="2512441"/>
            </a:xfrm>
            <a:prstGeom prst="rect">
              <a:avLst/>
            </a:prstGeom>
          </p:spPr>
        </p:pic>
      </p:grpSp>
      <p:sp>
        <p:nvSpPr>
          <p:cNvPr id="17" name="TextBox 16">
            <a:extLst>
              <a:ext uri="{FF2B5EF4-FFF2-40B4-BE49-F238E27FC236}">
                <a16:creationId xmlns:a16="http://schemas.microsoft.com/office/drawing/2014/main" id="{977E58EE-870A-41BD-84B1-6CB592992463}"/>
              </a:ext>
            </a:extLst>
          </p:cNvPr>
          <p:cNvSpPr txBox="1"/>
          <p:nvPr/>
        </p:nvSpPr>
        <p:spPr>
          <a:xfrm>
            <a:off x="632868" y="555844"/>
            <a:ext cx="10926264" cy="1661993"/>
          </a:xfrm>
          <a:prstGeom prst="rect">
            <a:avLst/>
          </a:prstGeom>
          <a:noFill/>
        </p:spPr>
        <p:txBody>
          <a:bodyPr wrap="square" rtlCol="0" anchor="t">
            <a:spAutoFit/>
          </a:bodyPr>
          <a:lstStyle/>
          <a:p>
            <a:pPr algn="ctr" defTabSz="914049">
              <a:defRPr/>
            </a:pPr>
            <a:r>
              <a:rPr lang="en-US" sz="3400" dirty="0">
                <a:solidFill>
                  <a:srgbClr val="505050"/>
                </a:solidFill>
                <a:latin typeface="Segoe UI Semilight" panose="020B0402040204020203" pitchFamily="34" charset="0"/>
                <a:cs typeface="Segoe UI Semilight" panose="020B0402040204020203" pitchFamily="34" charset="0"/>
              </a:rPr>
              <a:t>Canvas Apps help </a:t>
            </a:r>
            <a:r>
              <a:rPr lang="en-US" sz="3400" dirty="0">
                <a:solidFill>
                  <a:prstClr val="black"/>
                </a:solidFill>
                <a:latin typeface="Segoe UI Semilight" panose="020B0402040204020203" pitchFamily="34" charset="0"/>
                <a:cs typeface="Segoe UI Semilight" panose="020B0402040204020203" pitchFamily="34" charset="0"/>
              </a:rPr>
              <a:t>business-power-users</a:t>
            </a:r>
            <a:r>
              <a:rPr lang="en-US" sz="3400" dirty="0">
                <a:solidFill>
                  <a:srgbClr val="00BCF2"/>
                </a:solidFill>
                <a:latin typeface="Segoe UI Semilight" panose="020B0402040204020203" pitchFamily="34" charset="0"/>
                <a:cs typeface="Segoe UI Semilight" panose="020B0402040204020203" pitchFamily="34" charset="0"/>
              </a:rPr>
              <a:t> </a:t>
            </a:r>
            <a:r>
              <a:rPr lang="en-US" sz="3400" dirty="0">
                <a:solidFill>
                  <a:srgbClr val="505050"/>
                </a:solidFill>
                <a:latin typeface="Segoe UI Semilight" panose="020B0402040204020203" pitchFamily="34" charset="0"/>
                <a:cs typeface="Segoe UI Semilight" panose="020B0402040204020203" pitchFamily="34" charset="0"/>
              </a:rPr>
              <a:t>to create and use custom business apps across platforms </a:t>
            </a:r>
            <a:br>
              <a:rPr lang="en-US" sz="3400" dirty="0">
                <a:solidFill>
                  <a:srgbClr val="505050"/>
                </a:solidFill>
                <a:latin typeface="Segoe UI Semilight" panose="020B0402040204020203" pitchFamily="34" charset="0"/>
                <a:cs typeface="Segoe UI Semilight" panose="020B0402040204020203" pitchFamily="34" charset="0"/>
              </a:rPr>
            </a:br>
            <a:r>
              <a:rPr lang="en-US" sz="3400" dirty="0">
                <a:solidFill>
                  <a:srgbClr val="505050"/>
                </a:solidFill>
                <a:latin typeface="Segoe UI Semilight" panose="020B0402040204020203" pitchFamily="34" charset="0"/>
                <a:cs typeface="Segoe UI Semilight" panose="020B0402040204020203" pitchFamily="34" charset="0"/>
              </a:rPr>
              <a:t>using Excel and PowerPoint skills</a:t>
            </a:r>
          </a:p>
        </p:txBody>
      </p:sp>
    </p:spTree>
    <p:extLst>
      <p:ext uri="{BB962C8B-B14F-4D97-AF65-F5344CB8AC3E}">
        <p14:creationId xmlns:p14="http://schemas.microsoft.com/office/powerpoint/2010/main" val="270749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Data</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extLst/>
          </p:nvPr>
        </p:nvGraphicFramePr>
        <p:xfrm>
          <a:off x="674704" y="1435099"/>
          <a:ext cx="10932078" cy="4635445"/>
        </p:xfrm>
        <a:graphic>
          <a:graphicData uri="http://schemas.openxmlformats.org/drawingml/2006/table">
            <a:tbl>
              <a:tblPr firstRow="1" firstCol="1" bandRow="1">
                <a:tableStyleId>{BC89EF96-8CEA-46FF-86C4-4CE0E7609802}</a:tableStyleId>
              </a:tblPr>
              <a:tblGrid>
                <a:gridCol w="1633490">
                  <a:extLst>
                    <a:ext uri="{9D8B030D-6E8A-4147-A177-3AD203B41FA5}">
                      <a16:colId xmlns:a16="http://schemas.microsoft.com/office/drawing/2014/main" val="440879177"/>
                    </a:ext>
                  </a:extLst>
                </a:gridCol>
                <a:gridCol w="7084381">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389014">
                <a:tc>
                  <a:txBody>
                    <a:bodyPr/>
                    <a:lstStyle/>
                    <a:p>
                      <a:pPr algn="l" fontAlgn="b"/>
                      <a:r>
                        <a:rPr lang="en-US" sz="1400">
                          <a:effectLst/>
                        </a:rPr>
                        <a:t>Component</a:t>
                      </a:r>
                      <a:endParaRPr lang="en-US" sz="1400" b="0">
                        <a:effectLst/>
                        <a:latin typeface="+mn-lt"/>
                      </a:endParaRPr>
                    </a:p>
                  </a:txBody>
                  <a:tcPr anchor="ctr"/>
                </a:tc>
                <a:tc>
                  <a:txBody>
                    <a:bodyPr/>
                    <a:lstStyle/>
                    <a:p>
                      <a:pPr algn="l" fontAlgn="b"/>
                      <a:r>
                        <a:rPr lang="en-US" sz="1400">
                          <a:effectLst/>
                        </a:rPr>
                        <a:t>Description</a:t>
                      </a:r>
                      <a:endParaRPr lang="en-US" sz="1400" b="0">
                        <a:effectLst/>
                        <a:latin typeface="+mn-lt"/>
                      </a:endParaRPr>
                    </a:p>
                  </a:txBody>
                  <a:tcPr anchor="ctr"/>
                </a:tc>
                <a:tc>
                  <a:txBody>
                    <a:bodyPr/>
                    <a:lstStyle/>
                    <a:p>
                      <a:pPr algn="l" fontAlgn="b"/>
                      <a:r>
                        <a:rPr lang="en-US" sz="1400" dirty="0">
                          <a:effectLst/>
                        </a:rPr>
                        <a:t>Designer</a:t>
                      </a:r>
                      <a:endParaRPr lang="en-US" sz="1400" b="0" dirty="0">
                        <a:effectLst/>
                        <a:latin typeface="+mn-lt"/>
                      </a:endParaRPr>
                    </a:p>
                  </a:txBody>
                  <a:tcPr anchor="ctr"/>
                </a:tc>
                <a:extLst>
                  <a:ext uri="{0D108BD9-81ED-4DB2-BD59-A6C34878D82A}">
                    <a16:rowId xmlns:a16="http://schemas.microsoft.com/office/drawing/2014/main" val="137642946"/>
                  </a:ext>
                </a:extLst>
              </a:tr>
              <a:tr h="724424">
                <a:tc>
                  <a:txBody>
                    <a:bodyPr/>
                    <a:lstStyle/>
                    <a:p>
                      <a:pPr fontAlgn="t"/>
                      <a:r>
                        <a:rPr lang="en-US" sz="1400">
                          <a:effectLst/>
                        </a:rPr>
                        <a:t>Entity</a:t>
                      </a:r>
                      <a:endParaRPr lang="en-US" sz="1400">
                        <a:effectLst/>
                        <a:latin typeface="+mn-lt"/>
                      </a:endParaRPr>
                    </a:p>
                  </a:txBody>
                  <a:tcPr/>
                </a:tc>
                <a:tc>
                  <a:txBody>
                    <a:bodyPr/>
                    <a:lstStyle/>
                    <a:p>
                      <a:pPr fontAlgn="t"/>
                      <a:r>
                        <a:rPr lang="en-US" sz="1400">
                          <a:effectLst/>
                        </a:rPr>
                        <a:t>An item with properties that you track, such as a contact or account. Many standard entities are available. You can customize a non-system standard entity (production entity) or create a custom entity from scratch.</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463736077"/>
                  </a:ext>
                </a:extLst>
              </a:tr>
              <a:tr h="1059834">
                <a:tc>
                  <a:txBody>
                    <a:bodyPr/>
                    <a:lstStyle/>
                    <a:p>
                      <a:pPr fontAlgn="t"/>
                      <a:r>
                        <a:rPr lang="en-US" sz="1400">
                          <a:effectLst/>
                        </a:rPr>
                        <a:t>Field</a:t>
                      </a:r>
                      <a:endParaRPr lang="en-US" sz="1400">
                        <a:effectLst/>
                        <a:latin typeface="+mn-lt"/>
                      </a:endParaRPr>
                    </a:p>
                  </a:txBody>
                  <a:tcPr/>
                </a:tc>
                <a:tc>
                  <a:txBody>
                    <a:bodyPr/>
                    <a:lstStyle/>
                    <a:p>
                      <a:pPr fontAlgn="t"/>
                      <a:r>
                        <a:rPr lang="en-US" sz="1400">
                          <a:effectLst/>
                        </a:rPr>
                        <a:t>A property that is associated with an entity. A field is defined by a data type, which determines the type of data that can be entered or selected. Examples include text, number, date and time, currency, or lookup (creates a relationship with another entity). Fields typically are used with forms, views, and searches.</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1037080764"/>
                  </a:ext>
                </a:extLst>
              </a:tr>
              <a:tr h="1059834">
                <a:tc>
                  <a:txBody>
                    <a:bodyPr/>
                    <a:lstStyle/>
                    <a:p>
                      <a:pPr fontAlgn="t"/>
                      <a:r>
                        <a:rPr lang="en-US" sz="1400">
                          <a:effectLst/>
                        </a:rPr>
                        <a:t>Relationship</a:t>
                      </a:r>
                      <a:endParaRPr lang="en-US" sz="1400">
                        <a:effectLst/>
                        <a:latin typeface="+mn-lt"/>
                      </a:endParaRPr>
                    </a:p>
                  </a:txBody>
                  <a:tcPr/>
                </a:tc>
                <a:tc>
                  <a:txBody>
                    <a:bodyPr/>
                    <a:lstStyle/>
                    <a:p>
                      <a:pPr fontAlgn="t"/>
                      <a:r>
                        <a:rPr lang="en-US" sz="1400">
                          <a:effectLst/>
                        </a:rPr>
                        <a:t>Entity relationships define how entities can be related to each other. There are 1:N (one-to-many), N:1 (many-to-one), and N:N (many-to-many) types of relationships . For example, adding a lookup field to an entity creates a new 1:N relationship between the two entities and lets you put that lookup field on a form.</a:t>
                      </a:r>
                      <a:endParaRPr lang="en-US" sz="1400">
                        <a:effectLst/>
                        <a:latin typeface="+mn-lt"/>
                      </a:endParaRPr>
                    </a:p>
                  </a:txBody>
                  <a:tcPr/>
                </a:tc>
                <a:tc>
                  <a:txBody>
                    <a:bodyPr/>
                    <a:lstStyle/>
                    <a:p>
                      <a:pPr fontAlgn="t"/>
                      <a:r>
                        <a:rPr lang="en-US" sz="1400">
                          <a:effectLst/>
                        </a:rPr>
                        <a:t>PowerApps entity designer</a:t>
                      </a:r>
                      <a:endParaRPr lang="en-US" sz="1400">
                        <a:effectLst/>
                        <a:latin typeface="+mn-lt"/>
                      </a:endParaRPr>
                    </a:p>
                  </a:txBody>
                  <a:tcPr/>
                </a:tc>
                <a:extLst>
                  <a:ext uri="{0D108BD9-81ED-4DB2-BD59-A6C34878D82A}">
                    <a16:rowId xmlns:a16="http://schemas.microsoft.com/office/drawing/2014/main" val="3979054187"/>
                  </a:ext>
                </a:extLst>
              </a:tr>
              <a:tr h="1395243">
                <a:tc>
                  <a:txBody>
                    <a:bodyPr/>
                    <a:lstStyle/>
                    <a:p>
                      <a:pPr fontAlgn="t"/>
                      <a:r>
                        <a:rPr lang="en-US" sz="1400">
                          <a:effectLst/>
                        </a:rPr>
                        <a:t>Option set field</a:t>
                      </a:r>
                      <a:endParaRPr lang="en-US" sz="1400">
                        <a:effectLst/>
                        <a:latin typeface="+mn-lt"/>
                      </a:endParaRPr>
                    </a:p>
                  </a:txBody>
                  <a:tcPr/>
                </a:tc>
                <a:tc>
                  <a:txBody>
                    <a:bodyPr/>
                    <a:lstStyle/>
                    <a:p>
                      <a:pPr fontAlgn="t"/>
                      <a:r>
                        <a:rPr lang="en-US" sz="1400">
                          <a:effectLst/>
                        </a:rPr>
                        <a:t>This is a special type of field, which provides the user a set of predetermined options. Each option has a number value and label. When added to a form, this field displays a control for the user to select an option. There are two kinds of option sets; option sets, where the user can only select one option, and multi-select options sets, which allow more than one selection.</a:t>
                      </a:r>
                      <a:endParaRPr lang="en-US" sz="1400">
                        <a:effectLst/>
                        <a:latin typeface="+mn-lt"/>
                      </a:endParaRPr>
                    </a:p>
                  </a:txBody>
                  <a:tcPr/>
                </a:tc>
                <a:tc>
                  <a:txBody>
                    <a:bodyPr/>
                    <a:lstStyle/>
                    <a:p>
                      <a:pPr fontAlgn="t"/>
                      <a:r>
                        <a:rPr lang="en-US" sz="1400" dirty="0">
                          <a:effectLst/>
                        </a:rPr>
                        <a:t>PowerApps option set designer</a:t>
                      </a:r>
                      <a:endParaRPr lang="en-US" sz="1400" dirty="0">
                        <a:effectLst/>
                        <a:latin typeface="+mn-lt"/>
                      </a:endParaRPr>
                    </a:p>
                  </a:txBody>
                  <a:tcPr/>
                </a:tc>
                <a:extLst>
                  <a:ext uri="{0D108BD9-81ED-4DB2-BD59-A6C34878D82A}">
                    <a16:rowId xmlns:a16="http://schemas.microsoft.com/office/drawing/2014/main" val="707613536"/>
                  </a:ext>
                </a:extLst>
              </a:tr>
            </a:tbl>
          </a:graphicData>
        </a:graphic>
      </p:graphicFrame>
    </p:spTree>
    <p:extLst>
      <p:ext uri="{BB962C8B-B14F-4D97-AF65-F5344CB8AC3E}">
        <p14:creationId xmlns:p14="http://schemas.microsoft.com/office/powerpoint/2010/main" val="258841714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ity Details">
            <a:extLst>
              <a:ext uri="{FF2B5EF4-FFF2-40B4-BE49-F238E27FC236}">
                <a16:creationId xmlns:a16="http://schemas.microsoft.com/office/drawing/2014/main" id="{CEDB6571-3130-4FB5-B7DD-1CF5FADD9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50" y="48768"/>
            <a:ext cx="10060516"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6" name="Picture 6" descr="Entity Details">
            <a:extLst>
              <a:ext uri="{FF2B5EF4-FFF2-40B4-BE49-F238E27FC236}">
                <a16:creationId xmlns:a16="http://schemas.microsoft.com/office/drawing/2014/main" id="{2BE7D5E9-2D41-401A-88D6-E1A2E0B6FC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231648"/>
            <a:ext cx="10020513"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8" name="Picture 8" descr="New Field">
            <a:extLst>
              <a:ext uri="{FF2B5EF4-FFF2-40B4-BE49-F238E27FC236}">
                <a16:creationId xmlns:a16="http://schemas.microsoft.com/office/drawing/2014/main" id="{7B33CDCB-2F4A-4E5B-997D-0EE4A977B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414528"/>
            <a:ext cx="10053107" cy="640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13471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anim calcmode="lin" valueType="num">
                                      <p:cBhvr>
                                        <p:cTn id="8" dur="1000" fill="hold"/>
                                        <p:tgtEl>
                                          <p:spTgt spid="5126"/>
                                        </p:tgtEl>
                                        <p:attrNameLst>
                                          <p:attrName>ppt_x</p:attrName>
                                        </p:attrNameLst>
                                      </p:cBhvr>
                                      <p:tavLst>
                                        <p:tav tm="0">
                                          <p:val>
                                            <p:strVal val="#ppt_x"/>
                                          </p:val>
                                        </p:tav>
                                        <p:tav tm="100000">
                                          <p:val>
                                            <p:strVal val="#ppt_x"/>
                                          </p:val>
                                        </p:tav>
                                      </p:tavLst>
                                    </p:anim>
                                    <p:anim calcmode="lin" valueType="num">
                                      <p:cBhvr>
                                        <p:cTn id="9"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8"/>
                                        </p:tgtEl>
                                        <p:attrNameLst>
                                          <p:attrName>style.visibility</p:attrName>
                                        </p:attrNameLst>
                                      </p:cBhvr>
                                      <p:to>
                                        <p:strVal val="visible"/>
                                      </p:to>
                                    </p:set>
                                    <p:animEffect transition="in" filter="fade">
                                      <p:cBhvr>
                                        <p:cTn id="14" dur="1000"/>
                                        <p:tgtEl>
                                          <p:spTgt spid="5128"/>
                                        </p:tgtEl>
                                      </p:cBhvr>
                                    </p:animEffect>
                                    <p:anim calcmode="lin" valueType="num">
                                      <p:cBhvr>
                                        <p:cTn id="15" dur="1000" fill="hold"/>
                                        <p:tgtEl>
                                          <p:spTgt spid="5128"/>
                                        </p:tgtEl>
                                        <p:attrNameLst>
                                          <p:attrName>ppt_x</p:attrName>
                                        </p:attrNameLst>
                                      </p:cBhvr>
                                      <p:tavLst>
                                        <p:tav tm="0">
                                          <p:val>
                                            <p:strVal val="#ppt_x"/>
                                          </p:val>
                                        </p:tav>
                                        <p:tav tm="100000">
                                          <p:val>
                                            <p:strVal val="#ppt_x"/>
                                          </p:val>
                                        </p:tav>
                                      </p:tavLst>
                                    </p:anim>
                                    <p:anim calcmode="lin" valueType="num">
                                      <p:cBhvr>
                                        <p:cTn id="16"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UI</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extLst/>
          </p:nvPr>
        </p:nvGraphicFramePr>
        <p:xfrm>
          <a:off x="674704" y="1435099"/>
          <a:ext cx="10932078" cy="5335437"/>
        </p:xfrm>
        <a:graphic>
          <a:graphicData uri="http://schemas.openxmlformats.org/drawingml/2006/table">
            <a:tbl>
              <a:tblPr firstRow="1" firstCol="1" bandRow="1">
                <a:tableStyleId>{BC89EF96-8CEA-46FF-86C4-4CE0E7609802}</a:tableStyleId>
              </a:tblPr>
              <a:tblGrid>
                <a:gridCol w="1633490">
                  <a:extLst>
                    <a:ext uri="{9D8B030D-6E8A-4147-A177-3AD203B41FA5}">
                      <a16:colId xmlns:a16="http://schemas.microsoft.com/office/drawing/2014/main" val="440879177"/>
                    </a:ext>
                  </a:extLst>
                </a:gridCol>
                <a:gridCol w="7084381">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389014">
                <a:tc>
                  <a:txBody>
                    <a:bodyPr/>
                    <a:lstStyle/>
                    <a:p>
                      <a:pPr algn="l" fontAlgn="b"/>
                      <a:r>
                        <a:rPr lang="en-US" b="1" dirty="0">
                          <a:effectLst/>
                          <a:latin typeface="+mn-lt"/>
                        </a:rPr>
                        <a:t>Component</a:t>
                      </a:r>
                    </a:p>
                  </a:txBody>
                  <a:tcPr marL="152400" marR="152400" marT="114300" marB="114300" anchor="b"/>
                </a:tc>
                <a:tc>
                  <a:txBody>
                    <a:bodyPr/>
                    <a:lstStyle/>
                    <a:p>
                      <a:pPr algn="l" fontAlgn="b"/>
                      <a:r>
                        <a:rPr lang="en-US" b="1">
                          <a:effectLst/>
                          <a:latin typeface="+mn-lt"/>
                        </a:rPr>
                        <a:t>Description</a:t>
                      </a:r>
                    </a:p>
                  </a:txBody>
                  <a:tcPr marL="152400" marR="152400" marT="114300" marB="114300" anchor="b"/>
                </a:tc>
                <a:tc>
                  <a:txBody>
                    <a:bodyPr/>
                    <a:lstStyle/>
                    <a:p>
                      <a:pPr algn="l" fontAlgn="b"/>
                      <a:r>
                        <a:rPr lang="en-US" b="1" dirty="0">
                          <a:effectLst/>
                          <a:latin typeface="+mn-lt"/>
                        </a:rPr>
                        <a:t>Designer</a:t>
                      </a:r>
                    </a:p>
                  </a:txBody>
                  <a:tcPr marL="152400" marR="152400" marT="114300" marB="114300" anchor="b"/>
                </a:tc>
                <a:extLst>
                  <a:ext uri="{0D108BD9-81ED-4DB2-BD59-A6C34878D82A}">
                    <a16:rowId xmlns:a16="http://schemas.microsoft.com/office/drawing/2014/main" val="137642946"/>
                  </a:ext>
                </a:extLst>
              </a:tr>
              <a:tr h="724424">
                <a:tc>
                  <a:txBody>
                    <a:bodyPr/>
                    <a:lstStyle/>
                    <a:p>
                      <a:pPr fontAlgn="t"/>
                      <a:r>
                        <a:rPr lang="en-US" dirty="0">
                          <a:effectLst/>
                          <a:latin typeface="+mn-lt"/>
                        </a:rPr>
                        <a:t>App</a:t>
                      </a:r>
                    </a:p>
                  </a:txBody>
                  <a:tcPr marL="152400" marR="152400" marT="114300" marB="114300"/>
                </a:tc>
                <a:tc>
                  <a:txBody>
                    <a:bodyPr/>
                    <a:lstStyle/>
                    <a:p>
                      <a:pPr fontAlgn="t"/>
                      <a:r>
                        <a:rPr lang="en-US" dirty="0">
                          <a:effectLst/>
                          <a:latin typeface="+mn-lt"/>
                        </a:rPr>
                        <a:t>Determines the application fundamentals such as components, properties, client type, and URL for your app.</a:t>
                      </a:r>
                    </a:p>
                  </a:txBody>
                  <a:tcPr marL="152400" marR="152400" marT="114300" marB="114300"/>
                </a:tc>
                <a:tc>
                  <a:txBody>
                    <a:bodyPr/>
                    <a:lstStyle/>
                    <a:p>
                      <a:pPr fontAlgn="t"/>
                      <a:r>
                        <a:rPr lang="en-US">
                          <a:effectLst/>
                          <a:latin typeface="+mn-lt"/>
                        </a:rPr>
                        <a:t>App designer</a:t>
                      </a:r>
                    </a:p>
                  </a:txBody>
                  <a:tcPr marL="152400" marR="152400" marT="114300" marB="114300"/>
                </a:tc>
                <a:extLst>
                  <a:ext uri="{0D108BD9-81ED-4DB2-BD59-A6C34878D82A}">
                    <a16:rowId xmlns:a16="http://schemas.microsoft.com/office/drawing/2014/main" val="463736077"/>
                  </a:ext>
                </a:extLst>
              </a:tr>
              <a:tr h="1059834">
                <a:tc>
                  <a:txBody>
                    <a:bodyPr/>
                    <a:lstStyle/>
                    <a:p>
                      <a:pPr fontAlgn="t"/>
                      <a:r>
                        <a:rPr lang="en-US">
                          <a:effectLst/>
                          <a:latin typeface="+mn-lt"/>
                        </a:rPr>
                        <a:t>Site map</a:t>
                      </a:r>
                    </a:p>
                  </a:txBody>
                  <a:tcPr marL="152400" marR="152400" marT="114300" marB="114300"/>
                </a:tc>
                <a:tc>
                  <a:txBody>
                    <a:bodyPr/>
                    <a:lstStyle/>
                    <a:p>
                      <a:pPr fontAlgn="t"/>
                      <a:r>
                        <a:rPr lang="en-US">
                          <a:effectLst/>
                          <a:latin typeface="+mn-lt"/>
                        </a:rPr>
                        <a:t>Specifies the navigation for your app.</a:t>
                      </a:r>
                    </a:p>
                  </a:txBody>
                  <a:tcPr marL="152400" marR="152400" marT="114300" marB="114300"/>
                </a:tc>
                <a:tc>
                  <a:txBody>
                    <a:bodyPr/>
                    <a:lstStyle/>
                    <a:p>
                      <a:pPr fontAlgn="t"/>
                      <a:r>
                        <a:rPr lang="en-US">
                          <a:effectLst/>
                          <a:latin typeface="+mn-lt"/>
                        </a:rPr>
                        <a:t>Site map designer</a:t>
                      </a:r>
                    </a:p>
                  </a:txBody>
                  <a:tcPr marL="152400" marR="152400" marT="114300" marB="114300"/>
                </a:tc>
                <a:extLst>
                  <a:ext uri="{0D108BD9-81ED-4DB2-BD59-A6C34878D82A}">
                    <a16:rowId xmlns:a16="http://schemas.microsoft.com/office/drawing/2014/main" val="1037080764"/>
                  </a:ext>
                </a:extLst>
              </a:tr>
              <a:tr h="1059834">
                <a:tc>
                  <a:txBody>
                    <a:bodyPr/>
                    <a:lstStyle/>
                    <a:p>
                      <a:pPr fontAlgn="t"/>
                      <a:r>
                        <a:rPr lang="en-US">
                          <a:effectLst/>
                          <a:latin typeface="+mn-lt"/>
                        </a:rPr>
                        <a:t>Form</a:t>
                      </a:r>
                    </a:p>
                  </a:txBody>
                  <a:tcPr marL="152400" marR="152400" marT="114300" marB="114300"/>
                </a:tc>
                <a:tc>
                  <a:txBody>
                    <a:bodyPr/>
                    <a:lstStyle/>
                    <a:p>
                      <a:pPr fontAlgn="t"/>
                      <a:r>
                        <a:rPr lang="en-US">
                          <a:effectLst/>
                          <a:latin typeface="+mn-lt"/>
                        </a:rPr>
                        <a:t>A set of data-entry fields for a given entity that matches the items that your organization tracks for the entity. For example, a set of data-entry fields that where user’s input relevant information to track a customer’s previous orders along with specific requested reorder dates.</a:t>
                      </a:r>
                    </a:p>
                  </a:txBody>
                  <a:tcPr marL="152400" marR="152400" marT="114300" marB="114300"/>
                </a:tc>
                <a:tc>
                  <a:txBody>
                    <a:bodyPr/>
                    <a:lstStyle/>
                    <a:p>
                      <a:pPr fontAlgn="t"/>
                      <a:r>
                        <a:rPr lang="en-US">
                          <a:effectLst/>
                          <a:latin typeface="+mn-lt"/>
                        </a:rPr>
                        <a:t>Form designer</a:t>
                      </a:r>
                    </a:p>
                  </a:txBody>
                  <a:tcPr marL="152400" marR="152400" marT="114300" marB="114300"/>
                </a:tc>
                <a:extLst>
                  <a:ext uri="{0D108BD9-81ED-4DB2-BD59-A6C34878D82A}">
                    <a16:rowId xmlns:a16="http://schemas.microsoft.com/office/drawing/2014/main" val="3979054187"/>
                  </a:ext>
                </a:extLst>
              </a:tr>
              <a:tr h="1395243">
                <a:tc>
                  <a:txBody>
                    <a:bodyPr/>
                    <a:lstStyle/>
                    <a:p>
                      <a:pPr fontAlgn="t"/>
                      <a:r>
                        <a:rPr lang="en-US">
                          <a:effectLst/>
                          <a:latin typeface="+mn-lt"/>
                        </a:rPr>
                        <a:t>View</a:t>
                      </a:r>
                    </a:p>
                  </a:txBody>
                  <a:tcPr marL="152400" marR="152400" marT="114300" marB="114300"/>
                </a:tc>
                <a:tc>
                  <a:txBody>
                    <a:bodyPr/>
                    <a:lstStyle/>
                    <a:p>
                      <a:pPr fontAlgn="t"/>
                      <a:r>
                        <a:rPr lang="en-US">
                          <a:effectLst/>
                          <a:latin typeface="+mn-lt"/>
                        </a:rPr>
                        <a:t>Views define how a list of records for a specific entity is displayed in your application. A view defines the columns to display, width of each column, sort behavior, and the default filters.</a:t>
                      </a:r>
                    </a:p>
                  </a:txBody>
                  <a:tcPr marL="152400" marR="152400" marT="114300" marB="114300"/>
                </a:tc>
                <a:tc>
                  <a:txBody>
                    <a:bodyPr/>
                    <a:lstStyle/>
                    <a:p>
                      <a:pPr fontAlgn="t"/>
                      <a:r>
                        <a:rPr lang="en-US" dirty="0">
                          <a:effectLst/>
                          <a:latin typeface="+mn-lt"/>
                        </a:rPr>
                        <a:t>View designer</a:t>
                      </a:r>
                    </a:p>
                  </a:txBody>
                  <a:tcPr marL="152400" marR="152400" marT="114300" marB="114300"/>
                </a:tc>
                <a:extLst>
                  <a:ext uri="{0D108BD9-81ED-4DB2-BD59-A6C34878D82A}">
                    <a16:rowId xmlns:a16="http://schemas.microsoft.com/office/drawing/2014/main" val="707613536"/>
                  </a:ext>
                </a:extLst>
              </a:tr>
            </a:tbl>
          </a:graphicData>
        </a:graphic>
      </p:graphicFrame>
    </p:spTree>
    <p:extLst>
      <p:ext uri="{BB962C8B-B14F-4D97-AF65-F5344CB8AC3E}">
        <p14:creationId xmlns:p14="http://schemas.microsoft.com/office/powerpoint/2010/main" val="283392661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4418A-02A2-4D09-95E2-68B06283AFB9}"/>
              </a:ext>
            </a:extLst>
          </p:cNvPr>
          <p:cNvPicPr>
            <a:picLocks noChangeAspect="1"/>
          </p:cNvPicPr>
          <p:nvPr/>
        </p:nvPicPr>
        <p:blipFill>
          <a:blip r:embed="rId2"/>
          <a:stretch>
            <a:fillRect/>
          </a:stretch>
        </p:blipFill>
        <p:spPr>
          <a:xfrm>
            <a:off x="1313968" y="643466"/>
            <a:ext cx="9564063" cy="5571067"/>
          </a:xfrm>
          <a:prstGeom prst="rect">
            <a:avLst/>
          </a:prstGeom>
        </p:spPr>
      </p:pic>
    </p:spTree>
    <p:extLst>
      <p:ext uri="{BB962C8B-B14F-4D97-AF65-F5344CB8AC3E}">
        <p14:creationId xmlns:p14="http://schemas.microsoft.com/office/powerpoint/2010/main" val="236732611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Logic</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extLst/>
          </p:nvPr>
        </p:nvGraphicFramePr>
        <p:xfrm>
          <a:off x="674704" y="1435099"/>
          <a:ext cx="10932078" cy="5120640"/>
        </p:xfrm>
        <a:graphic>
          <a:graphicData uri="http://schemas.openxmlformats.org/drawingml/2006/table">
            <a:tbl>
              <a:tblPr firstRow="1" firstCol="1" bandRow="1">
                <a:tableStyleId>{BC89EF96-8CEA-46FF-86C4-4CE0E7609802}</a:tableStyleId>
              </a:tblPr>
              <a:tblGrid>
                <a:gridCol w="2260225">
                  <a:extLst>
                    <a:ext uri="{9D8B030D-6E8A-4147-A177-3AD203B41FA5}">
                      <a16:colId xmlns:a16="http://schemas.microsoft.com/office/drawing/2014/main" val="440879177"/>
                    </a:ext>
                  </a:extLst>
                </a:gridCol>
                <a:gridCol w="6457646">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403920">
                <a:tc>
                  <a:txBody>
                    <a:bodyPr/>
                    <a:lstStyle/>
                    <a:p>
                      <a:pPr algn="l" fontAlgn="b"/>
                      <a:r>
                        <a:rPr lang="en-US" sz="1400" b="1" dirty="0">
                          <a:effectLst/>
                          <a:latin typeface="+mn-lt"/>
                        </a:rPr>
                        <a:t>Type of logic</a:t>
                      </a:r>
                    </a:p>
                  </a:txBody>
                  <a:tcPr anchor="b"/>
                </a:tc>
                <a:tc>
                  <a:txBody>
                    <a:bodyPr/>
                    <a:lstStyle/>
                    <a:p>
                      <a:pPr algn="l" fontAlgn="b"/>
                      <a:r>
                        <a:rPr lang="en-US" sz="1400" b="1" dirty="0">
                          <a:effectLst/>
                          <a:latin typeface="+mn-lt"/>
                        </a:rPr>
                        <a:t>Description</a:t>
                      </a:r>
                    </a:p>
                  </a:txBody>
                  <a:tcPr anchor="b"/>
                </a:tc>
                <a:tc>
                  <a:txBody>
                    <a:bodyPr/>
                    <a:lstStyle/>
                    <a:p>
                      <a:pPr algn="l" fontAlgn="b"/>
                      <a:r>
                        <a:rPr lang="en-US" sz="1400" b="1" dirty="0">
                          <a:effectLst/>
                          <a:latin typeface="+mn-lt"/>
                        </a:rPr>
                        <a:t>Designer</a:t>
                      </a:r>
                    </a:p>
                  </a:txBody>
                  <a:tcPr anchor="b"/>
                </a:tc>
                <a:extLst>
                  <a:ext uri="{0D108BD9-81ED-4DB2-BD59-A6C34878D82A}">
                    <a16:rowId xmlns:a16="http://schemas.microsoft.com/office/drawing/2014/main" val="137642946"/>
                  </a:ext>
                </a:extLst>
              </a:tr>
              <a:tr h="988908">
                <a:tc>
                  <a:txBody>
                    <a:bodyPr/>
                    <a:lstStyle/>
                    <a:p>
                      <a:pPr fontAlgn="t"/>
                      <a:r>
                        <a:rPr lang="en-US" sz="1400">
                          <a:effectLst/>
                          <a:latin typeface="+mn-lt"/>
                        </a:rPr>
                        <a:t>Business process flow</a:t>
                      </a:r>
                    </a:p>
                  </a:txBody>
                  <a:tcPr/>
                </a:tc>
                <a:tc>
                  <a:txBody>
                    <a:bodyPr/>
                    <a:lstStyle/>
                    <a:p>
                      <a:pPr fontAlgn="t"/>
                      <a:r>
                        <a:rPr lang="en-US" sz="1400">
                          <a:effectLst/>
                          <a:latin typeface="+mn-lt"/>
                        </a:rPr>
                        <a:t>An online process that walks users through a standard business process. For example, use a business process flow if you want everyone to handle customer service requests the same way, or to require staff to gain approval for an invoice before submitting an order.</a:t>
                      </a:r>
                    </a:p>
                  </a:txBody>
                  <a:tcPr/>
                </a:tc>
                <a:tc>
                  <a:txBody>
                    <a:bodyPr/>
                    <a:lstStyle/>
                    <a:p>
                      <a:pPr fontAlgn="t"/>
                      <a:r>
                        <a:rPr lang="en-US" sz="1400">
                          <a:effectLst/>
                          <a:latin typeface="+mn-lt"/>
                        </a:rPr>
                        <a:t>Business process flow designer</a:t>
                      </a:r>
                    </a:p>
                  </a:txBody>
                  <a:tcPr/>
                </a:tc>
                <a:extLst>
                  <a:ext uri="{0D108BD9-81ED-4DB2-BD59-A6C34878D82A}">
                    <a16:rowId xmlns:a16="http://schemas.microsoft.com/office/drawing/2014/main" val="339419923"/>
                  </a:ext>
                </a:extLst>
              </a:tr>
              <a:tr h="637015">
                <a:tc>
                  <a:txBody>
                    <a:bodyPr/>
                    <a:lstStyle/>
                    <a:p>
                      <a:pPr fontAlgn="t"/>
                      <a:r>
                        <a:rPr lang="en-US" sz="1400">
                          <a:effectLst/>
                          <a:latin typeface="+mn-lt"/>
                        </a:rPr>
                        <a:t>Workflow</a:t>
                      </a:r>
                    </a:p>
                  </a:txBody>
                  <a:tcPr/>
                </a:tc>
                <a:tc>
                  <a:txBody>
                    <a:bodyPr/>
                    <a:lstStyle/>
                    <a:p>
                      <a:pPr fontAlgn="t"/>
                      <a:r>
                        <a:rPr lang="en-US" sz="1400" dirty="0">
                          <a:effectLst/>
                          <a:latin typeface="+mn-lt"/>
                        </a:rPr>
                        <a:t>Workflows automate business processes without a user interface. Designers use workflows to initiate automation that doesn’t require any user interaction.</a:t>
                      </a:r>
                    </a:p>
                  </a:txBody>
                  <a:tcPr/>
                </a:tc>
                <a:tc>
                  <a:txBody>
                    <a:bodyPr/>
                    <a:lstStyle/>
                    <a:p>
                      <a:pPr fontAlgn="t"/>
                      <a:r>
                        <a:rPr lang="en-US" sz="1400">
                          <a:effectLst/>
                          <a:latin typeface="+mn-lt"/>
                        </a:rPr>
                        <a:t>Workflow designer</a:t>
                      </a:r>
                    </a:p>
                  </a:txBody>
                  <a:tcPr/>
                </a:tc>
                <a:extLst>
                  <a:ext uri="{0D108BD9-81ED-4DB2-BD59-A6C34878D82A}">
                    <a16:rowId xmlns:a16="http://schemas.microsoft.com/office/drawing/2014/main" val="463736077"/>
                  </a:ext>
                </a:extLst>
              </a:tr>
              <a:tr h="931953">
                <a:tc>
                  <a:txBody>
                    <a:bodyPr/>
                    <a:lstStyle/>
                    <a:p>
                      <a:pPr fontAlgn="t"/>
                      <a:r>
                        <a:rPr lang="en-US" sz="1400">
                          <a:effectLst/>
                          <a:latin typeface="+mn-lt"/>
                        </a:rPr>
                        <a:t>Actions</a:t>
                      </a:r>
                    </a:p>
                  </a:txBody>
                  <a:tcPr/>
                </a:tc>
                <a:tc>
                  <a:txBody>
                    <a:bodyPr/>
                    <a:lstStyle/>
                    <a:p>
                      <a:pPr fontAlgn="t"/>
                      <a:r>
                        <a:rPr lang="en-US" sz="1400">
                          <a:effectLst/>
                          <a:latin typeface="+mn-lt"/>
                        </a:rPr>
                        <a:t>Actions are a type of process that let you manually invoke actions, including custom actions, directly from a workflow.</a:t>
                      </a:r>
                    </a:p>
                  </a:txBody>
                  <a:tcPr/>
                </a:tc>
                <a:tc>
                  <a:txBody>
                    <a:bodyPr/>
                    <a:lstStyle/>
                    <a:p>
                      <a:pPr fontAlgn="t"/>
                      <a:r>
                        <a:rPr lang="en-US" sz="1400">
                          <a:effectLst/>
                          <a:latin typeface="+mn-lt"/>
                        </a:rPr>
                        <a:t>Process designer</a:t>
                      </a:r>
                    </a:p>
                  </a:txBody>
                  <a:tcPr/>
                </a:tc>
                <a:extLst>
                  <a:ext uri="{0D108BD9-81ED-4DB2-BD59-A6C34878D82A}">
                    <a16:rowId xmlns:a16="http://schemas.microsoft.com/office/drawing/2014/main" val="1037080764"/>
                  </a:ext>
                </a:extLst>
              </a:tr>
              <a:tr h="931953">
                <a:tc>
                  <a:txBody>
                    <a:bodyPr/>
                    <a:lstStyle/>
                    <a:p>
                      <a:pPr fontAlgn="t"/>
                      <a:r>
                        <a:rPr lang="en-US" sz="1400">
                          <a:effectLst/>
                          <a:latin typeface="+mn-lt"/>
                        </a:rPr>
                        <a:t>Business rule</a:t>
                      </a:r>
                    </a:p>
                  </a:txBody>
                  <a:tcPr/>
                </a:tc>
                <a:tc>
                  <a:txBody>
                    <a:bodyPr/>
                    <a:lstStyle/>
                    <a:p>
                      <a:pPr fontAlgn="t"/>
                      <a:r>
                        <a:rPr lang="en-US" sz="1400">
                          <a:effectLst/>
                          <a:latin typeface="+mn-lt"/>
                        </a:rPr>
                        <a:t>Used to apply rule or recommendation logic to a form, such as to set field requirements, hide fields, or validate data. App designers use a simple interface to implement and maintain fast-changing and commonly used rules.</a:t>
                      </a:r>
                    </a:p>
                  </a:txBody>
                  <a:tcPr/>
                </a:tc>
                <a:tc>
                  <a:txBody>
                    <a:bodyPr/>
                    <a:lstStyle/>
                    <a:p>
                      <a:pPr fontAlgn="t"/>
                      <a:r>
                        <a:rPr lang="en-US" sz="1400">
                          <a:effectLst/>
                          <a:latin typeface="+mn-lt"/>
                        </a:rPr>
                        <a:t>Business rule designer</a:t>
                      </a:r>
                    </a:p>
                  </a:txBody>
                  <a:tcPr/>
                </a:tc>
                <a:extLst>
                  <a:ext uri="{0D108BD9-81ED-4DB2-BD59-A6C34878D82A}">
                    <a16:rowId xmlns:a16="http://schemas.microsoft.com/office/drawing/2014/main" val="3979054187"/>
                  </a:ext>
                </a:extLst>
              </a:tr>
              <a:tr h="1226891">
                <a:tc>
                  <a:txBody>
                    <a:bodyPr/>
                    <a:lstStyle/>
                    <a:p>
                      <a:pPr fontAlgn="t"/>
                      <a:r>
                        <a:rPr lang="en-US" sz="1400">
                          <a:effectLst/>
                          <a:latin typeface="+mn-lt"/>
                        </a:rPr>
                        <a:t>Flow</a:t>
                      </a:r>
                    </a:p>
                  </a:txBody>
                  <a:tcPr/>
                </a:tc>
                <a:tc>
                  <a:txBody>
                    <a:bodyPr/>
                    <a:lstStyle/>
                    <a:p>
                      <a:pPr fontAlgn="t"/>
                      <a:r>
                        <a:rPr lang="en-US" sz="1400">
                          <a:effectLst/>
                          <a:latin typeface="+mn-lt"/>
                        </a:rPr>
                        <a:t>Flow is a cloud-based service that lets you create automated workflows between apps and services to get notifications, synchronize files, collect data, and more.</a:t>
                      </a:r>
                    </a:p>
                  </a:txBody>
                  <a:tcPr/>
                </a:tc>
                <a:tc>
                  <a:txBody>
                    <a:bodyPr/>
                    <a:lstStyle/>
                    <a:p>
                      <a:pPr fontAlgn="t"/>
                      <a:r>
                        <a:rPr lang="en-US" sz="1400" dirty="0">
                          <a:effectLst/>
                          <a:latin typeface="+mn-lt"/>
                        </a:rPr>
                        <a:t>Microsoft Flow</a:t>
                      </a:r>
                    </a:p>
                  </a:txBody>
                  <a:tcPr/>
                </a:tc>
                <a:extLst>
                  <a:ext uri="{0D108BD9-81ED-4DB2-BD59-A6C34878D82A}">
                    <a16:rowId xmlns:a16="http://schemas.microsoft.com/office/drawing/2014/main" val="707613536"/>
                  </a:ext>
                </a:extLst>
              </a:tr>
            </a:tbl>
          </a:graphicData>
        </a:graphic>
      </p:graphicFrame>
    </p:spTree>
    <p:extLst>
      <p:ext uri="{BB962C8B-B14F-4D97-AF65-F5344CB8AC3E}">
        <p14:creationId xmlns:p14="http://schemas.microsoft.com/office/powerpoint/2010/main" val="7194965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E47AF5-79DA-42CA-BFF2-082EC4C29460}"/>
              </a:ext>
            </a:extLst>
          </p:cNvPr>
          <p:cNvPicPr>
            <a:picLocks noChangeAspect="1"/>
          </p:cNvPicPr>
          <p:nvPr/>
        </p:nvPicPr>
        <p:blipFill>
          <a:blip r:embed="rId2">
            <a:clrChange>
              <a:clrFrom>
                <a:srgbClr val="000000"/>
              </a:clrFrom>
              <a:clrTo>
                <a:srgbClr val="000000">
                  <a:alpha val="0"/>
                </a:srgbClr>
              </a:clrTo>
            </a:clrChange>
          </a:blip>
          <a:stretch>
            <a:fillRect/>
          </a:stretch>
        </p:blipFill>
        <p:spPr>
          <a:xfrm>
            <a:off x="1524000" y="300498"/>
            <a:ext cx="8342671" cy="6257003"/>
          </a:xfrm>
          <a:prstGeom prst="rect">
            <a:avLst/>
          </a:prstGeom>
        </p:spPr>
      </p:pic>
    </p:spTree>
    <p:extLst>
      <p:ext uri="{BB962C8B-B14F-4D97-AF65-F5344CB8AC3E}">
        <p14:creationId xmlns:p14="http://schemas.microsoft.com/office/powerpoint/2010/main" val="240724205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1AAF-9C95-4385-9816-93B2469A7988}"/>
              </a:ext>
            </a:extLst>
          </p:cNvPr>
          <p:cNvSpPr>
            <a:spLocks noGrp="1"/>
          </p:cNvSpPr>
          <p:nvPr>
            <p:ph type="title"/>
          </p:nvPr>
        </p:nvSpPr>
        <p:spPr/>
        <p:txBody>
          <a:bodyPr/>
          <a:lstStyle/>
          <a:p>
            <a:r>
              <a:rPr lang="en-US" dirty="0"/>
              <a:t>Model-driven app components - Visualizations</a:t>
            </a:r>
          </a:p>
        </p:txBody>
      </p:sp>
      <p:graphicFrame>
        <p:nvGraphicFramePr>
          <p:cNvPr id="4" name="Table 3">
            <a:extLst>
              <a:ext uri="{FF2B5EF4-FFF2-40B4-BE49-F238E27FC236}">
                <a16:creationId xmlns:a16="http://schemas.microsoft.com/office/drawing/2014/main" id="{DC64EDAD-EBC9-44AE-B48A-E811A0A236B7}"/>
              </a:ext>
            </a:extLst>
          </p:cNvPr>
          <p:cNvGraphicFramePr>
            <a:graphicFrameLocks noGrp="1"/>
          </p:cNvGraphicFramePr>
          <p:nvPr>
            <p:extLst/>
          </p:nvPr>
        </p:nvGraphicFramePr>
        <p:xfrm>
          <a:off x="588263" y="1464596"/>
          <a:ext cx="10932078" cy="4143588"/>
        </p:xfrm>
        <a:graphic>
          <a:graphicData uri="http://schemas.openxmlformats.org/drawingml/2006/table">
            <a:tbl>
              <a:tblPr firstRow="1" firstCol="1" bandRow="1">
                <a:tableStyleId>{BC89EF96-8CEA-46FF-86C4-4CE0E7609802}</a:tableStyleId>
              </a:tblPr>
              <a:tblGrid>
                <a:gridCol w="2805915">
                  <a:extLst>
                    <a:ext uri="{9D8B030D-6E8A-4147-A177-3AD203B41FA5}">
                      <a16:colId xmlns:a16="http://schemas.microsoft.com/office/drawing/2014/main" val="440879177"/>
                    </a:ext>
                  </a:extLst>
                </a:gridCol>
                <a:gridCol w="5911956">
                  <a:extLst>
                    <a:ext uri="{9D8B030D-6E8A-4147-A177-3AD203B41FA5}">
                      <a16:colId xmlns:a16="http://schemas.microsoft.com/office/drawing/2014/main" val="1591503068"/>
                    </a:ext>
                  </a:extLst>
                </a:gridCol>
                <a:gridCol w="2214207">
                  <a:extLst>
                    <a:ext uri="{9D8B030D-6E8A-4147-A177-3AD203B41FA5}">
                      <a16:colId xmlns:a16="http://schemas.microsoft.com/office/drawing/2014/main" val="1684158689"/>
                    </a:ext>
                  </a:extLst>
                </a:gridCol>
              </a:tblGrid>
              <a:tr h="403920">
                <a:tc>
                  <a:txBody>
                    <a:bodyPr/>
                    <a:lstStyle/>
                    <a:p>
                      <a:pPr algn="l" fontAlgn="b"/>
                      <a:r>
                        <a:rPr lang="en-US" b="1" dirty="0">
                          <a:effectLst/>
                          <a:latin typeface="segoe-ui_semibold"/>
                        </a:rPr>
                        <a:t>Component</a:t>
                      </a:r>
                    </a:p>
                  </a:txBody>
                  <a:tcPr marL="152400" marR="152400" marT="114300" marB="114300" anchor="b"/>
                </a:tc>
                <a:tc>
                  <a:txBody>
                    <a:bodyPr/>
                    <a:lstStyle/>
                    <a:p>
                      <a:pPr algn="l" fontAlgn="b"/>
                      <a:r>
                        <a:rPr lang="en-US" b="1">
                          <a:effectLst/>
                          <a:latin typeface="segoe-ui_semibold"/>
                        </a:rPr>
                        <a:t>Description</a:t>
                      </a:r>
                    </a:p>
                  </a:txBody>
                  <a:tcPr marL="152400" marR="152400" marT="114300" marB="114300" anchor="b"/>
                </a:tc>
                <a:tc>
                  <a:txBody>
                    <a:bodyPr/>
                    <a:lstStyle/>
                    <a:p>
                      <a:pPr algn="l" fontAlgn="b"/>
                      <a:r>
                        <a:rPr lang="en-US" b="1" dirty="0">
                          <a:effectLst/>
                          <a:latin typeface="segoe-ui_semibold"/>
                        </a:rPr>
                        <a:t>Designer</a:t>
                      </a:r>
                    </a:p>
                  </a:txBody>
                  <a:tcPr marL="152400" marR="152400" marT="114300" marB="114300" anchor="b"/>
                </a:tc>
                <a:extLst>
                  <a:ext uri="{0D108BD9-81ED-4DB2-BD59-A6C34878D82A}">
                    <a16:rowId xmlns:a16="http://schemas.microsoft.com/office/drawing/2014/main" val="137642946"/>
                  </a:ext>
                </a:extLst>
              </a:tr>
              <a:tr h="988908">
                <a:tc>
                  <a:txBody>
                    <a:bodyPr/>
                    <a:lstStyle/>
                    <a:p>
                      <a:pPr fontAlgn="t"/>
                      <a:r>
                        <a:rPr lang="en-US">
                          <a:effectLst/>
                        </a:rPr>
                        <a:t>Chart</a:t>
                      </a:r>
                    </a:p>
                  </a:txBody>
                  <a:tcPr marL="152400" marR="152400" marT="114300" marB="114300"/>
                </a:tc>
                <a:tc>
                  <a:txBody>
                    <a:bodyPr/>
                    <a:lstStyle/>
                    <a:p>
                      <a:pPr fontAlgn="t"/>
                      <a:r>
                        <a:rPr lang="en-US">
                          <a:effectLst/>
                        </a:rPr>
                        <a:t>A single graphic visualization that can be displayed within a view, on a form, or be added to a dashboard.</a:t>
                      </a:r>
                    </a:p>
                  </a:txBody>
                  <a:tcPr marL="152400" marR="152400" marT="114300" marB="114300"/>
                </a:tc>
                <a:tc>
                  <a:txBody>
                    <a:bodyPr/>
                    <a:lstStyle/>
                    <a:p>
                      <a:pPr fontAlgn="t"/>
                      <a:r>
                        <a:rPr lang="en-US">
                          <a:effectLst/>
                        </a:rPr>
                        <a:t>Chart designer</a:t>
                      </a:r>
                    </a:p>
                  </a:txBody>
                  <a:tcPr marL="152400" marR="152400" marT="114300" marB="114300"/>
                </a:tc>
                <a:extLst>
                  <a:ext uri="{0D108BD9-81ED-4DB2-BD59-A6C34878D82A}">
                    <a16:rowId xmlns:a16="http://schemas.microsoft.com/office/drawing/2014/main" val="339419923"/>
                  </a:ext>
                </a:extLst>
              </a:tr>
              <a:tr h="637015">
                <a:tc>
                  <a:txBody>
                    <a:bodyPr/>
                    <a:lstStyle/>
                    <a:p>
                      <a:pPr fontAlgn="t"/>
                      <a:r>
                        <a:rPr lang="en-US">
                          <a:effectLst/>
                        </a:rPr>
                        <a:t>Dashboard</a:t>
                      </a:r>
                    </a:p>
                  </a:txBody>
                  <a:tcPr marL="152400" marR="152400" marT="114300" marB="114300"/>
                </a:tc>
                <a:tc>
                  <a:txBody>
                    <a:bodyPr/>
                    <a:lstStyle/>
                    <a:p>
                      <a:pPr fontAlgn="t"/>
                      <a:r>
                        <a:rPr lang="en-US">
                          <a:effectLst/>
                        </a:rPr>
                        <a:t>Functions as a palate for one or more graphic visualizations that provide an overview of actionable business data.</a:t>
                      </a:r>
                    </a:p>
                  </a:txBody>
                  <a:tcPr marL="152400" marR="152400" marT="114300" marB="114300"/>
                </a:tc>
                <a:tc>
                  <a:txBody>
                    <a:bodyPr/>
                    <a:lstStyle/>
                    <a:p>
                      <a:pPr fontAlgn="t"/>
                      <a:r>
                        <a:rPr lang="en-US">
                          <a:effectLst/>
                        </a:rPr>
                        <a:t>Dashboard designer</a:t>
                      </a:r>
                    </a:p>
                  </a:txBody>
                  <a:tcPr marL="152400" marR="152400" marT="114300" marB="114300"/>
                </a:tc>
                <a:extLst>
                  <a:ext uri="{0D108BD9-81ED-4DB2-BD59-A6C34878D82A}">
                    <a16:rowId xmlns:a16="http://schemas.microsoft.com/office/drawing/2014/main" val="463736077"/>
                  </a:ext>
                </a:extLst>
              </a:tr>
              <a:tr h="931953">
                <a:tc>
                  <a:txBody>
                    <a:bodyPr/>
                    <a:lstStyle/>
                    <a:p>
                      <a:pPr fontAlgn="t"/>
                      <a:r>
                        <a:rPr lang="en-US">
                          <a:effectLst/>
                        </a:rPr>
                        <a:t>Embedded Power BI</a:t>
                      </a:r>
                    </a:p>
                  </a:txBody>
                  <a:tcPr marL="152400" marR="152400" marT="114300" marB="114300"/>
                </a:tc>
                <a:tc>
                  <a:txBody>
                    <a:bodyPr/>
                    <a:lstStyle/>
                    <a:p>
                      <a:pPr fontAlgn="t"/>
                      <a:r>
                        <a:rPr lang="en-US">
                          <a:effectLst/>
                        </a:rPr>
                        <a:t>Add embedded Power BI tiles and dashboards to your app. Power BI is a cloud-based service that provides business intelligence insight.</a:t>
                      </a:r>
                    </a:p>
                  </a:txBody>
                  <a:tcPr marL="152400" marR="152400" marT="114300" marB="114300"/>
                </a:tc>
                <a:tc>
                  <a:txBody>
                    <a:bodyPr/>
                    <a:lstStyle/>
                    <a:p>
                      <a:pPr fontAlgn="t"/>
                      <a:r>
                        <a:rPr lang="en-US" dirty="0">
                          <a:effectLst/>
                        </a:rPr>
                        <a:t>Combination of chart designer, dashboard designer, and Power BI</a:t>
                      </a:r>
                    </a:p>
                  </a:txBody>
                  <a:tcPr marL="152400" marR="152400" marT="114300" marB="114300"/>
                </a:tc>
                <a:extLst>
                  <a:ext uri="{0D108BD9-81ED-4DB2-BD59-A6C34878D82A}">
                    <a16:rowId xmlns:a16="http://schemas.microsoft.com/office/drawing/2014/main" val="1037080764"/>
                  </a:ext>
                </a:extLst>
              </a:tr>
            </a:tbl>
          </a:graphicData>
        </a:graphic>
      </p:graphicFrame>
    </p:spTree>
    <p:extLst>
      <p:ext uri="{BB962C8B-B14F-4D97-AF65-F5344CB8AC3E}">
        <p14:creationId xmlns:p14="http://schemas.microsoft.com/office/powerpoint/2010/main" val="358105005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41AAA3-3491-43E1-B1BC-E763B6194E34}"/>
              </a:ext>
            </a:extLst>
          </p:cNvPr>
          <p:cNvPicPr>
            <a:picLocks noChangeAspect="1"/>
          </p:cNvPicPr>
          <p:nvPr/>
        </p:nvPicPr>
        <p:blipFill>
          <a:blip r:embed="rId2"/>
          <a:stretch>
            <a:fillRect/>
          </a:stretch>
        </p:blipFill>
        <p:spPr>
          <a:xfrm>
            <a:off x="1548190" y="643466"/>
            <a:ext cx="9095619" cy="5571067"/>
          </a:xfrm>
          <a:prstGeom prst="rect">
            <a:avLst/>
          </a:prstGeom>
        </p:spPr>
      </p:pic>
    </p:spTree>
    <p:extLst>
      <p:ext uri="{BB962C8B-B14F-4D97-AF65-F5344CB8AC3E}">
        <p14:creationId xmlns:p14="http://schemas.microsoft.com/office/powerpoint/2010/main" val="125959185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5F065-8230-45C1-8053-E43A2B981902}"/>
              </a:ext>
            </a:extLst>
          </p:cNvPr>
          <p:cNvSpPr>
            <a:spLocks noGrp="1"/>
          </p:cNvSpPr>
          <p:nvPr>
            <p:ph type="title"/>
          </p:nvPr>
        </p:nvSpPr>
        <p:spPr/>
        <p:txBody>
          <a:bodyPr/>
          <a:lstStyle/>
          <a:p>
            <a:r>
              <a:rPr lang="en-US" dirty="0"/>
              <a:t>Advanced Model-driven app making</a:t>
            </a:r>
          </a:p>
        </p:txBody>
      </p:sp>
      <p:pic>
        <p:nvPicPr>
          <p:cNvPr id="3" name="Picture 2">
            <a:extLst>
              <a:ext uri="{FF2B5EF4-FFF2-40B4-BE49-F238E27FC236}">
                <a16:creationId xmlns:a16="http://schemas.microsoft.com/office/drawing/2014/main" id="{CF588295-5C43-4E37-9B46-175B2A0DE7DD}"/>
              </a:ext>
            </a:extLst>
          </p:cNvPr>
          <p:cNvPicPr>
            <a:picLocks noChangeAspect="1"/>
          </p:cNvPicPr>
          <p:nvPr/>
        </p:nvPicPr>
        <p:blipFill>
          <a:blip r:embed="rId2"/>
          <a:stretch>
            <a:fillRect/>
          </a:stretch>
        </p:blipFill>
        <p:spPr>
          <a:xfrm>
            <a:off x="5506064" y="2205652"/>
            <a:ext cx="5715000" cy="4010025"/>
          </a:xfrm>
          <a:prstGeom prst="rect">
            <a:avLst/>
          </a:prstGeom>
        </p:spPr>
      </p:pic>
      <p:sp>
        <p:nvSpPr>
          <p:cNvPr id="4" name="Rectangle 3">
            <a:extLst>
              <a:ext uri="{FF2B5EF4-FFF2-40B4-BE49-F238E27FC236}">
                <a16:creationId xmlns:a16="http://schemas.microsoft.com/office/drawing/2014/main" id="{601A6986-8A8E-451A-92EB-8B914E0B84C4}"/>
              </a:ext>
            </a:extLst>
          </p:cNvPr>
          <p:cNvSpPr/>
          <p:nvPr/>
        </p:nvSpPr>
        <p:spPr>
          <a:xfrm>
            <a:off x="659990" y="1348867"/>
            <a:ext cx="8293510" cy="635559"/>
          </a:xfrm>
          <a:prstGeom prst="rect">
            <a:avLst/>
          </a:prstGeom>
        </p:spPr>
        <p:txBody>
          <a:bodyPr wrap="square">
            <a:spAutoFit/>
          </a:bodyPr>
          <a:lstStyle/>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1765" b="0" i="0" u="none" strike="noStrike" kern="1200" cap="none" spc="0" normalizeH="0" baseline="0" noProof="0" dirty="0">
                <a:ln>
                  <a:noFill/>
                </a:ln>
                <a:solidFill>
                  <a:srgbClr val="000000"/>
                </a:solidFill>
                <a:effectLst/>
                <a:uLnTx/>
                <a:uFillTx/>
                <a:latin typeface="segoe-ui_normal"/>
                <a:ea typeface="+mn-ea"/>
                <a:cs typeface="+mn-cs"/>
              </a:rPr>
              <a:t>To open solution explorer, select </a:t>
            </a:r>
            <a:r>
              <a:rPr kumimoji="0" lang="en-US" sz="1765" b="1" i="0" u="none" strike="noStrike" kern="1200" cap="none" spc="0" normalizeH="0" baseline="0" noProof="0" dirty="0">
                <a:ln>
                  <a:noFill/>
                </a:ln>
                <a:solidFill>
                  <a:srgbClr val="000000"/>
                </a:solidFill>
                <a:effectLst/>
                <a:uLnTx/>
                <a:uFillTx/>
                <a:latin typeface="segoe-ui_bold"/>
                <a:ea typeface="+mn-ea"/>
                <a:cs typeface="+mn-cs"/>
              </a:rPr>
              <a:t>Model-driven</a:t>
            </a:r>
            <a:r>
              <a:rPr kumimoji="0" lang="en-US" sz="1765" b="0" i="0" u="none" strike="noStrike" kern="1200" cap="none" spc="0" normalizeH="0" baseline="0" noProof="0" dirty="0">
                <a:ln>
                  <a:noFill/>
                </a:ln>
                <a:solidFill>
                  <a:srgbClr val="000000"/>
                </a:solidFill>
                <a:effectLst/>
                <a:uLnTx/>
                <a:uFillTx/>
                <a:latin typeface="segoe-ui_normal"/>
                <a:ea typeface="+mn-ea"/>
                <a:cs typeface="+mn-cs"/>
              </a:rPr>
              <a:t> on the left pane of PowerApps</a:t>
            </a:r>
          </a:p>
          <a:p>
            <a:pPr marL="342900" marR="0" lvl="0" indent="-342900" algn="l" defTabSz="914367" rtl="0" eaLnBrk="1" fontAlgn="auto" latinLnBrk="0" hangingPunct="1">
              <a:lnSpc>
                <a:spcPct val="100000"/>
              </a:lnSpc>
              <a:spcBef>
                <a:spcPts val="0"/>
              </a:spcBef>
              <a:spcAft>
                <a:spcPts val="0"/>
              </a:spcAft>
              <a:buClrTx/>
              <a:buSzTx/>
              <a:buFont typeface="+mj-lt"/>
              <a:buAutoNum type="arabicPeriod"/>
              <a:tabLst/>
              <a:defRPr/>
            </a:pPr>
            <a:r>
              <a:rPr kumimoji="0" lang="en-US" sz="1765" b="0" i="0" u="none" strike="noStrike" kern="1200" cap="none" spc="0" normalizeH="0" baseline="0" noProof="0" dirty="0">
                <a:ln>
                  <a:noFill/>
                </a:ln>
                <a:solidFill>
                  <a:srgbClr val="000000"/>
                </a:solidFill>
                <a:effectLst/>
                <a:uLnTx/>
                <a:uFillTx/>
                <a:latin typeface="segoe-ui_normal"/>
                <a:ea typeface="+mn-ea"/>
                <a:cs typeface="+mn-cs"/>
              </a:rPr>
              <a:t>Then select the </a:t>
            </a:r>
            <a:r>
              <a:rPr kumimoji="0" lang="en-US" sz="1765" b="1" i="0" u="none" strike="noStrike" kern="1200" cap="none" spc="0" normalizeH="0" baseline="0" noProof="0" dirty="0">
                <a:ln>
                  <a:noFill/>
                </a:ln>
                <a:solidFill>
                  <a:srgbClr val="000000"/>
                </a:solidFill>
                <a:effectLst/>
                <a:uLnTx/>
                <a:uFillTx/>
                <a:latin typeface="segoe-ui_bold"/>
                <a:ea typeface="+mn-ea"/>
                <a:cs typeface="+mn-cs"/>
              </a:rPr>
              <a:t>Advanced</a:t>
            </a:r>
            <a:r>
              <a:rPr kumimoji="0" lang="en-US" sz="1765" b="0" i="0" u="none" strike="noStrike" kern="1200" cap="none" spc="0" normalizeH="0" baseline="0" noProof="0" dirty="0">
                <a:ln>
                  <a:noFill/>
                </a:ln>
                <a:solidFill>
                  <a:srgbClr val="000000"/>
                </a:solidFill>
                <a:effectLst/>
                <a:uLnTx/>
                <a:uFillTx/>
                <a:latin typeface="segoe-ui_normal"/>
                <a:ea typeface="+mn-ea"/>
                <a:cs typeface="+mn-cs"/>
              </a:rPr>
              <a:t> tab.</a:t>
            </a:r>
            <a:endParaRPr kumimoji="0" lang="en-US" sz="1765" b="0" i="0" u="none" strike="noStrike" kern="1200" cap="none" spc="0" normalizeH="0" baseline="0" noProof="0" dirty="0">
              <a:ln>
                <a:noFill/>
              </a:ln>
              <a:solidFill>
                <a:srgbClr val="1A1A1A"/>
              </a:solidFill>
              <a:effectLst/>
              <a:uLnTx/>
              <a:uFillTx/>
              <a:latin typeface="Segoe UI"/>
              <a:ea typeface="+mn-ea"/>
              <a:cs typeface="+mn-cs"/>
            </a:endParaRPr>
          </a:p>
        </p:txBody>
      </p:sp>
      <p:pic>
        <p:nvPicPr>
          <p:cNvPr id="7" name="Picture 6">
            <a:extLst>
              <a:ext uri="{FF2B5EF4-FFF2-40B4-BE49-F238E27FC236}">
                <a16:creationId xmlns:a16="http://schemas.microsoft.com/office/drawing/2014/main" id="{B32C49BC-6BF8-4083-8E53-9CAE3FC01017}"/>
              </a:ext>
            </a:extLst>
          </p:cNvPr>
          <p:cNvPicPr>
            <a:picLocks noChangeAspect="1"/>
          </p:cNvPicPr>
          <p:nvPr/>
        </p:nvPicPr>
        <p:blipFill>
          <a:blip r:embed="rId3"/>
          <a:stretch>
            <a:fillRect/>
          </a:stretch>
        </p:blipFill>
        <p:spPr>
          <a:xfrm>
            <a:off x="1186326" y="2378209"/>
            <a:ext cx="2297669" cy="3222458"/>
          </a:xfrm>
          <a:prstGeom prst="rect">
            <a:avLst/>
          </a:prstGeom>
          <a:ln>
            <a:solidFill>
              <a:schemeClr val="tx1"/>
            </a:solidFill>
          </a:ln>
        </p:spPr>
      </p:pic>
    </p:spTree>
    <p:extLst>
      <p:ext uri="{BB962C8B-B14F-4D97-AF65-F5344CB8AC3E}">
        <p14:creationId xmlns:p14="http://schemas.microsoft.com/office/powerpoint/2010/main" val="17974756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EF53B-5728-470E-A45A-764DB8E9C68E}"/>
              </a:ext>
            </a:extLst>
          </p:cNvPr>
          <p:cNvSpPr>
            <a:spLocks noGrp="1"/>
          </p:cNvSpPr>
          <p:nvPr>
            <p:ph type="title"/>
          </p:nvPr>
        </p:nvSpPr>
        <p:spPr/>
        <p:txBody>
          <a:bodyPr/>
          <a:lstStyle/>
          <a:p>
            <a:r>
              <a:rPr lang="en-US" dirty="0"/>
              <a:t>Model-driven sample apps</a:t>
            </a:r>
          </a:p>
        </p:txBody>
      </p:sp>
      <p:sp>
        <p:nvSpPr>
          <p:cNvPr id="3" name="Rectangle 1">
            <a:extLst>
              <a:ext uri="{FF2B5EF4-FFF2-40B4-BE49-F238E27FC236}">
                <a16:creationId xmlns:a16="http://schemas.microsoft.com/office/drawing/2014/main" id="{46EF687C-3894-4459-A1BC-8A5E0274F331}"/>
              </a:ext>
            </a:extLst>
          </p:cNvPr>
          <p:cNvSpPr>
            <a:spLocks noChangeArrowheads="1"/>
          </p:cNvSpPr>
          <p:nvPr/>
        </p:nvSpPr>
        <p:spPr bwMode="auto">
          <a:xfrm>
            <a:off x="588263" y="1417456"/>
            <a:ext cx="10840064" cy="83099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segoe-ui_normal"/>
                <a:ea typeface="+mn-ea"/>
                <a:cs typeface="+mn-cs"/>
              </a:rPr>
              <a:t>In order to play or edit model-driven sample apps, the apps must first be provisioned in a Common Data Service database. First create a trial environment and database and be sure to check </a:t>
            </a:r>
            <a:r>
              <a:rPr kumimoji="0" lang="en-US" altLang="en-US" sz="1600" b="1" i="0" u="none" strike="noStrike" kern="1200" cap="none" spc="0" normalizeH="0" baseline="0" noProof="0" dirty="0">
                <a:ln>
                  <a:noFill/>
                </a:ln>
                <a:solidFill>
                  <a:srgbClr val="000000"/>
                </a:solidFill>
                <a:effectLst/>
                <a:uLnTx/>
                <a:uFillTx/>
                <a:latin typeface="segoe-ui_bold"/>
                <a:ea typeface="+mn-ea"/>
                <a:cs typeface="+mn-cs"/>
              </a:rPr>
              <a:t>Include sample apps and data</a:t>
            </a:r>
            <a:r>
              <a:rPr kumimoji="0" lang="en-US" altLang="en-US" sz="1600" b="0" i="0" u="none" strike="noStrike" kern="1200" cap="none" spc="0" normalizeH="0" baseline="0" noProof="0" dirty="0">
                <a:ln>
                  <a:noFill/>
                </a:ln>
                <a:solidFill>
                  <a:srgbClr val="000000"/>
                </a:solidFill>
                <a:effectLst/>
                <a:uLnTx/>
                <a:uFillTx/>
                <a:latin typeface="segoe-ui_normal"/>
                <a:ea typeface="+mn-ea"/>
                <a:cs typeface="+mn-cs"/>
              </a:rPr>
              <a:t>.</a:t>
            </a:r>
            <a:endParaRPr kumimoji="0" lang="en-US" altLang="en-US" sz="1000" b="0" i="0" u="none" strike="noStrike" kern="1200" cap="none" spc="0" normalizeH="0" baseline="0" noProof="0" dirty="0">
              <a:ln>
                <a:noFill/>
              </a:ln>
              <a:solidFill>
                <a:srgbClr val="1A1A1A"/>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segoe-ui_normal"/>
                <a:ea typeface="+mn-ea"/>
                <a:cs typeface="+mn-cs"/>
              </a:rPr>
              <a:t>  </a:t>
            </a:r>
            <a:endParaRPr kumimoji="0" lang="en-US" altLang="en-US" sz="25400" b="0" i="0" u="none" strike="noStrike" kern="1200" cap="none" spc="0" normalizeH="0" baseline="0" noProof="0" dirty="0">
              <a:ln>
                <a:noFill/>
              </a:ln>
              <a:solidFill>
                <a:srgbClr val="000000"/>
              </a:solidFill>
              <a:effectLst/>
              <a:uLnTx/>
              <a:uFillTx/>
              <a:latin typeface="segoe-ui_normal"/>
              <a:ea typeface="+mn-ea"/>
              <a:cs typeface="+mn-cs"/>
            </a:endParaRPr>
          </a:p>
        </p:txBody>
      </p:sp>
      <p:pic>
        <p:nvPicPr>
          <p:cNvPr id="9218" name="Picture 2" descr="Create database">
            <a:extLst>
              <a:ext uri="{FF2B5EF4-FFF2-40B4-BE49-F238E27FC236}">
                <a16:creationId xmlns:a16="http://schemas.microsoft.com/office/drawing/2014/main" id="{15F11B81-FED7-4397-98C6-4CFEBE427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665" y="2538337"/>
            <a:ext cx="2876550" cy="28098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4DCF83-6A96-4923-AB59-6A06336704C4}"/>
              </a:ext>
            </a:extLst>
          </p:cNvPr>
          <p:cNvPicPr>
            <a:picLocks noChangeAspect="1"/>
          </p:cNvPicPr>
          <p:nvPr/>
        </p:nvPicPr>
        <p:blipFill>
          <a:blip r:embed="rId3"/>
          <a:stretch>
            <a:fillRect/>
          </a:stretch>
        </p:blipFill>
        <p:spPr>
          <a:xfrm>
            <a:off x="4860276" y="2359742"/>
            <a:ext cx="6550059" cy="3908323"/>
          </a:xfrm>
          <a:prstGeom prst="rect">
            <a:avLst/>
          </a:prstGeom>
        </p:spPr>
      </p:pic>
    </p:spTree>
    <p:extLst>
      <p:ext uri="{BB962C8B-B14F-4D97-AF65-F5344CB8AC3E}">
        <p14:creationId xmlns:p14="http://schemas.microsoft.com/office/powerpoint/2010/main" val="393384668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4">
            <a:extLst>
              <a:ext uri="{FF2B5EF4-FFF2-40B4-BE49-F238E27FC236}">
                <a16:creationId xmlns:a16="http://schemas.microsoft.com/office/drawing/2014/main" id="{24F3F704-0D2B-4D5D-8EE5-A48CD4373022}"/>
              </a:ext>
            </a:extLst>
          </p:cNvPr>
          <p:cNvPicPr>
            <a:picLocks noChangeAspect="1"/>
          </p:cNvPicPr>
          <p:nvPr/>
        </p:nvPicPr>
        <p:blipFill>
          <a:blip r:embed="rId3"/>
          <a:stretch>
            <a:fillRect/>
          </a:stretch>
        </p:blipFill>
        <p:spPr>
          <a:xfrm>
            <a:off x="6609142" y="1278800"/>
            <a:ext cx="4199014" cy="2441752"/>
          </a:xfrm>
          <a:prstGeom prst="rect">
            <a:avLst/>
          </a:prstGeom>
          <a:ln>
            <a:noFill/>
          </a:ln>
          <a:effectLst>
            <a:outerShdw blurRad="292100" dist="139700" dir="2700000" algn="tl" rotWithShape="0">
              <a:srgbClr val="333333">
                <a:alpha val="65000"/>
              </a:srgbClr>
            </a:outerShdw>
          </a:effectLst>
        </p:spPr>
      </p:pic>
      <p:pic>
        <p:nvPicPr>
          <p:cNvPr id="6" name="Picture 13">
            <a:extLst>
              <a:ext uri="{FF2B5EF4-FFF2-40B4-BE49-F238E27FC236}">
                <a16:creationId xmlns:a16="http://schemas.microsoft.com/office/drawing/2014/main" id="{B9AAC2B2-FAFF-4330-B3E3-2F0A61585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7753" y="1028185"/>
            <a:ext cx="3236487" cy="1819636"/>
          </a:xfrm>
          <a:prstGeom prst="rect">
            <a:avLst/>
          </a:prstGeom>
          <a:ln>
            <a:noFill/>
          </a:ln>
          <a:effectLst>
            <a:outerShdw blurRad="292100" dist="139700" dir="2700000" algn="tl" rotWithShape="0">
              <a:srgbClr val="333333">
                <a:alpha val="65000"/>
              </a:srgbClr>
            </a:outerShdw>
          </a:effectLst>
        </p:spPr>
      </p:pic>
      <p:pic>
        <p:nvPicPr>
          <p:cNvPr id="7" name="Picture 15">
            <a:extLst>
              <a:ext uri="{FF2B5EF4-FFF2-40B4-BE49-F238E27FC236}">
                <a16:creationId xmlns:a16="http://schemas.microsoft.com/office/drawing/2014/main" id="{586A4B34-C003-406D-A946-65CAC245910D}"/>
              </a:ext>
            </a:extLst>
          </p:cNvPr>
          <p:cNvPicPr>
            <a:picLocks noChangeAspect="1"/>
          </p:cNvPicPr>
          <p:nvPr/>
        </p:nvPicPr>
        <p:blipFill>
          <a:blip r:embed="rId5"/>
          <a:stretch>
            <a:fillRect/>
          </a:stretch>
        </p:blipFill>
        <p:spPr>
          <a:xfrm>
            <a:off x="7165563" y="1622855"/>
            <a:ext cx="3112529" cy="1813469"/>
          </a:xfrm>
          <a:prstGeom prst="rect">
            <a:avLst/>
          </a:prstGeom>
          <a:ln>
            <a:noFill/>
          </a:ln>
          <a:effectLst>
            <a:outerShdw blurRad="292100" dist="139700" dir="2700000" algn="tl" rotWithShape="0">
              <a:srgbClr val="333333">
                <a:alpha val="65000"/>
              </a:srgbClr>
            </a:outerShdw>
          </a:effectLst>
        </p:spPr>
      </p:pic>
      <p:pic>
        <p:nvPicPr>
          <p:cNvPr id="8" name="Picture 20">
            <a:extLst>
              <a:ext uri="{FF2B5EF4-FFF2-40B4-BE49-F238E27FC236}">
                <a16:creationId xmlns:a16="http://schemas.microsoft.com/office/drawing/2014/main" id="{CE55331A-121E-4155-B51B-B2EFAD733D51}"/>
              </a:ext>
            </a:extLst>
          </p:cNvPr>
          <p:cNvPicPr>
            <a:picLocks noChangeAspect="1"/>
          </p:cNvPicPr>
          <p:nvPr/>
        </p:nvPicPr>
        <p:blipFill>
          <a:blip r:embed="rId6"/>
          <a:stretch>
            <a:fillRect/>
          </a:stretch>
        </p:blipFill>
        <p:spPr>
          <a:xfrm>
            <a:off x="7399413" y="2211357"/>
            <a:ext cx="3118574" cy="1813469"/>
          </a:xfrm>
          <a:prstGeom prst="rect">
            <a:avLst/>
          </a:prstGeom>
          <a:ln>
            <a:noFill/>
          </a:ln>
          <a:effectLst>
            <a:outerShdw blurRad="292100" dist="139700" dir="2700000" algn="tl" rotWithShape="0">
              <a:srgbClr val="333333">
                <a:alpha val="65000"/>
              </a:srgbClr>
            </a:outerShdw>
          </a:effectLst>
        </p:spPr>
      </p:pic>
      <p:pic>
        <p:nvPicPr>
          <p:cNvPr id="9" name="Picture 10">
            <a:extLst>
              <a:ext uri="{FF2B5EF4-FFF2-40B4-BE49-F238E27FC236}">
                <a16:creationId xmlns:a16="http://schemas.microsoft.com/office/drawing/2014/main" id="{78B69E3A-E761-4C50-B253-B77CE6805B67}"/>
              </a:ext>
            </a:extLst>
          </p:cNvPr>
          <p:cNvPicPr>
            <a:picLocks noChangeAspect="1"/>
          </p:cNvPicPr>
          <p:nvPr/>
        </p:nvPicPr>
        <p:blipFill>
          <a:blip r:embed="rId7"/>
          <a:stretch>
            <a:fillRect/>
          </a:stretch>
        </p:blipFill>
        <p:spPr>
          <a:xfrm>
            <a:off x="6612972" y="1028679"/>
            <a:ext cx="3120533" cy="1813469"/>
          </a:xfrm>
          <a:prstGeom prst="rect">
            <a:avLst/>
          </a:prstGeom>
          <a:ln>
            <a:noFill/>
          </a:ln>
          <a:effectLst>
            <a:outerShdw blurRad="292100" dist="139700" dir="2700000" algn="tl" rotWithShape="0">
              <a:srgbClr val="333333">
                <a:alpha val="65000"/>
              </a:srgbClr>
            </a:outerShdw>
          </a:effectLst>
        </p:spPr>
      </p:pic>
      <p:pic>
        <p:nvPicPr>
          <p:cNvPr id="10" name="Picture 11">
            <a:extLst>
              <a:ext uri="{FF2B5EF4-FFF2-40B4-BE49-F238E27FC236}">
                <a16:creationId xmlns:a16="http://schemas.microsoft.com/office/drawing/2014/main" id="{88D439E3-480E-4BFE-AACE-F533D325234D}"/>
              </a:ext>
            </a:extLst>
          </p:cNvPr>
          <p:cNvPicPr>
            <a:picLocks noChangeAspect="1"/>
          </p:cNvPicPr>
          <p:nvPr/>
        </p:nvPicPr>
        <p:blipFill>
          <a:blip r:embed="rId8"/>
          <a:stretch>
            <a:fillRect/>
          </a:stretch>
        </p:blipFill>
        <p:spPr>
          <a:xfrm>
            <a:off x="7270245" y="1654073"/>
            <a:ext cx="3120533" cy="1813469"/>
          </a:xfrm>
          <a:prstGeom prst="rect">
            <a:avLst/>
          </a:prstGeom>
          <a:ln>
            <a:noFill/>
          </a:ln>
          <a:effectLst>
            <a:outerShdw blurRad="292100" dist="139700" dir="2700000" algn="tl" rotWithShape="0">
              <a:srgbClr val="333333">
                <a:alpha val="65000"/>
              </a:srgbClr>
            </a:outerShdw>
          </a:effectLst>
        </p:spPr>
      </p:pic>
      <p:pic>
        <p:nvPicPr>
          <p:cNvPr id="11" name="Picture 12">
            <a:extLst>
              <a:ext uri="{FF2B5EF4-FFF2-40B4-BE49-F238E27FC236}">
                <a16:creationId xmlns:a16="http://schemas.microsoft.com/office/drawing/2014/main" id="{5B8828F4-D4A4-45C0-BB5A-7EE94093C201}"/>
              </a:ext>
            </a:extLst>
          </p:cNvPr>
          <p:cNvPicPr>
            <a:picLocks noChangeAspect="1"/>
          </p:cNvPicPr>
          <p:nvPr/>
        </p:nvPicPr>
        <p:blipFill>
          <a:blip r:embed="rId9"/>
          <a:stretch>
            <a:fillRect/>
          </a:stretch>
        </p:blipFill>
        <p:spPr>
          <a:xfrm>
            <a:off x="7927518" y="2279467"/>
            <a:ext cx="3120533" cy="1813469"/>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B08E68F3-04C8-4C8F-991F-25799BD67A28}"/>
              </a:ext>
            </a:extLst>
          </p:cNvPr>
          <p:cNvSpPr txBox="1">
            <a:spLocks/>
          </p:cNvSpPr>
          <p:nvPr/>
        </p:nvSpPr>
        <p:spPr>
          <a:xfrm>
            <a:off x="6609141" y="4416484"/>
            <a:ext cx="4902140" cy="1415263"/>
          </a:xfrm>
          <a:prstGeom prst="rect">
            <a:avLst/>
          </a:prstGeom>
        </p:spPr>
        <p:txBody>
          <a:bodyPr vert="horz" wrap="square" lIns="146284" tIns="91427" rIns="146284" bIns="91427"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w="3175">
                  <a:noFill/>
                </a:ln>
                <a:solidFill>
                  <a:srgbClr val="6C6E71"/>
                </a:solidFill>
                <a:effectLst/>
                <a:uLnTx/>
                <a:uFillTx/>
                <a:latin typeface="Segoe UI" panose="020B0502040204020203" pitchFamily="34" charset="0"/>
              </a:rPr>
              <a:t>Model-driven apps</a:t>
            </a:r>
          </a:p>
          <a:p>
            <a:pPr marL="0" marR="0" lvl="0" indent="0" algn="l" defTabSz="914192" rtl="0" eaLnBrk="1" fontAlgn="auto" latinLnBrk="0" hangingPunct="1">
              <a:lnSpc>
                <a:spcPct val="90000"/>
              </a:lnSpc>
              <a:spcBef>
                <a:spcPct val="0"/>
              </a:spcBef>
              <a:spcAft>
                <a:spcPts val="0"/>
              </a:spcAft>
              <a:buClrTx/>
              <a:buSzTx/>
              <a:buFontTx/>
              <a:buNone/>
              <a:tabLst/>
              <a:defRPr/>
            </a:pPr>
            <a:r>
              <a:rPr lang="en-US" sz="1800" spc="0" dirty="0">
                <a:solidFill>
                  <a:srgbClr val="6C6E71"/>
                </a:solidFill>
                <a:latin typeface="Segoe UI" panose="020B0502040204020203" pitchFamily="34" charset="0"/>
              </a:rPr>
              <a:t>Built on the Common Data Service for Apps</a:t>
            </a:r>
          </a:p>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Start with a data model, relationships, and business processes</a:t>
            </a:r>
          </a:p>
          <a:p>
            <a:pPr marL="0" marR="0" lvl="0" indent="0" algn="l" defTabSz="914192" rtl="0" eaLnBrk="1" fontAlgn="auto" latinLnBrk="0" hangingPunct="1">
              <a:lnSpc>
                <a:spcPct val="90000"/>
              </a:lnSpc>
              <a:spcBef>
                <a:spcPct val="0"/>
              </a:spcBef>
              <a:spcAft>
                <a:spcPts val="0"/>
              </a:spcAft>
              <a:buClrTx/>
              <a:buSzTx/>
              <a:buFontTx/>
              <a:buNone/>
              <a:tabLst/>
              <a:defRPr/>
            </a:pPr>
            <a:r>
              <a:rPr lang="en-US" sz="1800" spc="0" dirty="0">
                <a:solidFill>
                  <a:srgbClr val="6C6E71"/>
                </a:solidFill>
                <a:latin typeface="Segoe UI" panose="020B0502040204020203" pitchFamily="34" charset="0"/>
              </a:rPr>
              <a:t>Build</a:t>
            </a: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 End-to-End </a:t>
            </a:r>
            <a:r>
              <a:rPr lang="en-US" sz="1800" spc="0" dirty="0">
                <a:solidFill>
                  <a:srgbClr val="6C6E71"/>
                </a:solidFill>
                <a:latin typeface="Segoe UI" panose="020B0502040204020203" pitchFamily="34" charset="0"/>
              </a:rPr>
              <a:t>business </a:t>
            </a:r>
            <a:r>
              <a:rPr kumimoji="0" lang="en-US" sz="1800" i="0" u="none" strike="noStrike" kern="1200" cap="none" spc="0" normalizeH="0" baseline="0" noProof="0" dirty="0">
                <a:ln w="3175">
                  <a:noFill/>
                </a:ln>
                <a:solidFill>
                  <a:srgbClr val="6C6E71"/>
                </a:solidFill>
                <a:effectLst/>
                <a:uLnTx/>
                <a:uFillTx/>
                <a:latin typeface="Segoe UI" panose="020B0502040204020203" pitchFamily="34" charset="0"/>
              </a:rPr>
              <a:t>applications</a:t>
            </a:r>
          </a:p>
        </p:txBody>
      </p:sp>
      <p:pic>
        <p:nvPicPr>
          <p:cNvPr id="13" name="Picture 19">
            <a:extLst>
              <a:ext uri="{FF2B5EF4-FFF2-40B4-BE49-F238E27FC236}">
                <a16:creationId xmlns:a16="http://schemas.microsoft.com/office/drawing/2014/main" id="{0BE48091-A72D-46F2-8265-251BE3283AA1}"/>
              </a:ext>
            </a:extLst>
          </p:cNvPr>
          <p:cNvPicPr>
            <a:picLocks noChangeAspect="1"/>
          </p:cNvPicPr>
          <p:nvPr/>
        </p:nvPicPr>
        <p:blipFill>
          <a:blip r:embed="rId10"/>
          <a:stretch>
            <a:fillRect/>
          </a:stretch>
        </p:blipFill>
        <p:spPr>
          <a:xfrm>
            <a:off x="1252691" y="1375275"/>
            <a:ext cx="3972583" cy="2308628"/>
          </a:xfrm>
          <a:prstGeom prst="rect">
            <a:avLst/>
          </a:prstGeom>
          <a:ln>
            <a:noFill/>
          </a:ln>
          <a:effectLst>
            <a:outerShdw blurRad="292100" dist="139700" dir="2700000" algn="tl" rotWithShape="0">
              <a:srgbClr val="333333">
                <a:alpha val="65000"/>
              </a:srgbClr>
            </a:outerShdw>
          </a:effectLst>
        </p:spPr>
      </p:pic>
      <p:grpSp>
        <p:nvGrpSpPr>
          <p:cNvPr id="14" name="Group 21">
            <a:extLst>
              <a:ext uri="{FF2B5EF4-FFF2-40B4-BE49-F238E27FC236}">
                <a16:creationId xmlns:a16="http://schemas.microsoft.com/office/drawing/2014/main" id="{7B1298EB-B388-4ECA-B8B1-E90BE65ABD13}"/>
              </a:ext>
            </a:extLst>
          </p:cNvPr>
          <p:cNvGrpSpPr/>
          <p:nvPr/>
        </p:nvGrpSpPr>
        <p:grpSpPr>
          <a:xfrm>
            <a:off x="2420965" y="1951247"/>
            <a:ext cx="3032632" cy="2141689"/>
            <a:chOff x="443060" y="1630850"/>
            <a:chExt cx="5791446" cy="4090000"/>
          </a:xfrm>
        </p:grpSpPr>
        <p:pic>
          <p:nvPicPr>
            <p:cNvPr id="15" name="Picture 22">
              <a:extLst>
                <a:ext uri="{FF2B5EF4-FFF2-40B4-BE49-F238E27FC236}">
                  <a16:creationId xmlns:a16="http://schemas.microsoft.com/office/drawing/2014/main" id="{8360B5EB-2529-43AE-ABB5-EE699465D5D2}"/>
                </a:ext>
              </a:extLst>
            </p:cNvPr>
            <p:cNvPicPr>
              <a:picLocks noChangeAspect="1"/>
            </p:cNvPicPr>
            <p:nvPr/>
          </p:nvPicPr>
          <p:blipFill rotWithShape="1">
            <a:blip r:embed="rId11"/>
            <a:srcRect b="19129"/>
            <a:stretch/>
          </p:blipFill>
          <p:spPr>
            <a:xfrm>
              <a:off x="443060" y="1630850"/>
              <a:ext cx="2888611" cy="4090000"/>
            </a:xfrm>
            <a:prstGeom prst="rect">
              <a:avLst/>
            </a:prstGeom>
            <a:ln>
              <a:noFill/>
            </a:ln>
            <a:effectLst>
              <a:outerShdw blurRad="292100" dist="139700" dir="2700000" algn="tl" rotWithShape="0">
                <a:srgbClr val="333333">
                  <a:alpha val="65000"/>
                </a:srgbClr>
              </a:outerShdw>
            </a:effectLst>
          </p:spPr>
        </p:pic>
        <p:pic>
          <p:nvPicPr>
            <p:cNvPr id="16" name="Picture 24">
              <a:extLst>
                <a:ext uri="{FF2B5EF4-FFF2-40B4-BE49-F238E27FC236}">
                  <a16:creationId xmlns:a16="http://schemas.microsoft.com/office/drawing/2014/main" id="{EDCA7E7C-5764-4A0F-A4E0-08022A67CFE9}"/>
                </a:ext>
              </a:extLst>
            </p:cNvPr>
            <p:cNvPicPr>
              <a:picLocks noChangeAspect="1"/>
            </p:cNvPicPr>
            <p:nvPr/>
          </p:nvPicPr>
          <p:blipFill rotWithShape="1">
            <a:blip r:embed="rId12"/>
            <a:srcRect l="-326" b="19129"/>
            <a:stretch/>
          </p:blipFill>
          <p:spPr>
            <a:xfrm>
              <a:off x="3331672" y="1630852"/>
              <a:ext cx="2902834" cy="4089998"/>
            </a:xfrm>
            <a:prstGeom prst="rect">
              <a:avLst/>
            </a:prstGeom>
            <a:solidFill>
              <a:srgbClr val="FFFFFF"/>
            </a:solidFill>
            <a:ln>
              <a:noFill/>
            </a:ln>
            <a:effectLst>
              <a:outerShdw blurRad="292100" dist="139700" dir="2700000" algn="tl" rotWithShape="0">
                <a:srgbClr val="333333">
                  <a:alpha val="65000"/>
                </a:srgbClr>
              </a:outerShdw>
            </a:effectLst>
          </p:spPr>
        </p:pic>
      </p:grpSp>
      <p:grpSp>
        <p:nvGrpSpPr>
          <p:cNvPr id="17" name="Group 26">
            <a:extLst>
              <a:ext uri="{FF2B5EF4-FFF2-40B4-BE49-F238E27FC236}">
                <a16:creationId xmlns:a16="http://schemas.microsoft.com/office/drawing/2014/main" id="{AEA9CA91-4BE2-46F9-900B-3595F7115BD4}"/>
              </a:ext>
            </a:extLst>
          </p:cNvPr>
          <p:cNvGrpSpPr/>
          <p:nvPr/>
        </p:nvGrpSpPr>
        <p:grpSpPr>
          <a:xfrm>
            <a:off x="1116705" y="1532258"/>
            <a:ext cx="3346055" cy="2188294"/>
            <a:chOff x="608852" y="-234538"/>
            <a:chExt cx="10020300" cy="6553200"/>
          </a:xfrm>
        </p:grpSpPr>
        <p:pic>
          <p:nvPicPr>
            <p:cNvPr id="18" name="Picture 28">
              <a:extLst>
                <a:ext uri="{FF2B5EF4-FFF2-40B4-BE49-F238E27FC236}">
                  <a16:creationId xmlns:a16="http://schemas.microsoft.com/office/drawing/2014/main" id="{850A4F13-5605-4D13-A6FF-9FA68D582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8852" y="-234538"/>
              <a:ext cx="10020300" cy="6553200"/>
            </a:xfrm>
            <a:prstGeom prst="rect">
              <a:avLst/>
            </a:prstGeom>
            <a:effectLst>
              <a:glow rad="508000">
                <a:schemeClr val="bg1">
                  <a:alpha val="15000"/>
                </a:schemeClr>
              </a:glow>
            </a:effectLst>
          </p:spPr>
        </p:pic>
        <p:pic>
          <p:nvPicPr>
            <p:cNvPr id="19" name="Picture 29" descr="Screen Clipping">
              <a:extLst>
                <a:ext uri="{FF2B5EF4-FFF2-40B4-BE49-F238E27FC236}">
                  <a16:creationId xmlns:a16="http://schemas.microsoft.com/office/drawing/2014/main" id="{092BF7DD-ED1A-4984-8731-D38CA167B9B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4543" y="667093"/>
              <a:ext cx="8148918" cy="4749939"/>
            </a:xfrm>
            <a:prstGeom prst="rect">
              <a:avLst/>
            </a:prstGeom>
          </p:spPr>
        </p:pic>
      </p:grpSp>
      <p:grpSp>
        <p:nvGrpSpPr>
          <p:cNvPr id="20" name="Group 30">
            <a:extLst>
              <a:ext uri="{FF2B5EF4-FFF2-40B4-BE49-F238E27FC236}">
                <a16:creationId xmlns:a16="http://schemas.microsoft.com/office/drawing/2014/main" id="{91186512-2AC6-4BA7-85F2-8A510221DC5E}"/>
              </a:ext>
            </a:extLst>
          </p:cNvPr>
          <p:cNvGrpSpPr/>
          <p:nvPr/>
        </p:nvGrpSpPr>
        <p:grpSpPr>
          <a:xfrm>
            <a:off x="3824561" y="884679"/>
            <a:ext cx="1783520" cy="3484167"/>
            <a:chOff x="1413562" y="1294774"/>
            <a:chExt cx="2712341" cy="5298653"/>
          </a:xfrm>
        </p:grpSpPr>
        <p:pic>
          <p:nvPicPr>
            <p:cNvPr id="21" name="Picture 31" descr="A close up of a piece of paper&#10;&#10;Description generated with high confidence">
              <a:extLst>
                <a:ext uri="{FF2B5EF4-FFF2-40B4-BE49-F238E27FC236}">
                  <a16:creationId xmlns:a16="http://schemas.microsoft.com/office/drawing/2014/main" id="{26912A4F-7280-4C1E-9E9A-0E2A6582E22C}"/>
                </a:ext>
              </a:extLst>
            </p:cNvPr>
            <p:cNvPicPr>
              <a:picLocks noChangeAspect="1"/>
            </p:cNvPicPr>
            <p:nvPr/>
          </p:nvPicPr>
          <p:blipFill>
            <a:blip r:embed="rId15"/>
            <a:stretch>
              <a:fillRect/>
            </a:stretch>
          </p:blipFill>
          <p:spPr>
            <a:xfrm>
              <a:off x="1704062" y="2087524"/>
              <a:ext cx="2118732" cy="3766921"/>
            </a:xfrm>
            <a:prstGeom prst="rect">
              <a:avLst/>
            </a:prstGeom>
          </p:spPr>
        </p:pic>
        <p:pic>
          <p:nvPicPr>
            <p:cNvPr id="22" name="Picture 32">
              <a:extLst>
                <a:ext uri="{FF2B5EF4-FFF2-40B4-BE49-F238E27FC236}">
                  <a16:creationId xmlns:a16="http://schemas.microsoft.com/office/drawing/2014/main" id="{6BBEF8DE-6C20-4EC0-8DE7-BD1B38A88D2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13562" y="1294774"/>
              <a:ext cx="2712341" cy="5298653"/>
            </a:xfrm>
            <a:prstGeom prst="rect">
              <a:avLst/>
            </a:prstGeom>
          </p:spPr>
        </p:pic>
      </p:grpSp>
      <p:sp>
        <p:nvSpPr>
          <p:cNvPr id="23" name="Title 1">
            <a:extLst>
              <a:ext uri="{FF2B5EF4-FFF2-40B4-BE49-F238E27FC236}">
                <a16:creationId xmlns:a16="http://schemas.microsoft.com/office/drawing/2014/main" id="{ACB2961C-7C14-4444-B8DA-96F014354F9F}"/>
              </a:ext>
            </a:extLst>
          </p:cNvPr>
          <p:cNvSpPr txBox="1">
            <a:spLocks/>
          </p:cNvSpPr>
          <p:nvPr/>
        </p:nvSpPr>
        <p:spPr>
          <a:xfrm>
            <a:off x="1193860" y="4421995"/>
            <a:ext cx="4902140" cy="1415263"/>
          </a:xfrm>
          <a:prstGeom prst="rect">
            <a:avLst/>
          </a:prstGeom>
        </p:spPr>
        <p:txBody>
          <a:bodyPr/>
          <a:lstStyle>
            <a:lvl1pPr marL="0" marR="0" indent="0" algn="l" rtl="0" eaLnBrk="1" fontAlgn="base" hangingPunct="1">
              <a:lnSpc>
                <a:spcPct val="90000"/>
              </a:lnSpc>
              <a:spcBef>
                <a:spcPct val="0"/>
              </a:spcBef>
              <a:spcAft>
                <a:spcPct val="0"/>
              </a:spcAft>
              <a:defRPr lang="en-US" sz="3200" b="1" dirty="0" smtClean="0">
                <a:solidFill>
                  <a:srgbClr val="00529B"/>
                </a:solidFill>
                <a:latin typeface="+mj-lt"/>
                <a:ea typeface="+mj-ea"/>
                <a:cs typeface="+mj-cs"/>
              </a:defRPr>
            </a:lvl1pPr>
            <a:lvl2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5pPr>
            <a:lvl6pPr marL="457178"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6pPr>
            <a:lvl7pPr marL="914354"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7pPr>
            <a:lvl8pPr marL="1371532"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8pPr>
            <a:lvl9pPr marL="1828709"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9pPr>
          </a:lstStyle>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Canvas apps</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Start with user experience</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WYSIWYG designer</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Task- and role-based apps</a:t>
            </a:r>
          </a:p>
          <a:p>
            <a:pPr marL="0" marR="0" lvl="0" indent="0" algn="l" defTabSz="914367"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Mash up data from </a:t>
            </a:r>
            <a:r>
              <a:rPr lang="en-US" sz="1800" b="0" kern="0" dirty="0">
                <a:solidFill>
                  <a:srgbClr val="6C6E71"/>
                </a:solidFill>
                <a:latin typeface="Segoe UI" panose="020B0502040204020203" pitchFamily="34" charset="0"/>
                <a:cs typeface="Segoe UI" panose="020B0502040204020203" pitchFamily="34" charset="0"/>
              </a:rPr>
              <a:t>200</a:t>
            </a:r>
            <a:r>
              <a:rPr kumimoji="0" lang="en-US" sz="1800" b="0" i="0" u="none" strike="noStrike" kern="0" cap="none" spc="0" normalizeH="0" baseline="0" noProof="0" dirty="0">
                <a:ln>
                  <a:noFill/>
                </a:ln>
                <a:solidFill>
                  <a:srgbClr val="6C6E71"/>
                </a:solidFill>
                <a:effectLst/>
                <a:uLnTx/>
                <a:uFillTx/>
                <a:latin typeface="Segoe UI" panose="020B0502040204020203" pitchFamily="34" charset="0"/>
                <a:cs typeface="Segoe UI" panose="020B0502040204020203" pitchFamily="34" charset="0"/>
              </a:rPr>
              <a:t>+ sources </a:t>
            </a:r>
          </a:p>
        </p:txBody>
      </p:sp>
      <p:sp>
        <p:nvSpPr>
          <p:cNvPr id="24" name="Title 8">
            <a:extLst>
              <a:ext uri="{FF2B5EF4-FFF2-40B4-BE49-F238E27FC236}">
                <a16:creationId xmlns:a16="http://schemas.microsoft.com/office/drawing/2014/main" id="{7AC9E08E-F8DB-49A9-9302-0139844C3CD5}"/>
              </a:ext>
            </a:extLst>
          </p:cNvPr>
          <p:cNvSpPr>
            <a:spLocks noGrp="1"/>
          </p:cNvSpPr>
          <p:nvPr>
            <p:ph type="title" idx="4294967295"/>
          </p:nvPr>
        </p:nvSpPr>
        <p:spPr>
          <a:xfrm>
            <a:off x="269875" y="125531"/>
            <a:ext cx="11922125" cy="553998"/>
          </a:xfrm>
        </p:spPr>
        <p:txBody>
          <a:bodyPr/>
          <a:lstStyle/>
          <a:p>
            <a:r>
              <a:rPr lang="en-US" sz="3600" dirty="0">
                <a:latin typeface="Segoe UI Semibold" panose="020B0702040204020203" pitchFamily="34" charset="0"/>
                <a:cs typeface="Segoe UI Semibold" panose="020B0702040204020203" pitchFamily="34" charset="0"/>
              </a:rPr>
              <a:t>Focus on Canvas Apps</a:t>
            </a:r>
          </a:p>
        </p:txBody>
      </p:sp>
      <p:sp>
        <p:nvSpPr>
          <p:cNvPr id="25" name="Rectangle 24">
            <a:extLst>
              <a:ext uri="{FF2B5EF4-FFF2-40B4-BE49-F238E27FC236}">
                <a16:creationId xmlns:a16="http://schemas.microsoft.com/office/drawing/2014/main" id="{C43355B0-B43C-49AA-B970-3C4A480A26EA}"/>
              </a:ext>
            </a:extLst>
          </p:cNvPr>
          <p:cNvSpPr/>
          <p:nvPr/>
        </p:nvSpPr>
        <p:spPr bwMode="auto">
          <a:xfrm>
            <a:off x="679951" y="789709"/>
            <a:ext cx="5568175" cy="5471606"/>
          </a:xfrm>
          <a:prstGeom prst="rect">
            <a:avLst/>
          </a:prstGeom>
          <a:noFill/>
          <a:ln w="38100">
            <a:solidFill>
              <a:schemeClr val="accent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3741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100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C882-F4AA-4046-B74C-4B20701A35C9}"/>
              </a:ext>
            </a:extLst>
          </p:cNvPr>
          <p:cNvSpPr>
            <a:spLocks noGrp="1"/>
          </p:cNvSpPr>
          <p:nvPr>
            <p:ph type="title"/>
          </p:nvPr>
        </p:nvSpPr>
        <p:spPr>
          <a:xfrm>
            <a:off x="588263" y="2979539"/>
            <a:ext cx="4380901" cy="553998"/>
          </a:xfrm>
        </p:spPr>
        <p:txBody>
          <a:bodyPr/>
          <a:lstStyle/>
          <a:p>
            <a:r>
              <a:rPr lang="en-US" dirty="0"/>
              <a:t>Demo</a:t>
            </a:r>
          </a:p>
        </p:txBody>
      </p:sp>
    </p:spTree>
    <p:extLst>
      <p:ext uri="{BB962C8B-B14F-4D97-AF65-F5344CB8AC3E}">
        <p14:creationId xmlns:p14="http://schemas.microsoft.com/office/powerpoint/2010/main" val="2868226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1705" y="1786103"/>
            <a:ext cx="4029723" cy="2646878"/>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Truly WYSIWYG – full control over user experience, use it as you build it</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Create app logic with familiar Excel-like expressions</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Mash up data from multiple sources right at the app level</a:t>
            </a:r>
          </a:p>
        </p:txBody>
      </p:sp>
      <p:sp>
        <p:nvSpPr>
          <p:cNvPr id="6" name="Title 5">
            <a:extLst>
              <a:ext uri="{FF2B5EF4-FFF2-40B4-BE49-F238E27FC236}">
                <a16:creationId xmlns:a16="http://schemas.microsoft.com/office/drawing/2014/main" id="{6B933458-B810-4940-8575-7884643B2B72}"/>
              </a:ext>
            </a:extLst>
          </p:cNvPr>
          <p:cNvSpPr>
            <a:spLocks noGrp="1"/>
          </p:cNvSpPr>
          <p:nvPr>
            <p:ph type="title"/>
          </p:nvPr>
        </p:nvSpPr>
        <p:spPr/>
        <p:txBody>
          <a:bodyPr/>
          <a:lstStyle/>
          <a:p>
            <a:r>
              <a:rPr lang="en-US" dirty="0">
                <a:solidFill>
                  <a:schemeClr val="tx1"/>
                </a:solidFill>
              </a:rPr>
              <a:t>Easy Authoring</a:t>
            </a:r>
            <a:endParaRPr lang="en-US" dirty="0"/>
          </a:p>
        </p:txBody>
      </p:sp>
      <p:cxnSp>
        <p:nvCxnSpPr>
          <p:cNvPr id="8" name="Straight Connector 7">
            <a:extLst>
              <a:ext uri="{FF2B5EF4-FFF2-40B4-BE49-F238E27FC236}">
                <a16:creationId xmlns:a16="http://schemas.microsoft.com/office/drawing/2014/main" id="{B74C7813-070C-4593-95EF-EDC88E5A4B02}"/>
              </a:ext>
            </a:extLst>
          </p:cNvPr>
          <p:cNvCxnSpPr>
            <a:cxnSpLocks/>
          </p:cNvCxnSpPr>
          <p:nvPr/>
        </p:nvCxnSpPr>
        <p:spPr>
          <a:xfrm>
            <a:off x="4637061" y="1821339"/>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91EF312-D4D9-45F4-8CBD-9694C0DEB17F}"/>
              </a:ext>
            </a:extLst>
          </p:cNvPr>
          <p:cNvPicPr>
            <a:picLocks noChangeAspect="1"/>
          </p:cNvPicPr>
          <p:nvPr/>
        </p:nvPicPr>
        <p:blipFill>
          <a:blip r:embed="rId3"/>
          <a:stretch>
            <a:fillRect/>
          </a:stretch>
        </p:blipFill>
        <p:spPr>
          <a:xfrm>
            <a:off x="4852695" y="1404937"/>
            <a:ext cx="7048834" cy="4048126"/>
          </a:xfrm>
          <a:prstGeom prst="rect">
            <a:avLst/>
          </a:prstGeom>
        </p:spPr>
      </p:pic>
    </p:spTree>
    <p:extLst>
      <p:ext uri="{BB962C8B-B14F-4D97-AF65-F5344CB8AC3E}">
        <p14:creationId xmlns:p14="http://schemas.microsoft.com/office/powerpoint/2010/main" val="83329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6.58667E-7 -3.76759E-7 L -6.58667E-7 0.25011 " pathEditMode="relative" rAng="0" ptsTypes="AA">
                                      <p:cBhvr>
                                        <p:cTn id="9" dur="750" spd="-100000" fill="hold"/>
                                        <p:tgtEl>
                                          <p:spTgt spid="11"/>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CD1B49-F5A7-450E-A5EF-F8DF5785F196}"/>
              </a:ext>
            </a:extLst>
          </p:cNvPr>
          <p:cNvSpPr>
            <a:spLocks noGrp="1"/>
          </p:cNvSpPr>
          <p:nvPr>
            <p:ph type="title"/>
          </p:nvPr>
        </p:nvSpPr>
        <p:spPr/>
        <p:txBody>
          <a:bodyPr/>
          <a:lstStyle/>
          <a:p>
            <a:r>
              <a:rPr lang="en-US"/>
              <a:t>Cloud and on-premises connectivity </a:t>
            </a:r>
          </a:p>
        </p:txBody>
      </p:sp>
      <p:sp>
        <p:nvSpPr>
          <p:cNvPr id="11" name="Text Placeholder 7">
            <a:extLst>
              <a:ext uri="{FF2B5EF4-FFF2-40B4-BE49-F238E27FC236}">
                <a16:creationId xmlns:a16="http://schemas.microsoft.com/office/drawing/2014/main" id="{8AFC0D77-9E35-4039-8A1F-D31854205CFD}"/>
              </a:ext>
            </a:extLst>
          </p:cNvPr>
          <p:cNvSpPr txBox="1">
            <a:spLocks/>
          </p:cNvSpPr>
          <p:nvPr/>
        </p:nvSpPr>
        <p:spPr>
          <a:xfrm>
            <a:off x="269240" y="1949426"/>
            <a:ext cx="5330952" cy="3447098"/>
          </a:xfrm>
          <a:prstGeom prst="rect">
            <a:avLst/>
          </a:prstGeom>
        </p:spPr>
        <p:txBody>
          <a:bodyPr vert="horz" wrap="square" lIns="146304" tIns="91440" rIns="146304" bIns="91440" rtlCol="0">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Built-in connectivity to 200+ cloud services, files, databases, web APIs, etc.</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Seamless hybrid connectivity to on-premises systems via the On-Premises Data Gateway </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Build custom connectors for everyone to leverage</a:t>
            </a:r>
          </a:p>
        </p:txBody>
      </p:sp>
      <p:cxnSp>
        <p:nvCxnSpPr>
          <p:cNvPr id="18" name="Straight Connector 17">
            <a:extLst>
              <a:ext uri="{FF2B5EF4-FFF2-40B4-BE49-F238E27FC236}">
                <a16:creationId xmlns:a16="http://schemas.microsoft.com/office/drawing/2014/main" id="{2D0D8A49-9FA1-4521-9501-7E536E225EF3}"/>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2472EDA8-6AC1-46CC-8748-F0AB7C02DC1E}"/>
              </a:ext>
            </a:extLst>
          </p:cNvPr>
          <p:cNvGrpSpPr/>
          <p:nvPr/>
        </p:nvGrpSpPr>
        <p:grpSpPr>
          <a:xfrm>
            <a:off x="6952929" y="2020856"/>
            <a:ext cx="3776444" cy="3297837"/>
            <a:chOff x="443060" y="1630850"/>
            <a:chExt cx="5791445" cy="5057467"/>
          </a:xfrm>
        </p:grpSpPr>
        <p:pic>
          <p:nvPicPr>
            <p:cNvPr id="20" name="Picture 19">
              <a:extLst>
                <a:ext uri="{FF2B5EF4-FFF2-40B4-BE49-F238E27FC236}">
                  <a16:creationId xmlns:a16="http://schemas.microsoft.com/office/drawing/2014/main" id="{A1B31696-32A1-4E74-8960-29BAD3874028}"/>
                </a:ext>
              </a:extLst>
            </p:cNvPr>
            <p:cNvPicPr>
              <a:picLocks noChangeAspect="1"/>
            </p:cNvPicPr>
            <p:nvPr/>
          </p:nvPicPr>
          <p:blipFill>
            <a:blip r:embed="rId3"/>
            <a:stretch>
              <a:fillRect/>
            </a:stretch>
          </p:blipFill>
          <p:spPr>
            <a:xfrm>
              <a:off x="443060" y="1630850"/>
              <a:ext cx="2888610" cy="5057467"/>
            </a:xfrm>
            <a:prstGeom prst="rect">
              <a:avLst/>
            </a:prstGeom>
          </p:spPr>
        </p:pic>
        <p:pic>
          <p:nvPicPr>
            <p:cNvPr id="21" name="Picture 20">
              <a:extLst>
                <a:ext uri="{FF2B5EF4-FFF2-40B4-BE49-F238E27FC236}">
                  <a16:creationId xmlns:a16="http://schemas.microsoft.com/office/drawing/2014/main" id="{11DA2DD8-B167-4EFE-B05B-E4DC14FBD2AD}"/>
                </a:ext>
              </a:extLst>
            </p:cNvPr>
            <p:cNvPicPr>
              <a:picLocks noChangeAspect="1"/>
            </p:cNvPicPr>
            <p:nvPr/>
          </p:nvPicPr>
          <p:blipFill>
            <a:blip r:embed="rId4"/>
            <a:stretch>
              <a:fillRect/>
            </a:stretch>
          </p:blipFill>
          <p:spPr>
            <a:xfrm>
              <a:off x="3341097" y="1630850"/>
              <a:ext cx="2893408" cy="5057467"/>
            </a:xfrm>
            <a:prstGeom prst="rect">
              <a:avLst/>
            </a:prstGeom>
          </p:spPr>
        </p:pic>
      </p:grpSp>
      <p:sp>
        <p:nvSpPr>
          <p:cNvPr id="14" name="Rectangle 13">
            <a:extLst>
              <a:ext uri="{FF2B5EF4-FFF2-40B4-BE49-F238E27FC236}">
                <a16:creationId xmlns:a16="http://schemas.microsoft.com/office/drawing/2014/main" id="{B80EE3A9-5873-43D9-A667-74C0905C8CE0}"/>
              </a:ext>
            </a:extLst>
          </p:cNvPr>
          <p:cNvSpPr/>
          <p:nvPr/>
        </p:nvSpPr>
        <p:spPr>
          <a:xfrm>
            <a:off x="740700" y="6115434"/>
            <a:ext cx="1710508"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Enterprise-grade</a:t>
            </a:r>
          </a:p>
        </p:txBody>
      </p:sp>
      <p:sp>
        <p:nvSpPr>
          <p:cNvPr id="15" name="Rectangle 14">
            <a:extLst>
              <a:ext uri="{FF2B5EF4-FFF2-40B4-BE49-F238E27FC236}">
                <a16:creationId xmlns:a16="http://schemas.microsoft.com/office/drawing/2014/main" id="{D144437D-BEB4-44AC-AF4D-DAC5AE2CE2E8}"/>
              </a:ext>
            </a:extLst>
          </p:cNvPr>
          <p:cNvSpPr/>
          <p:nvPr/>
        </p:nvSpPr>
        <p:spPr>
          <a:xfrm>
            <a:off x="8656737" y="6115434"/>
            <a:ext cx="2695200"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Pro-developer extensibility</a:t>
            </a:r>
          </a:p>
        </p:txBody>
      </p:sp>
      <p:sp>
        <p:nvSpPr>
          <p:cNvPr id="16" name="Rectangle 15">
            <a:extLst>
              <a:ext uri="{FF2B5EF4-FFF2-40B4-BE49-F238E27FC236}">
                <a16:creationId xmlns:a16="http://schemas.microsoft.com/office/drawing/2014/main" id="{54341E31-88B8-4AF9-B495-48A02DBD8C37}"/>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0078D7"/>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13256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64" presetClass="path" presetSubtype="0" accel="50000" decel="50000" fill="hold" grpId="1" nodeType="withEffect">
                                  <p:stCondLst>
                                    <p:cond delay="0"/>
                                  </p:stCondLst>
                                  <p:childTnLst>
                                    <p:animMotion origin="layout" path="M -0.00066 0.17477 L 4.79167E-6 3.33333E-6 " pathEditMode="relative" rAng="0" ptsTypes="AA">
                                      <p:cBhvr>
                                        <p:cTn id="9" dur="750" fill="hold"/>
                                        <p:tgtEl>
                                          <p:spTgt spid="11"/>
                                        </p:tgtEl>
                                        <p:attrNameLst>
                                          <p:attrName>ppt_x</p:attrName>
                                          <p:attrName>ppt_y</p:attrName>
                                        </p:attrNameLst>
                                      </p:cBhvr>
                                      <p:rCtr x="26" y="-87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7503" y="2262353"/>
            <a:ext cx="5007922" cy="1723549"/>
          </a:xfrm>
          <a:prstGeom prst="rect">
            <a:avLst/>
          </a:prstGeom>
        </p:spPr>
        <p:txBody>
          <a:bodyPr vert="horz" wrap="square" lIns="146304" tIns="91440" rIns="146304" bIns="91440" rtlCol="0">
            <a:spAutoFit/>
          </a:bodyPr>
          <a:lstStyle/>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Publish instantly to iOS, Android, Windows, and the web</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Sharing apps is like sharing documents</a:t>
            </a:r>
          </a:p>
          <a:p>
            <a:pPr marL="285750" indent="-285750" defTabSz="914400" fontAlgn="base">
              <a:spcBef>
                <a:spcPts val="1200"/>
              </a:spcBef>
              <a:spcAft>
                <a:spcPct val="0"/>
              </a:spcAft>
              <a:buClr>
                <a:srgbClr val="0078D7"/>
              </a:buClr>
              <a:buFont typeface="Wingdings" panose="05000000000000000000" pitchFamily="2" charset="2"/>
              <a:buChar char="§"/>
            </a:pPr>
            <a:r>
              <a:rPr lang="en-US" sz="2000" dirty="0">
                <a:solidFill>
                  <a:srgbClr val="505050"/>
                </a:solidFill>
                <a:latin typeface="Segoe UI Light"/>
                <a:cs typeface="Segoe UI Light" panose="020B0502040204020203" pitchFamily="34" charset="0"/>
              </a:rPr>
              <a:t>Manage across environments</a:t>
            </a:r>
          </a:p>
        </p:txBody>
      </p:sp>
      <p:pic>
        <p:nvPicPr>
          <p:cNvPr id="5" name="Picture 4">
            <a:extLst>
              <a:ext uri="{FF2B5EF4-FFF2-40B4-BE49-F238E27FC236}">
                <a16:creationId xmlns:a16="http://schemas.microsoft.com/office/drawing/2014/main" id="{0A075BC3-B533-4E59-AF13-ED5B557307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6577" y="647700"/>
            <a:ext cx="5209080" cy="5753100"/>
          </a:xfrm>
          <a:prstGeom prst="rect">
            <a:avLst/>
          </a:prstGeom>
        </p:spPr>
      </p:pic>
      <p:sp>
        <p:nvSpPr>
          <p:cNvPr id="2" name="Title 1">
            <a:extLst>
              <a:ext uri="{FF2B5EF4-FFF2-40B4-BE49-F238E27FC236}">
                <a16:creationId xmlns:a16="http://schemas.microsoft.com/office/drawing/2014/main" id="{CE03DED0-A3A2-455B-87C7-0207602332F1}"/>
              </a:ext>
            </a:extLst>
          </p:cNvPr>
          <p:cNvSpPr>
            <a:spLocks noGrp="1"/>
          </p:cNvSpPr>
          <p:nvPr>
            <p:ph type="title"/>
          </p:nvPr>
        </p:nvSpPr>
        <p:spPr/>
        <p:txBody>
          <a:bodyPr/>
          <a:lstStyle/>
          <a:p>
            <a:r>
              <a:rPr lang="en-US" dirty="0">
                <a:solidFill>
                  <a:schemeClr val="tx1"/>
                </a:solidFill>
              </a:rPr>
              <a:t>Cross-platform</a:t>
            </a:r>
            <a:endParaRPr lang="en-US" dirty="0"/>
          </a:p>
        </p:txBody>
      </p:sp>
      <p:cxnSp>
        <p:nvCxnSpPr>
          <p:cNvPr id="6" name="Straight Connector 5">
            <a:extLst>
              <a:ext uri="{FF2B5EF4-FFF2-40B4-BE49-F238E27FC236}">
                <a16:creationId xmlns:a16="http://schemas.microsoft.com/office/drawing/2014/main" id="{049ADC9B-C8D6-4B44-ABA4-E67A1BE3428A}"/>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742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42" presetClass="path" presetSubtype="0" decel="100000" fill="hold" grpId="1" nodeType="withEffect">
                                  <p:stCondLst>
                                    <p:cond delay="0"/>
                                  </p:stCondLst>
                                  <p:childTnLst>
                                    <p:animMotion origin="layout" path="M -6.58667E-7 -3.76759E-7 L -6.58667E-7 0.25011 " pathEditMode="relative" rAng="0" ptsTypes="AA">
                                      <p:cBhvr>
                                        <p:cTn id="9" dur="750" spd="-100000" fill="hold"/>
                                        <p:tgtEl>
                                          <p:spTgt spid="11"/>
                                        </p:tgtEl>
                                        <p:attrNameLst>
                                          <p:attrName>ppt_x</p:attrName>
                                          <p:attrName>ppt_y</p:attrName>
                                        </p:attrNameLst>
                                      </p:cBhvr>
                                      <p:rCtr x="0" y="125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creenshot of a cell phone&#10;&#10;Description generated with very high confidence">
            <a:extLst>
              <a:ext uri="{FF2B5EF4-FFF2-40B4-BE49-F238E27FC236}">
                <a16:creationId xmlns:a16="http://schemas.microsoft.com/office/drawing/2014/main" id="{46CCA331-0097-4873-B87B-7F79D731837B}"/>
              </a:ext>
            </a:extLst>
          </p:cNvPr>
          <p:cNvPicPr>
            <a:picLocks noChangeAspect="1"/>
          </p:cNvPicPr>
          <p:nvPr/>
        </p:nvPicPr>
        <p:blipFill rotWithShape="1">
          <a:blip r:embed="rId3"/>
          <a:srcRect b="9666"/>
          <a:stretch/>
        </p:blipFill>
        <p:spPr>
          <a:xfrm>
            <a:off x="7050903" y="2138055"/>
            <a:ext cx="3246983" cy="2214384"/>
          </a:xfrm>
          <a:prstGeom prst="rect">
            <a:avLst/>
          </a:prstGeom>
          <a:ln>
            <a:noFill/>
          </a:ln>
          <a:effectLst/>
        </p:spPr>
      </p:pic>
      <p:pic>
        <p:nvPicPr>
          <p:cNvPr id="17" name="Picture 16" descr="A picture containing electronics, display, monitor, screenshot&#10;&#10;Description generated with high confidence">
            <a:extLst>
              <a:ext uri="{FF2B5EF4-FFF2-40B4-BE49-F238E27FC236}">
                <a16:creationId xmlns:a16="http://schemas.microsoft.com/office/drawing/2014/main" id="{0101600D-25B0-48C2-8892-1079A825F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733" y="1868454"/>
            <a:ext cx="3542007" cy="3265031"/>
          </a:xfrm>
          <a:prstGeom prst="rect">
            <a:avLst/>
          </a:prstGeom>
        </p:spPr>
      </p:pic>
      <p:sp>
        <p:nvSpPr>
          <p:cNvPr id="13" name="Title 2">
            <a:extLst>
              <a:ext uri="{FF2B5EF4-FFF2-40B4-BE49-F238E27FC236}">
                <a16:creationId xmlns:a16="http://schemas.microsoft.com/office/drawing/2014/main" id="{FEDF406B-F89F-440E-92D3-78FD59AB2411}"/>
              </a:ext>
            </a:extLst>
          </p:cNvPr>
          <p:cNvSpPr>
            <a:spLocks noGrp="1"/>
          </p:cNvSpPr>
          <p:nvPr>
            <p:ph type="title"/>
          </p:nvPr>
        </p:nvSpPr>
        <p:spPr/>
        <p:txBody>
          <a:bodyPr/>
          <a:lstStyle/>
          <a:p>
            <a:r>
              <a:rPr lang="en-US"/>
              <a:t>Enterprise-grade management and control</a:t>
            </a:r>
          </a:p>
        </p:txBody>
      </p:sp>
      <p:sp>
        <p:nvSpPr>
          <p:cNvPr id="16" name="Text Placeholder 7">
            <a:extLst>
              <a:ext uri="{FF2B5EF4-FFF2-40B4-BE49-F238E27FC236}">
                <a16:creationId xmlns:a16="http://schemas.microsoft.com/office/drawing/2014/main" id="{E85390E0-4680-41D5-BB92-A0CECA7FFEC5}"/>
              </a:ext>
            </a:extLst>
          </p:cNvPr>
          <p:cNvSpPr txBox="1">
            <a:spLocks/>
          </p:cNvSpPr>
          <p:nvPr/>
        </p:nvSpPr>
        <p:spPr>
          <a:xfrm>
            <a:off x="269239" y="1944656"/>
            <a:ext cx="5482243" cy="2954655"/>
          </a:xfrm>
          <a:prstGeom prst="rect">
            <a:avLst/>
          </a:prstGeom>
        </p:spPr>
        <p:txBody>
          <a:bodyPr vert="horz" wrap="square" lIns="146304" tIns="91440" rIns="146304" bIns="91440" rtlCol="0">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All identity is managed through Azure Active Directory, enabling rich policies and multi-factor authentication</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Admin Center providing full audit logs, usage analytics, data loss prevention, security and data management</a:t>
            </a:r>
          </a:p>
          <a:p>
            <a:pPr marL="285750" indent="-285750" defTabSz="914400" fontAlgn="base">
              <a:lnSpc>
                <a:spcPct val="100000"/>
              </a:lnSpc>
              <a:spcBef>
                <a:spcPts val="1200"/>
              </a:spcBef>
              <a:spcAft>
                <a:spcPct val="0"/>
              </a:spcAft>
              <a:buClr>
                <a:srgbClr val="0078D7"/>
              </a:buClr>
              <a:buSzTx/>
              <a:buFont typeface="Wingdings" panose="05000000000000000000" pitchFamily="2" charset="2"/>
              <a:buChar char="§"/>
              <a:defRPr/>
            </a:pPr>
            <a:r>
              <a:rPr lang="en-US" sz="2000" dirty="0">
                <a:solidFill>
                  <a:srgbClr val="505050"/>
                </a:solidFill>
                <a:latin typeface="Segoe UI Light"/>
                <a:cs typeface="Segoe UI Light" panose="020B0502040204020203" pitchFamily="34" charset="0"/>
              </a:rPr>
              <a:t>Centrally manage all your apps, first and third party, deployed across your organization</a:t>
            </a:r>
          </a:p>
        </p:txBody>
      </p:sp>
      <p:cxnSp>
        <p:nvCxnSpPr>
          <p:cNvPr id="22" name="Straight Connector 21">
            <a:extLst>
              <a:ext uri="{FF2B5EF4-FFF2-40B4-BE49-F238E27FC236}">
                <a16:creationId xmlns:a16="http://schemas.microsoft.com/office/drawing/2014/main" id="{8575B075-2D62-4757-B21B-CCFB43C4089B}"/>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80DE30C-3FB2-4E2C-8B70-25964E877BC0}"/>
              </a:ext>
            </a:extLst>
          </p:cNvPr>
          <p:cNvSpPr/>
          <p:nvPr/>
        </p:nvSpPr>
        <p:spPr>
          <a:xfrm>
            <a:off x="740700" y="6115434"/>
            <a:ext cx="1710508"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Enterprise-grade</a:t>
            </a:r>
          </a:p>
        </p:txBody>
      </p:sp>
      <p:sp>
        <p:nvSpPr>
          <p:cNvPr id="21" name="Rectangle 20">
            <a:extLst>
              <a:ext uri="{FF2B5EF4-FFF2-40B4-BE49-F238E27FC236}">
                <a16:creationId xmlns:a16="http://schemas.microsoft.com/office/drawing/2014/main" id="{1254C960-55F7-4DEA-8D75-435164634541}"/>
              </a:ext>
            </a:extLst>
          </p:cNvPr>
          <p:cNvSpPr/>
          <p:nvPr/>
        </p:nvSpPr>
        <p:spPr>
          <a:xfrm>
            <a:off x="8656737" y="6115434"/>
            <a:ext cx="2695200"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Pro-developer extensibility</a:t>
            </a:r>
          </a:p>
        </p:txBody>
      </p:sp>
      <p:sp>
        <p:nvSpPr>
          <p:cNvPr id="23" name="Rectangle 22">
            <a:extLst>
              <a:ext uri="{FF2B5EF4-FFF2-40B4-BE49-F238E27FC236}">
                <a16:creationId xmlns:a16="http://schemas.microsoft.com/office/drawing/2014/main" id="{68A9CA4C-71CB-4BA0-BB5E-E2EC46E678BB}"/>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1128242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64" presetClass="path" presetSubtype="0" accel="50000" decel="50000" fill="hold" grpId="1" nodeType="withEffect">
                                  <p:stCondLst>
                                    <p:cond delay="0"/>
                                  </p:stCondLst>
                                  <p:childTnLst>
                                    <p:animMotion origin="layout" path="M -2.70833E-6 0.18703 L -2.70833E-6 3.33333E-6 " pathEditMode="relative" rAng="0" ptsTypes="AA">
                                      <p:cBhvr>
                                        <p:cTn id="9" dur="750" fill="hold"/>
                                        <p:tgtEl>
                                          <p:spTgt spid="16"/>
                                        </p:tgtEl>
                                        <p:attrNameLst>
                                          <p:attrName>ppt_x</p:attrName>
                                          <p:attrName>ppt_y</p:attrName>
                                        </p:attrNameLst>
                                      </p:cBhvr>
                                      <p:rCtr x="0" y="-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7075786" y="2141656"/>
            <a:ext cx="3211210" cy="1943463"/>
          </a:xfrm>
          <a:prstGeom prst="rect">
            <a:avLst/>
          </a:prstGeom>
          <a:ln>
            <a:noFill/>
          </a:ln>
          <a:effectLst/>
        </p:spPr>
      </p:pic>
      <p:sp>
        <p:nvSpPr>
          <p:cNvPr id="12" name="Title 2">
            <a:extLst>
              <a:ext uri="{FF2B5EF4-FFF2-40B4-BE49-F238E27FC236}">
                <a16:creationId xmlns:a16="http://schemas.microsoft.com/office/drawing/2014/main" id="{E700CF28-6AE3-45E4-BBD2-6956A775404B}"/>
              </a:ext>
            </a:extLst>
          </p:cNvPr>
          <p:cNvSpPr>
            <a:spLocks noGrp="1"/>
          </p:cNvSpPr>
          <p:nvPr>
            <p:ph type="title"/>
          </p:nvPr>
        </p:nvSpPr>
        <p:spPr/>
        <p:txBody>
          <a:bodyPr/>
          <a:lstStyle/>
          <a:p>
            <a:r>
              <a:rPr lang="en-US"/>
              <a:t>Amplify professional developer productivity</a:t>
            </a:r>
          </a:p>
        </p:txBody>
      </p:sp>
      <p:sp>
        <p:nvSpPr>
          <p:cNvPr id="16" name="Text Placeholder 7">
            <a:extLst>
              <a:ext uri="{FF2B5EF4-FFF2-40B4-BE49-F238E27FC236}">
                <a16:creationId xmlns:a16="http://schemas.microsoft.com/office/drawing/2014/main" id="{C57400A8-9E22-4580-BE16-DEFCB6D26F7F}"/>
              </a:ext>
            </a:extLst>
          </p:cNvPr>
          <p:cNvSpPr txBox="1">
            <a:spLocks/>
          </p:cNvSpPr>
          <p:nvPr/>
        </p:nvSpPr>
        <p:spPr>
          <a:xfrm>
            <a:off x="325508" y="2020856"/>
            <a:ext cx="5330952" cy="2646878"/>
          </a:xfrm>
          <a:prstGeom prst="rect">
            <a:avLst/>
          </a:prstGeom>
        </p:spPr>
        <p:txBody>
          <a:bodyPr vert="horz" wrap="square" lIns="146304" tIns="91440" rIns="146304" bIns="91440" rtlCol="0" anchor="t">
            <a:spAutoFit/>
          </a:bodyPr>
          <a:lst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Extend applications using custom code</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Build custom connectors that everyone can use</a:t>
            </a:r>
          </a:p>
          <a:p>
            <a:pPr marL="285750" marR="0" lvl="0" indent="-285750" algn="l" defTabSz="914400" rtl="0" eaLnBrk="1" fontAlgn="base" latinLnBrk="0" hangingPunct="1">
              <a:lnSpc>
                <a:spcPct val="100000"/>
              </a:lnSpc>
              <a:spcBef>
                <a:spcPts val="1200"/>
              </a:spcBef>
              <a:spcAft>
                <a:spcPct val="0"/>
              </a:spcAft>
              <a:buClr>
                <a:srgbClr val="0078D7"/>
              </a:buClr>
              <a:buSzTx/>
              <a:buFont typeface="Wingdings" panose="05000000000000000000" pitchFamily="2" charset="2"/>
              <a:buChar char="§"/>
              <a:tabLst/>
              <a:defRPr/>
            </a:pP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Write advanced client or </a:t>
            </a:r>
            <a:r>
              <a:rPr lang="en-US" sz="2000" dirty="0">
                <a:solidFill>
                  <a:srgbClr val="505050"/>
                </a:solidFill>
                <a:latin typeface="Segoe UI Light"/>
                <a:cs typeface="Segoe UI Light" panose="020B0502040204020203" pitchFamily="34" charset="0"/>
              </a:rPr>
              <a:t>server-side</a:t>
            </a:r>
            <a:r>
              <a:rPr kumimoji="0" lang="en-US" sz="2000" b="0" i="0" u="none" strike="noStrike" kern="1200" cap="none" spc="0" normalizeH="0" baseline="0" noProof="0" dirty="0">
                <a:ln>
                  <a:noFill/>
                </a:ln>
                <a:solidFill>
                  <a:srgbClr val="505050"/>
                </a:solidFill>
                <a:effectLst/>
                <a:uLnTx/>
                <a:uFillTx/>
                <a:latin typeface="Segoe UI Light"/>
                <a:ea typeface="+mn-ea"/>
                <a:cs typeface="Segoe UI Light" panose="020B0502040204020203" pitchFamily="34" charset="0"/>
              </a:rPr>
              <a:t> logic leveraging Azure Machine Learning, Cognitive Services, Bing APIs, custom code, or any service of your choice</a:t>
            </a:r>
          </a:p>
        </p:txBody>
      </p:sp>
      <p:cxnSp>
        <p:nvCxnSpPr>
          <p:cNvPr id="21" name="Straight Connector 20">
            <a:extLst>
              <a:ext uri="{FF2B5EF4-FFF2-40B4-BE49-F238E27FC236}">
                <a16:creationId xmlns:a16="http://schemas.microsoft.com/office/drawing/2014/main" id="{E79AA53D-7707-46C3-8130-313673F0F0D5}"/>
              </a:ext>
            </a:extLst>
          </p:cNvPr>
          <p:cNvCxnSpPr>
            <a:cxnSpLocks/>
          </p:cNvCxnSpPr>
          <p:nvPr/>
        </p:nvCxnSpPr>
        <p:spPr>
          <a:xfrm>
            <a:off x="5751486" y="2020856"/>
            <a:ext cx="0" cy="3008344"/>
          </a:xfrm>
          <a:prstGeom prst="line">
            <a:avLst/>
          </a:prstGeom>
          <a:ln>
            <a:solidFill>
              <a:schemeClr val="bg1">
                <a:lumMod val="85000"/>
              </a:schemeClr>
            </a:solidFill>
            <a:headEnd type="none"/>
            <a:tailEnd type="none"/>
          </a:ln>
        </p:spPr>
        <p:style>
          <a:lnRef idx="1">
            <a:schemeClr val="accent1"/>
          </a:lnRef>
          <a:fillRef idx="0">
            <a:schemeClr val="accent1"/>
          </a:fillRef>
          <a:effectRef idx="0">
            <a:schemeClr val="accent1"/>
          </a:effectRef>
          <a:fontRef idx="minor">
            <a:schemeClr val="tx1"/>
          </a:fontRef>
        </p:style>
      </p:cxnSp>
      <p:pic>
        <p:nvPicPr>
          <p:cNvPr id="22" name="Picture 21" descr="A picture containing electronics, display, monitor, screenshot&#10;&#10;Description generated with high confidence">
            <a:extLst>
              <a:ext uri="{FF2B5EF4-FFF2-40B4-BE49-F238E27FC236}">
                <a16:creationId xmlns:a16="http://schemas.microsoft.com/office/drawing/2014/main" id="{2ACB0304-D33D-442D-BE66-C2B1BBDFC1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733" y="1868454"/>
            <a:ext cx="3542007" cy="3265031"/>
          </a:xfrm>
          <a:prstGeom prst="rect">
            <a:avLst/>
          </a:prstGeom>
        </p:spPr>
      </p:pic>
      <p:sp>
        <p:nvSpPr>
          <p:cNvPr id="11" name="Rectangle 10">
            <a:extLst>
              <a:ext uri="{FF2B5EF4-FFF2-40B4-BE49-F238E27FC236}">
                <a16:creationId xmlns:a16="http://schemas.microsoft.com/office/drawing/2014/main" id="{84EBF460-75B4-423D-B5EF-45CE10600202}"/>
              </a:ext>
            </a:extLst>
          </p:cNvPr>
          <p:cNvSpPr/>
          <p:nvPr/>
        </p:nvSpPr>
        <p:spPr>
          <a:xfrm>
            <a:off x="740700" y="6115434"/>
            <a:ext cx="1710508"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Enterprise-grade</a:t>
            </a:r>
          </a:p>
        </p:txBody>
      </p:sp>
      <p:sp>
        <p:nvSpPr>
          <p:cNvPr id="13" name="Rectangle 12">
            <a:extLst>
              <a:ext uri="{FF2B5EF4-FFF2-40B4-BE49-F238E27FC236}">
                <a16:creationId xmlns:a16="http://schemas.microsoft.com/office/drawing/2014/main" id="{8E051699-4C5F-4B4C-8790-C3D6EAAFC28C}"/>
              </a:ext>
            </a:extLst>
          </p:cNvPr>
          <p:cNvSpPr/>
          <p:nvPr/>
        </p:nvSpPr>
        <p:spPr>
          <a:xfrm>
            <a:off x="8656737" y="6115434"/>
            <a:ext cx="2695200" cy="646331"/>
          </a:xfrm>
          <a:prstGeom prst="rect">
            <a:avLst/>
          </a:prstGeom>
        </p:spPr>
        <p:txBody>
          <a:bodyPr wrap="square" lIns="0" rIns="0">
            <a:noAutofit/>
          </a:bodyPr>
          <a:lstStyle/>
          <a:p>
            <a:pPr marL="0" marR="0" lvl="0" indent="0" algn="l" defTabSz="932742"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a:ln>
                  <a:noFill/>
                </a:ln>
                <a:solidFill>
                  <a:srgbClr val="0078D7"/>
                </a:solidFill>
                <a:effectLst/>
                <a:uLnTx/>
                <a:uFillTx/>
                <a:latin typeface="Segoe UI Semilight"/>
                <a:ea typeface="+mn-ea"/>
                <a:cs typeface="Segoe UI Semibold" panose="020B0702040204020203" pitchFamily="34" charset="0"/>
              </a:rPr>
              <a:t>Pro-developer extensibility</a:t>
            </a:r>
          </a:p>
        </p:txBody>
      </p:sp>
      <p:sp>
        <p:nvSpPr>
          <p:cNvPr id="17" name="Rectangle 16">
            <a:extLst>
              <a:ext uri="{FF2B5EF4-FFF2-40B4-BE49-F238E27FC236}">
                <a16:creationId xmlns:a16="http://schemas.microsoft.com/office/drawing/2014/main" id="{B89874F9-5568-41CF-AAB3-28483DC4A77A}"/>
              </a:ext>
            </a:extLst>
          </p:cNvPr>
          <p:cNvSpPr/>
          <p:nvPr/>
        </p:nvSpPr>
        <p:spPr>
          <a:xfrm>
            <a:off x="3753444" y="6115434"/>
            <a:ext cx="3601056" cy="646331"/>
          </a:xfrm>
          <a:prstGeom prst="rect">
            <a:avLst/>
          </a:prstGeom>
        </p:spPr>
        <p:txBody>
          <a:bodyPr wrap="square" lIns="0" rIns="0">
            <a:noAutofit/>
          </a:bodyPr>
          <a:lstStyle/>
          <a:p>
            <a:pPr defTabSz="932742" fontAlgn="base">
              <a:spcAft>
                <a:spcPct val="0"/>
              </a:spcAft>
            </a:pPr>
            <a:r>
              <a:rPr lang="en-US">
                <a:solidFill>
                  <a:srgbClr val="BFC1C4"/>
                </a:solidFill>
                <a:latin typeface="Segoe UI Semilight"/>
                <a:cs typeface="Segoe UI Semibold" panose="020B0702040204020203" pitchFamily="34" charset="0"/>
              </a:rPr>
              <a:t>Cloud and on-premises connectivity</a:t>
            </a:r>
          </a:p>
        </p:txBody>
      </p:sp>
    </p:spTree>
    <p:extLst>
      <p:ext uri="{BB962C8B-B14F-4D97-AF65-F5344CB8AC3E}">
        <p14:creationId xmlns:p14="http://schemas.microsoft.com/office/powerpoint/2010/main" val="322162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WHITE TEMPLATE">
  <a:themeElements>
    <a:clrScheme name="Illustration - Light Gray - Teal">
      <a:dk1>
        <a:srgbClr val="1A1A1A"/>
      </a:dk1>
      <a:lt1>
        <a:srgbClr val="FFFFFF"/>
      </a:lt1>
      <a:dk2>
        <a:srgbClr val="0D0D0D"/>
      </a:dk2>
      <a:lt2>
        <a:srgbClr val="D2D2D2"/>
      </a:lt2>
      <a:accent1>
        <a:srgbClr val="0078D4"/>
      </a:accent1>
      <a:accent2>
        <a:srgbClr val="002050"/>
      </a:accent2>
      <a:accent3>
        <a:srgbClr val="008272"/>
      </a:accent3>
      <a:accent4>
        <a:srgbClr val="D73B01"/>
      </a:accent4>
      <a:accent5>
        <a:srgbClr val="737373"/>
      </a:accent5>
      <a:accent6>
        <a:srgbClr val="E6E6E6"/>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DeckTemplate.potx" id="{39027C32-B71D-4436-8F98-B88DA53FCAE6}" vid="{D65DBACD-7D61-421D-8E8F-ED7AEA1E4E77}"/>
    </a:ext>
  </a:extLst>
</a:theme>
</file>

<file path=ppt/theme/theme2.xml><?xml version="1.0" encoding="utf-8"?>
<a:theme xmlns:a="http://schemas.openxmlformats.org/drawingml/2006/main" name="1_BAG 2017">
  <a:themeElements>
    <a:clrScheme name="Custom 3">
      <a:dk1>
        <a:sysClr val="windowText" lastClr="000000"/>
      </a:dk1>
      <a:lt1>
        <a:sysClr val="window" lastClr="FFFFFF"/>
      </a:lt1>
      <a:dk2>
        <a:srgbClr val="00188F"/>
      </a:dk2>
      <a:lt2>
        <a:srgbClr val="FFFFFF"/>
      </a:lt2>
      <a:accent1>
        <a:srgbClr val="A337A3"/>
      </a:accent1>
      <a:accent2>
        <a:srgbClr val="0077FF"/>
      </a:accent2>
      <a:accent3>
        <a:srgbClr val="757575"/>
      </a:accent3>
      <a:accent4>
        <a:srgbClr val="D7D7D7"/>
      </a:accent4>
      <a:accent5>
        <a:srgbClr val="CA62CA"/>
      </a:accent5>
      <a:accent6>
        <a:srgbClr val="57A7FF"/>
      </a:accent6>
      <a:hlink>
        <a:srgbClr val="0077FF"/>
      </a:hlink>
      <a:folHlink>
        <a:srgbClr val="A337A3"/>
      </a:folHlink>
    </a:clrScheme>
    <a:fontScheme name="Segoe">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BLUE_2015_1.potx" id="{CA9BE438-1B0F-41E9-BD34-9780A77D52B5}" vid="{6EB7C265-9C81-4626-BD14-B5A4426B07BD}"/>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23F0DE61C01647AADD57BC023588A4" ma:contentTypeVersion="10" ma:contentTypeDescription="Create a new document." ma:contentTypeScope="" ma:versionID="fb6cacfdbebc06f647cda0ed027ed7e0">
  <xsd:schema xmlns:xsd="http://www.w3.org/2001/XMLSchema" xmlns:xs="http://www.w3.org/2001/XMLSchema" xmlns:p="http://schemas.microsoft.com/office/2006/metadata/properties" xmlns:ns2="80b0474e-37b4-4751-81bc-12d5121181de" xmlns:ns3="670f2bc3-833b-4a76-b13f-f7d6db0b8f4d" targetNamespace="http://schemas.microsoft.com/office/2006/metadata/properties" ma:root="true" ma:fieldsID="e1fb81b2ca6371c2f85dda04f0c7ba5d" ns2:_="" ns3:_="">
    <xsd:import namespace="80b0474e-37b4-4751-81bc-12d5121181de"/>
    <xsd:import namespace="670f2bc3-833b-4a76-b13f-f7d6db0b8f4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b0474e-37b4-4751-81bc-12d5121181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70f2bc3-833b-4a76-b13f-f7d6db0b8f4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description="" ma:internalName="MediaServiceAutoTags"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2.xml><?xml version="1.0" encoding="utf-8"?>
<ds:datastoreItem xmlns:ds="http://schemas.openxmlformats.org/officeDocument/2006/customXml" ds:itemID="{65F8E49C-BCAE-4D50-897B-F9B1E496EB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b0474e-37b4-4751-81bc-12d5121181de"/>
    <ds:schemaRef ds:uri="670f2bc3-833b-4a76-b13f-f7d6db0b8f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990F116-B58F-4255-B05B-DA3808E0E5C6}">
  <ds:schemaRefs>
    <ds:schemaRef ds:uri="http://purl.org/dc/dcmitype/"/>
    <ds:schemaRef ds:uri="http://schemas.microsoft.com/office/infopath/2007/PartnerControls"/>
    <ds:schemaRef ds:uri="670f2bc3-833b-4a76-b13f-f7d6db0b8f4d"/>
    <ds:schemaRef ds:uri="http://purl.org/dc/elements/1.1/"/>
    <ds:schemaRef ds:uri="http://schemas.microsoft.com/office/2006/metadata/properties"/>
    <ds:schemaRef ds:uri="http://schemas.microsoft.com/office/2006/documentManagement/types"/>
    <ds:schemaRef ds:uri="80b0474e-37b4-4751-81bc-12d5121181de"/>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PresentationDeckTemplate</Template>
  <TotalTime>594</TotalTime>
  <Words>2493</Words>
  <Application>Microsoft Office PowerPoint</Application>
  <PresentationFormat>Widescreen</PresentationFormat>
  <Paragraphs>282</Paragraphs>
  <Slides>41</Slides>
  <Notes>17</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41</vt:i4>
      </vt:variant>
    </vt:vector>
  </HeadingPairs>
  <TitlesOfParts>
    <vt:vector size="59" baseType="lpstr">
      <vt:lpstr>Arial</vt:lpstr>
      <vt:lpstr>Arial Unicode MS</vt:lpstr>
      <vt:lpstr>Bodoni Std Bold Italic</vt:lpstr>
      <vt:lpstr>Calibri</vt:lpstr>
      <vt:lpstr>Calibri Light</vt:lpstr>
      <vt:lpstr>Consolas</vt:lpstr>
      <vt:lpstr>Segoe UI</vt:lpstr>
      <vt:lpstr>Segoe UI Light</vt:lpstr>
      <vt:lpstr>Segoe UI Semibold</vt:lpstr>
      <vt:lpstr>Segoe UI Semilight</vt:lpstr>
      <vt:lpstr>segoe-ui_bold</vt:lpstr>
      <vt:lpstr>segoe-ui_normal</vt:lpstr>
      <vt:lpstr>segoe-ui_semibold</vt:lpstr>
      <vt:lpstr>Wingdings</vt:lpstr>
      <vt:lpstr>WHITE TEMPLATE</vt:lpstr>
      <vt:lpstr>1_BAG 2017</vt:lpstr>
      <vt:lpstr>1_Custom Design</vt:lpstr>
      <vt:lpstr>Custom Design</vt:lpstr>
      <vt:lpstr>Introduction to PowerApps</vt:lpstr>
      <vt:lpstr>Canvas Apps</vt:lpstr>
      <vt:lpstr>PowerPoint Presentation</vt:lpstr>
      <vt:lpstr>Focus on Canvas Apps</vt:lpstr>
      <vt:lpstr>Easy Authoring</vt:lpstr>
      <vt:lpstr>Cloud and on-premises connectivity </vt:lpstr>
      <vt:lpstr>Cross-platform</vt:lpstr>
      <vt:lpstr>Enterprise-grade management and control</vt:lpstr>
      <vt:lpstr>Amplify professional developer productivity</vt:lpstr>
      <vt:lpstr>Customize, extend, and build all the apps you need</vt:lpstr>
      <vt:lpstr>Key concepts</vt:lpstr>
      <vt:lpstr>PowerApps Maker Portal [https://web.powerapps.com/] </vt:lpstr>
      <vt:lpstr>PowerApps Studio for the Web [https://create.powerapps.com/] </vt:lpstr>
      <vt:lpstr>PowerApps Studio parts</vt:lpstr>
      <vt:lpstr>PowerApps Mobile (Player)</vt:lpstr>
      <vt:lpstr>Dynamics 365 Home page [https://home.dynamics.com]</vt:lpstr>
      <vt:lpstr>PowerApps Admin Center [https://admin.powerapps.com]  </vt:lpstr>
      <vt:lpstr>PowerApps Studio</vt:lpstr>
      <vt:lpstr>PowerPoint Presentation</vt:lpstr>
      <vt:lpstr>Gallery</vt:lpstr>
      <vt:lpstr>Model-driven apps </vt:lpstr>
      <vt:lpstr>PowerPoint Presentation</vt:lpstr>
      <vt:lpstr>PowerPoint Presentation</vt:lpstr>
      <vt:lpstr>Component-focused approach to app development</vt:lpstr>
      <vt:lpstr>Business Process Flow</vt:lpstr>
      <vt:lpstr>Server Side Logic</vt:lpstr>
      <vt:lpstr>Developer Capabilities</vt:lpstr>
      <vt:lpstr>Canvas apps and Model-driven apps are complementary to each other</vt:lpstr>
      <vt:lpstr>PowerApps Maker Portal [https://web.powerapps.com/] </vt:lpstr>
      <vt:lpstr>Model-driven app components - Data</vt:lpstr>
      <vt:lpstr>PowerPoint Presentation</vt:lpstr>
      <vt:lpstr>Model-driven app components - UI</vt:lpstr>
      <vt:lpstr>PowerPoint Presentation</vt:lpstr>
      <vt:lpstr>Model-driven app components - Logic</vt:lpstr>
      <vt:lpstr>PowerPoint Presentation</vt:lpstr>
      <vt:lpstr>Model-driven app components - Visualizations</vt:lpstr>
      <vt:lpstr>PowerPoint Presentation</vt:lpstr>
      <vt:lpstr>Advanced Model-driven app making</vt:lpstr>
      <vt:lpstr>Model-driven sample apps</vt:lpstr>
      <vt:lpstr>Demo</vt:lpstr>
      <vt:lpstr>PowerPoint Presentation</vt:lpstr>
    </vt:vector>
  </TitlesOfParts>
  <Manager>&lt;Comms manager name here&gt;</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name&gt;</dc:subject>
  <cp:keywords/>
  <dc:description/>
  <cp:lastModifiedBy>Jon Levesque</cp:lastModifiedBy>
  <cp:revision>10</cp:revision>
  <dcterms:created xsi:type="dcterms:W3CDTF">2018-04-24T01:15:17Z</dcterms:created>
  <dcterms:modified xsi:type="dcterms:W3CDTF">2018-09-21T19:12:06Z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0x010100F523F0DE61C01647AADD57BC023588A4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Owner">
    <vt:lpwstr>maryfj@microsoft.com</vt:lpwstr>
  </property>
  <property fmtid="{D5CDD505-2E9C-101B-9397-08002B2CF9AE}" pid="15" name="MSIP_Label_f42aa342-8706-4288-bd11-ebb85995028c_SetDate">
    <vt:lpwstr>2017-08-29T14:27:20.8568347-07:00</vt:lpwstr>
  </property>
  <property fmtid="{D5CDD505-2E9C-101B-9397-08002B2CF9AE}" pid="16" name="MSIP_Label_f42aa342-8706-4288-bd11-ebb85995028c_Name">
    <vt:lpwstr>General</vt:lpwstr>
  </property>
  <property fmtid="{D5CDD505-2E9C-101B-9397-08002B2CF9AE}" pid="17" name="MSIP_Label_f42aa342-8706-4288-bd11-ebb85995028c_Application">
    <vt:lpwstr>Microsoft Azure Information Protection</vt:lpwstr>
  </property>
  <property fmtid="{D5CDD505-2E9C-101B-9397-08002B2CF9AE}" pid="18" name="MSIP_Label_f42aa342-8706-4288-bd11-ebb85995028c_Extended_MSFT_Method">
    <vt:lpwstr>Automatic</vt:lpwstr>
  </property>
  <property fmtid="{D5CDD505-2E9C-101B-9397-08002B2CF9AE}" pid="19" name="Sensitivity">
    <vt:lpwstr>General</vt:lpwstr>
  </property>
</Properties>
</file>