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sldIdLst>
    <p:sldId id="256" r:id="rId5"/>
    <p:sldId id="1575" r:id="rId6"/>
    <p:sldId id="340" r:id="rId7"/>
    <p:sldId id="287" r:id="rId8"/>
    <p:sldId id="288" r:id="rId9"/>
    <p:sldId id="289" r:id="rId10"/>
    <p:sldId id="290" r:id="rId11"/>
    <p:sldId id="298" r:id="rId12"/>
    <p:sldId id="408" r:id="rId13"/>
    <p:sldId id="410" r:id="rId14"/>
    <p:sldId id="2199" r:id="rId15"/>
    <p:sldId id="258" r:id="rId16"/>
    <p:sldId id="2197" r:id="rId17"/>
    <p:sldId id="683" r:id="rId18"/>
    <p:sldId id="1638" r:id="rId19"/>
    <p:sldId id="2196" r:id="rId20"/>
    <p:sldId id="1637" r:id="rId21"/>
    <p:sldId id="324" r:id="rId22"/>
    <p:sldId id="346" r:id="rId23"/>
    <p:sldId id="2201" r:id="rId24"/>
    <p:sldId id="368" r:id="rId25"/>
    <p:sldId id="1626" r:id="rId26"/>
    <p:sldId id="1632" r:id="rId27"/>
    <p:sldId id="1633" r:id="rId28"/>
    <p:sldId id="1580" r:id="rId29"/>
    <p:sldId id="1581" r:id="rId30"/>
    <p:sldId id="291" r:id="rId31"/>
    <p:sldId id="292" r:id="rId32"/>
    <p:sldId id="1624" r:id="rId33"/>
    <p:sldId id="411" r:id="rId34"/>
    <p:sldId id="286" r:id="rId35"/>
    <p:sldId id="300" r:id="rId36"/>
    <p:sldId id="295" r:id="rId37"/>
    <p:sldId id="296" r:id="rId38"/>
    <p:sldId id="303" r:id="rId39"/>
    <p:sldId id="285" r:id="rId40"/>
    <p:sldId id="301" r:id="rId41"/>
    <p:sldId id="1566" r:id="rId42"/>
    <p:sldId id="2198" r:id="rId43"/>
    <p:sldId id="1634" r:id="rId44"/>
    <p:sldId id="1562" r:id="rId45"/>
    <p:sldId id="1619" r:id="rId46"/>
    <p:sldId id="1573" r:id="rId47"/>
    <p:sldId id="1593" r:id="rId48"/>
    <p:sldId id="293" r:id="rId49"/>
    <p:sldId id="1594" r:id="rId50"/>
    <p:sldId id="788" r:id="rId51"/>
    <p:sldId id="257" r:id="rId52"/>
    <p:sldId id="329"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FE49BC0-432D-48B7-97E0-505AD1E3FB90}">
          <p14:sldIdLst>
            <p14:sldId id="256"/>
            <p14:sldId id="1575"/>
            <p14:sldId id="340"/>
          </p14:sldIdLst>
        </p14:section>
        <p14:section name="Business Applications" id="{0ED6D8E4-ACB1-4EC3-AD6B-FE638D44F82E}">
          <p14:sldIdLst>
            <p14:sldId id="287"/>
            <p14:sldId id="288"/>
            <p14:sldId id="289"/>
            <p14:sldId id="290"/>
          </p14:sldIdLst>
        </p14:section>
        <p14:section name="Extensibility" id="{CFE88B97-2FE7-4DD6-814F-DBB843DF9539}">
          <p14:sldIdLst>
            <p14:sldId id="298"/>
            <p14:sldId id="408"/>
            <p14:sldId id="410"/>
          </p14:sldIdLst>
        </p14:section>
        <p14:section name="Microsoft Flow" id="{24D6A98C-4A2C-4752-BBF7-1D6BFDE4638D}">
          <p14:sldIdLst>
            <p14:sldId id="2199"/>
            <p14:sldId id="258"/>
            <p14:sldId id="2197"/>
            <p14:sldId id="683"/>
            <p14:sldId id="1638"/>
            <p14:sldId id="2196"/>
            <p14:sldId id="1637"/>
            <p14:sldId id="324"/>
            <p14:sldId id="346"/>
            <p14:sldId id="2201"/>
            <p14:sldId id="368"/>
          </p14:sldIdLst>
        </p14:section>
        <p14:section name="Automated Flows" id="{01F34C23-836B-446C-BE39-94EC4A57D375}">
          <p14:sldIdLst>
            <p14:sldId id="1626"/>
            <p14:sldId id="1632"/>
            <p14:sldId id="1633"/>
            <p14:sldId id="1580"/>
            <p14:sldId id="1581"/>
            <p14:sldId id="291"/>
            <p14:sldId id="292"/>
            <p14:sldId id="1624"/>
            <p14:sldId id="411"/>
            <p14:sldId id="286"/>
            <p14:sldId id="300"/>
            <p14:sldId id="295"/>
            <p14:sldId id="296"/>
            <p14:sldId id="303"/>
            <p14:sldId id="285"/>
            <p14:sldId id="301"/>
            <p14:sldId id="1566"/>
            <p14:sldId id="2198"/>
            <p14:sldId id="1634"/>
            <p14:sldId id="1562"/>
            <p14:sldId id="1619"/>
            <p14:sldId id="1573"/>
          </p14:sldIdLst>
        </p14:section>
        <p14:section name="Platform" id="{F3FCD1B4-79E3-4994-BA98-FACB355E71DF}">
          <p14:sldIdLst>
            <p14:sldId id="1593"/>
            <p14:sldId id="293"/>
            <p14:sldId id="1594"/>
            <p14:sldId id="788"/>
            <p14:sldId id="257"/>
          </p14:sldIdLst>
        </p14:section>
        <p14:section name="Conclusion" id="{D9E46B02-7C79-4B61-9D33-1D97EE6AAFA2}">
          <p14:sldIdLst>
            <p14:sldId id="3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76457-0699-49DE-A3CC-4DD76310AF07}" type="datetimeFigureOut">
              <a:rPr lang="en-US" smtClean="0"/>
              <a:t>9/21/2018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6CCB7-44F7-4C3E-9AA8-2FEC3FACB577}" type="slidenum">
              <a:rPr lang="en-US" smtClean="0"/>
              <a:t>‹#›</a:t>
            </a:fld>
            <a:endParaRPr lang="en-US"/>
          </a:p>
        </p:txBody>
      </p:sp>
    </p:spTree>
    <p:extLst>
      <p:ext uri="{BB962C8B-B14F-4D97-AF65-F5344CB8AC3E}">
        <p14:creationId xmlns:p14="http://schemas.microsoft.com/office/powerpoint/2010/main" val="379130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become so good at</a:t>
            </a:r>
          </a:p>
          <a:p>
            <a:pPr marL="171450" indent="-171450">
              <a:buFontTx/>
              <a:buChar char="-"/>
            </a:pPr>
            <a:r>
              <a:rPr lang="en-US"/>
              <a:t>Remembering tasks across pen and paper, Wunderlist and flagged emails</a:t>
            </a:r>
          </a:p>
          <a:p>
            <a:pPr marL="171450" indent="-171450">
              <a:buFontTx/>
              <a:buChar char="-"/>
            </a:pPr>
            <a:r>
              <a:rPr lang="en-US"/>
              <a:t>Remembering which version of the doc was final. Was it v5 or v1.1-final</a:t>
            </a:r>
          </a:p>
          <a:p>
            <a:pPr marL="171450" indent="-171450">
              <a:buFontTx/>
              <a:buChar char="-"/>
            </a:pPr>
            <a:endParaRPr lang="en-US"/>
          </a:p>
          <a:p>
            <a:pPr marL="0" indent="0">
              <a:buFontTx/>
              <a:buNone/>
            </a:pPr>
            <a:r>
              <a:rPr lang="en-US"/>
              <a:t>Is this the best use of our brain cycles? What if something could do this automatically?</a:t>
            </a:r>
          </a:p>
          <a:p>
            <a:pPr marL="0" indent="0">
              <a:buFontTx/>
              <a:buNone/>
            </a:pPr>
            <a:r>
              <a:rPr lang="en-US"/>
              <a:t>Automate your mundane tasks so you could focus on real work</a:t>
            </a:r>
          </a:p>
          <a:p>
            <a:endParaRPr lang="en-US"/>
          </a:p>
          <a:p>
            <a:endParaRPr lang="en-US"/>
          </a:p>
          <a:p>
            <a:endParaRPr lang="en-US"/>
          </a:p>
          <a:p>
            <a:endParaRPr lang="en-US"/>
          </a:p>
          <a:p>
            <a:endParaRPr lang="en-US"/>
          </a:p>
          <a:p>
            <a:r>
              <a:rPr lang="en-US"/>
              <a:t>Human beings are actually great systems integrators today.  We constantly move information around, from our</a:t>
            </a:r>
            <a:r>
              <a:rPr lang="en-US" baseline="0"/>
              <a:t> phones, to our PCs, to our “data systems” that that range from a new SaaS tool, to pen and paper.  We receive an input or notification on one of our devices, and we cascade it into another routine action. </a:t>
            </a:r>
          </a:p>
          <a:p>
            <a:endParaRPr lang="en-US" baseline="0"/>
          </a:p>
          <a:p>
            <a:r>
              <a:rPr lang="en-US" baseline="0"/>
              <a:t>Some real life examples: </a:t>
            </a:r>
          </a:p>
          <a:p>
            <a:pPr marL="171450" lvl="0" indent="-171450" fontAlgn="ctr">
              <a:buFont typeface="Arial" panose="020B0604020202020204" pitchFamily="34" charset="0"/>
              <a:buChar char="•"/>
            </a:pPr>
            <a:r>
              <a:rPr lang="en-US" sz="1200" kern="1200">
                <a:solidFill>
                  <a:schemeClr val="tx1"/>
                </a:solidFill>
                <a:effectLst/>
                <a:latin typeface="+mn-lt"/>
                <a:ea typeface="+mn-ea"/>
                <a:cs typeface="+mn-cs"/>
              </a:rPr>
              <a:t>Our teams are constantly meeting people at events and following up over email. We want to ensure we don't miss any of these leads, but re-typing information from emails into our CRM system is tedious.</a:t>
            </a:r>
          </a:p>
          <a:p>
            <a:pPr marL="171450" indent="-171450">
              <a:buFont typeface="Arial" panose="020B0604020202020204" pitchFamily="34" charset="0"/>
              <a:buChar char="•"/>
            </a:pPr>
            <a:r>
              <a:rPr lang="en-US" sz="1200" kern="1200">
                <a:solidFill>
                  <a:schemeClr val="tx1"/>
                </a:solidFill>
                <a:effectLst/>
                <a:latin typeface="+mn-lt"/>
                <a:ea typeface="+mn-ea"/>
                <a:cs typeface="+mn-cs"/>
              </a:rPr>
              <a:t>We work with agencies who create content and upload large files to OneDrive or Dropbox accounts. Our teams want to know right when the latest files arrive, without having to check every 30 minutes, and then they want to transfer a backup to a save cloud storage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as soon as it comes through to ensure we don’t loose any valuable 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I get hundreds of emails every day, and my notification options are all-or-nothing. It’s hard to keep up with all that traffic when I’m travelling. I’d like to get an SMS when specific people like my boss or a key customer prospect reach out directly to me</a:t>
            </a:r>
            <a:endParaRPr lang="en-US" baseline="0"/>
          </a:p>
          <a:p>
            <a:pPr marL="171450" indent="-171450">
              <a:buFont typeface="Arial" panose="020B0604020202020204" pitchFamily="34" charset="0"/>
              <a:buChar char="•"/>
            </a:pPr>
            <a:endParaRPr lang="en-US" baseline="0"/>
          </a:p>
          <a:p>
            <a:r>
              <a:rPr lang="en-US" b="1" baseline="0"/>
              <a:t>However</a:t>
            </a:r>
            <a:r>
              <a:rPr lang="en-US" baseline="0"/>
              <a:t>, humans aren’t especially efficient system integrators.  What if we could automate these processes?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Most of these system are seen as "not designed to work with each other" and integration projects between these systems will quickly become complex IT projects that take a long time to execute and require deep integration expertise.</a:t>
            </a: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r>
              <a:rPr lang="en-US" baseline="0"/>
              <a:t>What if we could automate routine tasks to be more efficient as a business users?</a:t>
            </a:r>
          </a:p>
          <a:p>
            <a:endParaRPr lang="en-US" baseline="0"/>
          </a:p>
          <a:p>
            <a:r>
              <a:rPr lang="en-US" baseline="0"/>
              <a:t>What if we could enable new uses and accomplish things we can’t currently do today by relying on powerful process automation that does not require length IT projects?</a:t>
            </a:r>
          </a:p>
          <a:p>
            <a:endParaRPr lang="en-US" baseline="0"/>
          </a:p>
          <a:p>
            <a:endParaRPr lang="en-US"/>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6D019-A458-4E87-ACC4-E001A88BB1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122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35075"/>
            <a:ext cx="5672138" cy="31908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7724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35075"/>
            <a:ext cx="5672138" cy="31908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8697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6D019-A458-4E87-ACC4-E001A88BB1A9}" type="slidenum">
              <a:rPr lang="en-US" smtClean="0"/>
              <a:t>15</a:t>
            </a:fld>
            <a:endParaRPr lang="en-US"/>
          </a:p>
        </p:txBody>
      </p:sp>
    </p:spTree>
    <p:extLst>
      <p:ext uri="{BB962C8B-B14F-4D97-AF65-F5344CB8AC3E}">
        <p14:creationId xmlns:p14="http://schemas.microsoft.com/office/powerpoint/2010/main" val="2573536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35075"/>
            <a:ext cx="5672138" cy="31908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7511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why are we talking about Flow that targets non-developers at Integrate where all of us are pro developers and IT?</a:t>
            </a:r>
          </a:p>
          <a:p>
            <a:endParaRPr lang="en-US"/>
          </a:p>
          <a:p>
            <a:r>
              <a:rPr lang="en-US"/>
              <a:t>Integration is a problem that spans outside of the IT departments. From marketing to HR, even the folks at the front desk have needs for workflow processes.</a:t>
            </a:r>
          </a:p>
        </p:txBody>
      </p:sp>
      <p:sp>
        <p:nvSpPr>
          <p:cNvPr id="4" name="Slide Number Placeholder 3"/>
          <p:cNvSpPr>
            <a:spLocks noGrp="1"/>
          </p:cNvSpPr>
          <p:nvPr>
            <p:ph type="sldNum" sz="quarter" idx="10"/>
          </p:nvPr>
        </p:nvSpPr>
        <p:spPr/>
        <p:txBody>
          <a:bodyPr/>
          <a:lstStyle/>
          <a:p>
            <a:fld id="{0995B03B-596B-4E52-9FC5-13BBC15E9A72}" type="slidenum">
              <a:rPr lang="en-US" smtClean="0"/>
              <a:t>17</a:t>
            </a:fld>
            <a:endParaRPr lang="en-US"/>
          </a:p>
        </p:txBody>
      </p:sp>
    </p:spTree>
    <p:extLst>
      <p:ext uri="{BB962C8B-B14F-4D97-AF65-F5344CB8AC3E}">
        <p14:creationId xmlns:p14="http://schemas.microsoft.com/office/powerpoint/2010/main" val="610081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523">
              <a:spcAft>
                <a:spcPts val="353"/>
              </a:spcAft>
              <a:defRPr/>
            </a:pPr>
            <a:r>
              <a:rPr lang="en-US" kern="0" spc="-32" err="1">
                <a:gradFill>
                  <a:gsLst>
                    <a:gs pos="97872">
                      <a:schemeClr val="tx1"/>
                    </a:gs>
                    <a:gs pos="76000">
                      <a:schemeClr val="tx1"/>
                    </a:gs>
                  </a:gsLst>
                  <a:lin ang="5400000" scaled="0"/>
                </a:gradFill>
                <a:cs typeface="Segoe UI Semibold" panose="020B0702040204020203" pitchFamily="34" charset="0"/>
              </a:rPr>
              <a:t>Optimzing</a:t>
            </a:r>
            <a:r>
              <a:rPr lang="en-US" kern="0" spc="-32">
                <a:gradFill>
                  <a:gsLst>
                    <a:gs pos="97872">
                      <a:schemeClr val="tx1"/>
                    </a:gs>
                    <a:gs pos="76000">
                      <a:schemeClr val="tx1"/>
                    </a:gs>
                  </a:gsLst>
                  <a:lin ang="5400000" scaled="0"/>
                </a:gradFill>
                <a:cs typeface="Segoe UI Semibold" panose="020B0702040204020203" pitchFamily="34" charset="0"/>
              </a:rPr>
              <a:t> and transforming business processes isn’t of course only about building apps. Often its best to simply automate what needs to happen!</a:t>
            </a:r>
          </a:p>
          <a:p>
            <a:pPr defTabSz="968523">
              <a:spcAft>
                <a:spcPts val="353"/>
              </a:spcAft>
              <a:defRPr/>
            </a:pPr>
            <a:endParaRPr lang="en-US" kern="0" spc="-32">
              <a:gradFill>
                <a:gsLst>
                  <a:gs pos="97872">
                    <a:schemeClr val="tx1"/>
                  </a:gs>
                  <a:gs pos="76000">
                    <a:schemeClr val="tx1"/>
                  </a:gs>
                </a:gsLst>
                <a:lin ang="5400000" scaled="0"/>
              </a:gradFill>
              <a:cs typeface="Segoe UI Semibold" panose="020B0702040204020203" pitchFamily="34" charset="0"/>
            </a:endParaRPr>
          </a:p>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Flow is the workflow component of the business app platform and it is also directly integrated into </a:t>
            </a:r>
            <a:r>
              <a:rPr lang="en-US" kern="0" spc="-32" err="1">
                <a:gradFill>
                  <a:gsLst>
                    <a:gs pos="97872">
                      <a:schemeClr val="tx1"/>
                    </a:gs>
                    <a:gs pos="76000">
                      <a:schemeClr val="tx1"/>
                    </a:gs>
                  </a:gsLst>
                  <a:lin ang="5400000" scaled="0"/>
                </a:gradFill>
                <a:cs typeface="Segoe UI Semibold" panose="020B0702040204020203" pitchFamily="34" charset="0"/>
              </a:rPr>
              <a:t>Sharepoint</a:t>
            </a:r>
            <a:r>
              <a:rPr lang="en-US" kern="0" spc="-32">
                <a:gradFill>
                  <a:gsLst>
                    <a:gs pos="97872">
                      <a:schemeClr val="tx1"/>
                    </a:gs>
                    <a:gs pos="76000">
                      <a:schemeClr val="tx1"/>
                    </a:gs>
                  </a:gsLst>
                  <a:lin ang="5400000" scaled="0"/>
                </a:gradFill>
                <a:cs typeface="Segoe UI Semibold" panose="020B0702040204020203" pitchFamily="34" charset="0"/>
              </a:rPr>
              <a:t>, both </a:t>
            </a:r>
            <a:r>
              <a:rPr lang="en-US" kern="0" spc="-32" err="1">
                <a:gradFill>
                  <a:gsLst>
                    <a:gs pos="97872">
                      <a:schemeClr val="tx1"/>
                    </a:gs>
                    <a:gs pos="76000">
                      <a:schemeClr val="tx1"/>
                    </a:gs>
                  </a:gsLst>
                  <a:lin ang="5400000" scaled="0"/>
                </a:gradFill>
                <a:cs typeface="Segoe UI Semibold" panose="020B0702040204020203" pitchFamily="34" charset="0"/>
              </a:rPr>
              <a:t>Sharepoint</a:t>
            </a:r>
            <a:r>
              <a:rPr lang="en-US" kern="0" spc="-32">
                <a:gradFill>
                  <a:gsLst>
                    <a:gs pos="97872">
                      <a:schemeClr val="tx1"/>
                    </a:gs>
                    <a:gs pos="76000">
                      <a:schemeClr val="tx1"/>
                    </a:gs>
                  </a:gsLst>
                  <a:lin ang="5400000" scaled="0"/>
                </a:gradFill>
                <a:cs typeface="Segoe UI Semibold" panose="020B0702040204020203" pitchFamily="34" charset="0"/>
              </a:rPr>
              <a:t> lists and document libraries!</a:t>
            </a:r>
          </a:p>
          <a:p>
            <a:pPr defTabSz="968523">
              <a:spcAft>
                <a:spcPts val="353"/>
              </a:spcAft>
              <a:defRPr/>
            </a:pPr>
            <a:endParaRPr lang="en-US" kern="0" spc="-32">
              <a:gradFill>
                <a:gsLst>
                  <a:gs pos="97872">
                    <a:schemeClr val="tx1"/>
                  </a:gs>
                  <a:gs pos="76000">
                    <a:schemeClr val="tx1"/>
                  </a:gs>
                </a:gsLst>
                <a:lin ang="5400000" scaled="0"/>
              </a:gradFill>
              <a:cs typeface="Segoe UI Semibold" panose="020B0702040204020203" pitchFamily="34" charset="0"/>
            </a:endParaRPr>
          </a:p>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Out the box you have 100s of templates and it shows you a selection directly there in the list or library to automate common things. Want to post something in your Microsoft Teams channel every time a new item gets added to your </a:t>
            </a:r>
            <a:r>
              <a:rPr lang="en-US" kern="0" spc="-32" err="1">
                <a:gradFill>
                  <a:gsLst>
                    <a:gs pos="97872">
                      <a:schemeClr val="tx1"/>
                    </a:gs>
                    <a:gs pos="76000">
                      <a:schemeClr val="tx1"/>
                    </a:gs>
                  </a:gsLst>
                  <a:lin ang="5400000" scaled="0"/>
                </a:gradFill>
                <a:cs typeface="Segoe UI Semibold" panose="020B0702040204020203" pitchFamily="34" charset="0"/>
              </a:rPr>
              <a:t>sharepoint</a:t>
            </a:r>
            <a:r>
              <a:rPr lang="en-US" kern="0" spc="-32">
                <a:gradFill>
                  <a:gsLst>
                    <a:gs pos="97872">
                      <a:schemeClr val="tx1"/>
                    </a:gs>
                    <a:gs pos="76000">
                      <a:schemeClr val="tx1"/>
                    </a:gs>
                  </a:gsLst>
                  <a:lin ang="5400000" scaled="0"/>
                </a:gradFill>
                <a:cs typeface="Segoe UI Semibold" panose="020B0702040204020203" pitchFamily="34" charset="0"/>
              </a:rPr>
              <a:t> list capturing user feedback? No problem, there is a Flow for that!</a:t>
            </a:r>
          </a:p>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BTW that also works of course equally the other way round and you can easily use a flow to add items to a </a:t>
            </a:r>
            <a:r>
              <a:rPr lang="en-US" kern="0" spc="-32" err="1">
                <a:gradFill>
                  <a:gsLst>
                    <a:gs pos="97872">
                      <a:schemeClr val="tx1"/>
                    </a:gs>
                    <a:gs pos="76000">
                      <a:schemeClr val="tx1"/>
                    </a:gs>
                  </a:gsLst>
                  <a:lin ang="5400000" scaled="0"/>
                </a:gradFill>
                <a:cs typeface="Segoe UI Semibold" panose="020B0702040204020203" pitchFamily="34" charset="0"/>
              </a:rPr>
              <a:t>sharepoint</a:t>
            </a:r>
            <a:r>
              <a:rPr lang="en-US" kern="0" spc="-32">
                <a:gradFill>
                  <a:gsLst>
                    <a:gs pos="97872">
                      <a:schemeClr val="tx1"/>
                    </a:gs>
                    <a:gs pos="76000">
                      <a:schemeClr val="tx1"/>
                    </a:gs>
                  </a:gsLst>
                  <a:lin ang="5400000" scaled="0"/>
                </a:gradFill>
                <a:cs typeface="Segoe UI Semibold" panose="020B0702040204020203" pitchFamily="34" charset="0"/>
              </a:rPr>
              <a:t> lists every time something happens in an external systems, thanks to those 160+ connectors we mentioned before. So want to have a SPO list that captures tweets that are </a:t>
            </a:r>
            <a:r>
              <a:rPr lang="en-US" kern="0" spc="-32" err="1">
                <a:gradFill>
                  <a:gsLst>
                    <a:gs pos="97872">
                      <a:schemeClr val="tx1"/>
                    </a:gs>
                    <a:gs pos="76000">
                      <a:schemeClr val="tx1"/>
                    </a:gs>
                  </a:gsLst>
                  <a:lin ang="5400000" scaled="0"/>
                </a:gradFill>
                <a:cs typeface="Segoe UI Semibold" panose="020B0702040204020203" pitchFamily="34" charset="0"/>
              </a:rPr>
              <a:t>postivei</a:t>
            </a:r>
            <a:r>
              <a:rPr lang="en-US" kern="0" spc="-32">
                <a:gradFill>
                  <a:gsLst>
                    <a:gs pos="97872">
                      <a:schemeClr val="tx1"/>
                    </a:gs>
                    <a:gs pos="76000">
                      <a:schemeClr val="tx1"/>
                    </a:gs>
                  </a:gsLst>
                  <a:lin ang="5400000" scaled="0"/>
                </a:gradFill>
                <a:cs typeface="Segoe UI Semibold" panose="020B0702040204020203" pitchFamily="34" charset="0"/>
              </a:rPr>
              <a:t> about your business? Just use a flow to look through tweets that mention your business and use cognitive services connector to look at the sentiment to decide whether its positive or negative and what to do.</a:t>
            </a:r>
          </a:p>
          <a:p>
            <a:pPr defTabSz="968523">
              <a:spcAft>
                <a:spcPts val="353"/>
              </a:spcAft>
              <a:defRPr/>
            </a:pPr>
            <a:endParaRPr lang="en-US" kern="0" spc="-32">
              <a:gradFill>
                <a:gsLst>
                  <a:gs pos="97872">
                    <a:schemeClr val="tx1"/>
                  </a:gs>
                  <a:gs pos="76000">
                    <a:schemeClr val="tx1"/>
                  </a:gs>
                </a:gsLst>
                <a:lin ang="5400000" scaled="0"/>
              </a:gradFill>
              <a:cs typeface="Segoe UI Semibold" panose="020B0702040204020203" pitchFamily="34" charset="0"/>
            </a:endParaRPr>
          </a:p>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I am constantly blown away by way creative ways makers are using Flow to customize their processes, if you haven’t seen Flow, the editor to customize flows is drag and drop visual and makes all of this super intuitive. You’ll see in the demo later.</a:t>
            </a:r>
          </a:p>
          <a:p>
            <a:pPr defTabSz="968523">
              <a:spcAft>
                <a:spcPts val="353"/>
              </a:spcAft>
              <a:defRPr/>
            </a:pPr>
            <a:endParaRPr lang="en-US" kern="0" spc="-32">
              <a:gradFill>
                <a:gsLst>
                  <a:gs pos="97872">
                    <a:schemeClr val="tx1"/>
                  </a:gs>
                  <a:gs pos="76000">
                    <a:schemeClr val="tx1"/>
                  </a:gs>
                </a:gsLst>
                <a:lin ang="5400000" scaled="0"/>
              </a:gradFill>
              <a:cs typeface="Segoe UI Semibold" panose="020B0702040204020203" pitchFamily="34" charset="0"/>
            </a:endParaRPr>
          </a:p>
          <a:p>
            <a:pPr defTabSz="968523">
              <a:spcAft>
                <a:spcPts val="353"/>
              </a:spcAft>
              <a:defRPr/>
            </a:pPr>
            <a:endParaRPr lang="en-US" kern="0" spc="-32">
              <a:gradFill>
                <a:gsLst>
                  <a:gs pos="97872">
                    <a:schemeClr val="tx1"/>
                  </a:gs>
                  <a:gs pos="76000">
                    <a:schemeClr val="tx1"/>
                  </a:gs>
                </a:gsLst>
                <a:lin ang="5400000" scaled="0"/>
              </a:gradFill>
              <a:cs typeface="Segoe UI Semibold" panose="020B07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74474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PowerApps today is already natively integrated directly into </a:t>
            </a:r>
            <a:r>
              <a:rPr lang="en-US" kern="0" spc="-32" err="1">
                <a:gradFill>
                  <a:gsLst>
                    <a:gs pos="97872">
                      <a:schemeClr val="tx1"/>
                    </a:gs>
                    <a:gs pos="76000">
                      <a:schemeClr val="tx1"/>
                    </a:gs>
                  </a:gsLst>
                  <a:lin ang="5400000" scaled="0"/>
                </a:gradFill>
                <a:cs typeface="Segoe UI Semibold" panose="020B0702040204020203" pitchFamily="34" charset="0"/>
              </a:rPr>
              <a:t>Sharepoints</a:t>
            </a:r>
            <a:r>
              <a:rPr lang="en-US" kern="0" spc="-32">
                <a:gradFill>
                  <a:gsLst>
                    <a:gs pos="97872">
                      <a:schemeClr val="tx1"/>
                    </a:gs>
                    <a:gs pos="76000">
                      <a:schemeClr val="tx1"/>
                    </a:gs>
                  </a:gsLst>
                  <a:lin ang="5400000" scaled="0"/>
                </a:gradFill>
                <a:cs typeface="Segoe UI Semibold" panose="020B0702040204020203" pitchFamily="34" charset="0"/>
              </a:rPr>
              <a:t> Modern List experience. </a:t>
            </a:r>
          </a:p>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it will automatically generate a three screen mobile apps for that </a:t>
            </a:r>
            <a:r>
              <a:rPr lang="en-US" kern="0" spc="-32" err="1">
                <a:gradFill>
                  <a:gsLst>
                    <a:gs pos="97872">
                      <a:schemeClr val="tx1"/>
                    </a:gs>
                    <a:gs pos="76000">
                      <a:schemeClr val="tx1"/>
                    </a:gs>
                  </a:gsLst>
                  <a:lin ang="5400000" scaled="0"/>
                </a:gradFill>
                <a:cs typeface="Segoe UI Semibold" panose="020B0702040204020203" pitchFamily="34" charset="0"/>
              </a:rPr>
              <a:t>sharepoint</a:t>
            </a:r>
            <a:r>
              <a:rPr lang="en-US" kern="0" spc="-32">
                <a:gradFill>
                  <a:gsLst>
                    <a:gs pos="97872">
                      <a:schemeClr val="tx1"/>
                    </a:gs>
                    <a:gs pos="76000">
                      <a:schemeClr val="tx1"/>
                    </a:gs>
                  </a:gsLst>
                  <a:lin ang="5400000" scaled="0"/>
                </a:gradFill>
                <a:cs typeface="Segoe UI Semibold" panose="020B0702040204020203" pitchFamily="34" charset="0"/>
              </a:rPr>
              <a:t> list, you can share with your co workers as easily as an office document.</a:t>
            </a:r>
          </a:p>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The app itself runs on all mobile platforms as well as the web.</a:t>
            </a:r>
          </a:p>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As you heard in James Philips’ keynote companies like GJ Pepsi or Seneca are using those capabilities to build amazing mobile apps that really helped transform their business and directly integrate </a:t>
            </a:r>
            <a:r>
              <a:rPr lang="en-US" kern="0" spc="-32" err="1">
                <a:gradFill>
                  <a:gsLst>
                    <a:gs pos="97872">
                      <a:schemeClr val="tx1"/>
                    </a:gs>
                    <a:gs pos="76000">
                      <a:schemeClr val="tx1"/>
                    </a:gs>
                  </a:gsLst>
                  <a:lin ang="5400000" scaled="0"/>
                </a:gradFill>
                <a:cs typeface="Segoe UI Semibold" panose="020B0702040204020203" pitchFamily="34" charset="0"/>
              </a:rPr>
              <a:t>Sharepoint</a:t>
            </a:r>
            <a:r>
              <a:rPr lang="en-US" kern="0" spc="-32">
                <a:gradFill>
                  <a:gsLst>
                    <a:gs pos="97872">
                      <a:schemeClr val="tx1"/>
                    </a:gs>
                    <a:gs pos="76000">
                      <a:schemeClr val="tx1"/>
                    </a:gs>
                  </a:gsLst>
                  <a:lin ang="5400000" scaled="0"/>
                </a:gradFill>
                <a:cs typeface="Segoe UI Semibold" panose="020B0702040204020203" pitchFamily="34" charset="0"/>
              </a:rPr>
              <a:t> and office into processes that so far were manual and paper based. All from within the business and having the people who own the process able to refine the apps as the process gets refined.</a:t>
            </a:r>
          </a:p>
          <a:p>
            <a:pPr defTabSz="968523">
              <a:spcAft>
                <a:spcPts val="353"/>
              </a:spcAft>
              <a:defRPr/>
            </a:pPr>
            <a:endParaRPr lang="en-US" kern="0" spc="-32">
              <a:gradFill>
                <a:gsLst>
                  <a:gs pos="97872">
                    <a:schemeClr val="tx1"/>
                  </a:gs>
                  <a:gs pos="76000">
                    <a:schemeClr val="tx1"/>
                  </a:gs>
                </a:gsLst>
                <a:lin ang="5400000" scaled="0"/>
              </a:gradFill>
              <a:cs typeface="Segoe UI Semibold" panose="020B07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90701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PowerApps today is already natively integrated directly into </a:t>
            </a:r>
            <a:r>
              <a:rPr lang="en-US" kern="0" spc="-32" err="1">
                <a:gradFill>
                  <a:gsLst>
                    <a:gs pos="97872">
                      <a:schemeClr val="tx1"/>
                    </a:gs>
                    <a:gs pos="76000">
                      <a:schemeClr val="tx1"/>
                    </a:gs>
                  </a:gsLst>
                  <a:lin ang="5400000" scaled="0"/>
                </a:gradFill>
                <a:cs typeface="Segoe UI Semibold" panose="020B0702040204020203" pitchFamily="34" charset="0"/>
              </a:rPr>
              <a:t>Sharepoints</a:t>
            </a:r>
            <a:r>
              <a:rPr lang="en-US" kern="0" spc="-32">
                <a:gradFill>
                  <a:gsLst>
                    <a:gs pos="97872">
                      <a:schemeClr val="tx1"/>
                    </a:gs>
                    <a:gs pos="76000">
                      <a:schemeClr val="tx1"/>
                    </a:gs>
                  </a:gsLst>
                  <a:lin ang="5400000" scaled="0"/>
                </a:gradFill>
                <a:cs typeface="Segoe UI Semibold" panose="020B0702040204020203" pitchFamily="34" charset="0"/>
              </a:rPr>
              <a:t> Modern List experience. </a:t>
            </a:r>
          </a:p>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it will automatically generate a three screen mobile apps for that </a:t>
            </a:r>
            <a:r>
              <a:rPr lang="en-US" kern="0" spc="-32" err="1">
                <a:gradFill>
                  <a:gsLst>
                    <a:gs pos="97872">
                      <a:schemeClr val="tx1"/>
                    </a:gs>
                    <a:gs pos="76000">
                      <a:schemeClr val="tx1"/>
                    </a:gs>
                  </a:gsLst>
                  <a:lin ang="5400000" scaled="0"/>
                </a:gradFill>
                <a:cs typeface="Segoe UI Semibold" panose="020B0702040204020203" pitchFamily="34" charset="0"/>
              </a:rPr>
              <a:t>sharepoint</a:t>
            </a:r>
            <a:r>
              <a:rPr lang="en-US" kern="0" spc="-32">
                <a:gradFill>
                  <a:gsLst>
                    <a:gs pos="97872">
                      <a:schemeClr val="tx1"/>
                    </a:gs>
                    <a:gs pos="76000">
                      <a:schemeClr val="tx1"/>
                    </a:gs>
                  </a:gsLst>
                  <a:lin ang="5400000" scaled="0"/>
                </a:gradFill>
                <a:cs typeface="Segoe UI Semibold" panose="020B0702040204020203" pitchFamily="34" charset="0"/>
              </a:rPr>
              <a:t> list, you can share with your co workers as easily as an office document.</a:t>
            </a:r>
          </a:p>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The app itself runs on all mobile platforms as well as the web.</a:t>
            </a:r>
          </a:p>
          <a:p>
            <a:pPr defTabSz="968523">
              <a:spcAft>
                <a:spcPts val="353"/>
              </a:spcAft>
              <a:defRPr/>
            </a:pPr>
            <a:r>
              <a:rPr lang="en-US" kern="0" spc="-32">
                <a:gradFill>
                  <a:gsLst>
                    <a:gs pos="97872">
                      <a:schemeClr val="tx1"/>
                    </a:gs>
                    <a:gs pos="76000">
                      <a:schemeClr val="tx1"/>
                    </a:gs>
                  </a:gsLst>
                  <a:lin ang="5400000" scaled="0"/>
                </a:gradFill>
                <a:cs typeface="Segoe UI Semibold" panose="020B0702040204020203" pitchFamily="34" charset="0"/>
              </a:rPr>
              <a:t>As you heard in James Philips’ keynote companies like GJ Pepsi or Seneca are using those capabilities to build amazing mobile apps that really helped transform their business and directly integrate </a:t>
            </a:r>
            <a:r>
              <a:rPr lang="en-US" kern="0" spc="-32" err="1">
                <a:gradFill>
                  <a:gsLst>
                    <a:gs pos="97872">
                      <a:schemeClr val="tx1"/>
                    </a:gs>
                    <a:gs pos="76000">
                      <a:schemeClr val="tx1"/>
                    </a:gs>
                  </a:gsLst>
                  <a:lin ang="5400000" scaled="0"/>
                </a:gradFill>
                <a:cs typeface="Segoe UI Semibold" panose="020B0702040204020203" pitchFamily="34" charset="0"/>
              </a:rPr>
              <a:t>Sharepoint</a:t>
            </a:r>
            <a:r>
              <a:rPr lang="en-US" kern="0" spc="-32">
                <a:gradFill>
                  <a:gsLst>
                    <a:gs pos="97872">
                      <a:schemeClr val="tx1"/>
                    </a:gs>
                    <a:gs pos="76000">
                      <a:schemeClr val="tx1"/>
                    </a:gs>
                  </a:gsLst>
                  <a:lin ang="5400000" scaled="0"/>
                </a:gradFill>
                <a:cs typeface="Segoe UI Semibold" panose="020B0702040204020203" pitchFamily="34" charset="0"/>
              </a:rPr>
              <a:t> and office into processes that so far were manual and paper based. All from within the business and having the people who own the process able to refine the apps as the process gets refined.</a:t>
            </a:r>
          </a:p>
          <a:p>
            <a:pPr defTabSz="968523">
              <a:spcAft>
                <a:spcPts val="353"/>
              </a:spcAft>
              <a:defRPr/>
            </a:pPr>
            <a:endParaRPr lang="en-US" kern="0" spc="-32">
              <a:gradFill>
                <a:gsLst>
                  <a:gs pos="97872">
                    <a:schemeClr val="tx1"/>
                  </a:gs>
                  <a:gs pos="76000">
                    <a:schemeClr val="tx1"/>
                  </a:gs>
                </a:gsLst>
                <a:lin ang="5400000" scaled="0"/>
              </a:gradFill>
              <a:cs typeface="Segoe UI Semibold" panose="020B0702040204020203" pitchFamily="34" charset="0"/>
            </a:endParaRPr>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13749" marR="0" lvl="0" indent="0" algn="l" defTabSz="9491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85397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rPr>
              <a:pPr marL="0" marR="0" lvl="0" indent="0" defTabSz="931774"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993787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50:00</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9/21/2018 12:33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684825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3</a:t>
            </a:fld>
            <a:endParaRPr lang="en-US"/>
          </a:p>
        </p:txBody>
      </p:sp>
    </p:spTree>
    <p:extLst>
      <p:ext uri="{BB962C8B-B14F-4D97-AF65-F5344CB8AC3E}">
        <p14:creationId xmlns:p14="http://schemas.microsoft.com/office/powerpoint/2010/main" val="3705370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9/21/2018 12:33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619929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9/21/2018 12:33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820823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Segoe UI Light" panose="020B0502040204020203" pitchFamily="34" charset="0"/>
                <a:ea typeface="+mn-ea"/>
                <a:cs typeface="Segoe UI Light" panose="020B0502040204020203" pitchFamily="34" charset="0"/>
              </a:rPr>
              <a:t>User aver 100+ templates (and growing)</a:t>
            </a:r>
            <a:r>
              <a:rPr lang="en-US" sz="1200" kern="1200" baseline="0">
                <a:solidFill>
                  <a:schemeClr val="tx1"/>
                </a:solidFill>
                <a:latin typeface="Segoe UI Light" panose="020B0502040204020203" pitchFamily="34" charset="0"/>
                <a:ea typeface="+mn-ea"/>
                <a:cs typeface="Segoe UI Light" panose="020B0502040204020203" pitchFamily="34" charset="0"/>
              </a:rPr>
              <a:t> </a:t>
            </a:r>
            <a:r>
              <a:rPr lang="en-US" sz="1200" kern="1200">
                <a:solidFill>
                  <a:schemeClr val="tx1"/>
                </a:solidFill>
                <a:latin typeface="Segoe UI Light" panose="020B0502040204020203" pitchFamily="34" charset="0"/>
                <a:ea typeface="+mn-ea"/>
                <a:cs typeface="Segoe UI Light" panose="020B0502040204020203" pitchFamily="34" charset="0"/>
              </a:rPr>
              <a:t>for common scenarios as a starting point to create your new workflow!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Segoe UI Light" panose="020B0502040204020203" pitchFamily="34" charset="0"/>
              <a:ea typeface="+mn-ea"/>
              <a:cs typeface="Segoe UI Light"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Segoe UI Light" panose="020B0502040204020203" pitchFamily="34" charset="0"/>
                <a:ea typeface="+mn-ea"/>
                <a:cs typeface="Segoe UI Light" panose="020B0502040204020203" pitchFamily="34" charset="0"/>
              </a:rPr>
              <a:t>Various use cases – many of which have been submitted by users like yourselves.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6D019-A458-4E87-ACC4-E001A88BB1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061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utilizing</a:t>
            </a:r>
            <a:r>
              <a:rPr lang="en-US" baseline="0"/>
              <a:t> Templates, e</a:t>
            </a:r>
            <a:r>
              <a:rPr lang="en-US"/>
              <a:t>nd-users can easily build their own Flows or customize</a:t>
            </a:r>
            <a:r>
              <a:rPr lang="en-US" baseline="0"/>
              <a:t> any of the available templates </a:t>
            </a:r>
            <a:r>
              <a:rPr lang="en-US"/>
              <a:t>through an easy to use visual designer. </a:t>
            </a:r>
          </a:p>
          <a:p>
            <a:endParaRPr lang="en-US"/>
          </a:p>
          <a:p>
            <a:endParaRPr lang="en-US"/>
          </a:p>
          <a:p>
            <a:r>
              <a:rPr lang="en-US"/>
              <a:t>In</a:t>
            </a:r>
            <a:r>
              <a:rPr lang="en-US" baseline="0"/>
              <a:t> this example I want to receive and email in my Exchange email box every time a new file gets added to my Dropbox account. </a:t>
            </a:r>
            <a:endParaRPr lang="en-US"/>
          </a:p>
          <a:p>
            <a:endParaRPr lang="en-US"/>
          </a:p>
          <a:p>
            <a:pPr marL="171450" indent="-171450">
              <a:buFont typeface="Arial" panose="020B0604020202020204" pitchFamily="34" charset="0"/>
              <a:buChar char="•"/>
            </a:pPr>
            <a:r>
              <a:rPr lang="en-US"/>
              <a:t>Simply select</a:t>
            </a:r>
            <a:r>
              <a:rPr lang="en-US" baseline="0"/>
              <a:t> the “Dropbox - When a file is created” trigger and provide my account details to authenticate. Once authenticated and can simplify select the folder I want to monitor on my account. </a:t>
            </a:r>
            <a:endParaRPr lang="en-US"/>
          </a:p>
          <a:p>
            <a:pPr marL="171450" indent="-171450">
              <a:buFont typeface="Arial" panose="020B0604020202020204" pitchFamily="34" charset="0"/>
              <a:buChar char="•"/>
            </a:pPr>
            <a:r>
              <a:rPr lang="en-US"/>
              <a:t>As a</a:t>
            </a:r>
            <a:r>
              <a:rPr lang="en-US" baseline="0"/>
              <a:t> next step, I select the Office 365 Outlook – Send email function. This will prompted my to logon to my O365 email account. I have different properties available which I use directly in the subject, body an ‘To’ address of the message that will be send based on the Drop box trigger.  </a:t>
            </a:r>
            <a:endParaRPr lang="en-US"/>
          </a:p>
          <a:p>
            <a:endParaRPr lang="en-US"/>
          </a:p>
          <a:p>
            <a:r>
              <a:rPr lang="en-US"/>
              <a:t>I simply save the Flow I just created,</a:t>
            </a:r>
            <a:r>
              <a:rPr lang="en-US" baseline="0"/>
              <a:t> and it is now ready for execution. </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6D019-A458-4E87-ACC4-E001A88BB1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512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45312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1598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utilizing</a:t>
            </a:r>
            <a:r>
              <a:rPr lang="en-US" baseline="0"/>
              <a:t> Templates, e</a:t>
            </a:r>
            <a:r>
              <a:rPr lang="en-US"/>
              <a:t>nd-users can easily build their own Flows or customize</a:t>
            </a:r>
            <a:r>
              <a:rPr lang="en-US" baseline="0"/>
              <a:t> any of the available templates </a:t>
            </a:r>
            <a:r>
              <a:rPr lang="en-US"/>
              <a:t>through an easy to use visual designer. </a:t>
            </a:r>
          </a:p>
          <a:p>
            <a:endParaRPr lang="en-US"/>
          </a:p>
          <a:p>
            <a:endParaRPr lang="en-US"/>
          </a:p>
          <a:p>
            <a:r>
              <a:rPr lang="en-US"/>
              <a:t>In</a:t>
            </a:r>
            <a:r>
              <a:rPr lang="en-US" baseline="0"/>
              <a:t> this example I want to receive and email in my Exchange email box every time a new file gets added to my Dropbox account. </a:t>
            </a:r>
            <a:endParaRPr lang="en-US"/>
          </a:p>
          <a:p>
            <a:endParaRPr lang="en-US"/>
          </a:p>
          <a:p>
            <a:pPr marL="171450" indent="-171450">
              <a:buFont typeface="Arial" panose="020B0604020202020204" pitchFamily="34" charset="0"/>
              <a:buChar char="•"/>
            </a:pPr>
            <a:r>
              <a:rPr lang="en-US"/>
              <a:t>Simply select</a:t>
            </a:r>
            <a:r>
              <a:rPr lang="en-US" baseline="0"/>
              <a:t> the “Dropbox - When a file is created” trigger and provide my account details to authenticate. Once authenticated and can simplify select the folder I want to monitor on my account. </a:t>
            </a:r>
            <a:endParaRPr lang="en-US"/>
          </a:p>
          <a:p>
            <a:pPr marL="171450" indent="-171450">
              <a:buFont typeface="Arial" panose="020B0604020202020204" pitchFamily="34" charset="0"/>
              <a:buChar char="•"/>
            </a:pPr>
            <a:r>
              <a:rPr lang="en-US"/>
              <a:t>As a</a:t>
            </a:r>
            <a:r>
              <a:rPr lang="en-US" baseline="0"/>
              <a:t> next step, I select the Office 365 Outlook – Send email function. This will prompted my to logon to my O365 email account. I have different properties available which I use directly in the subject, body an ‘To’ address of the message that will be send based on the Drop box trigger.  </a:t>
            </a:r>
            <a:endParaRPr lang="en-US"/>
          </a:p>
          <a:p>
            <a:endParaRPr lang="en-US"/>
          </a:p>
          <a:p>
            <a:r>
              <a:rPr lang="en-US"/>
              <a:t>I simply save the Flow I just created,</a:t>
            </a:r>
            <a:r>
              <a:rPr lang="en-US" baseline="0"/>
              <a:t> and it is now ready for execution. </a:t>
            </a:r>
            <a:endParaRPr lang="en-US"/>
          </a:p>
          <a:p>
            <a:endParaRPr lang="en-US"/>
          </a:p>
        </p:txBody>
      </p:sp>
      <p:sp>
        <p:nvSpPr>
          <p:cNvPr id="4" name="Slide Number Placeholder 3"/>
          <p:cNvSpPr>
            <a:spLocks noGrp="1"/>
          </p:cNvSpPr>
          <p:nvPr>
            <p:ph type="sldNum" sz="quarter" idx="10"/>
          </p:nvPr>
        </p:nvSpPr>
        <p:spPr/>
        <p:txBody>
          <a:bodyPr/>
          <a:lstStyle/>
          <a:p>
            <a:fld id="{3706D019-A458-4E87-ACC4-E001A88BB1A9}" type="slidenum">
              <a:rPr lang="en-US" smtClean="0"/>
              <a:t>29</a:t>
            </a:fld>
            <a:endParaRPr lang="en-US"/>
          </a:p>
        </p:txBody>
      </p:sp>
    </p:spTree>
    <p:extLst>
      <p:ext uri="{BB962C8B-B14F-4D97-AF65-F5344CB8AC3E}">
        <p14:creationId xmlns:p14="http://schemas.microsoft.com/office/powerpoint/2010/main" val="2205205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74676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52167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19162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58052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47C1D7-E43C-4147-B3FA-1383C1C5268D}" type="slidenum">
              <a:rPr lang="en-US" smtClean="0"/>
              <a:t>33</a:t>
            </a:fld>
            <a:endParaRPr lang="en-US"/>
          </a:p>
        </p:txBody>
      </p:sp>
    </p:spTree>
    <p:extLst>
      <p:ext uri="{BB962C8B-B14F-4D97-AF65-F5344CB8AC3E}">
        <p14:creationId xmlns:p14="http://schemas.microsoft.com/office/powerpoint/2010/main" val="1600418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9/21/2018 12:34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4129470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8174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Data Insights Summit</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10182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Examples of Flow buttons:</a:t>
            </a:r>
          </a:p>
          <a:p>
            <a:pPr marL="171450" indent="-171450">
              <a:buFontTx/>
              <a:buChar char="-"/>
            </a:pPr>
            <a:r>
              <a:rPr lang="en-US" b="0" u="none"/>
              <a:t>Who’s on call?</a:t>
            </a:r>
          </a:p>
          <a:p>
            <a:pPr marL="171450" indent="-171450">
              <a:buFontTx/>
              <a:buChar char="-"/>
            </a:pPr>
            <a:r>
              <a:rPr lang="en-US" b="0" u="none"/>
              <a:t>Create bug</a:t>
            </a:r>
          </a:p>
          <a:p>
            <a:pPr marL="171450" indent="-171450">
              <a:buFontTx/>
              <a:buChar char="-"/>
            </a:pPr>
            <a:endParaRPr lang="en-US" b="0" u="none"/>
          </a:p>
          <a:p>
            <a:pPr marL="0" indent="0">
              <a:buFontTx/>
              <a:buNone/>
            </a:pPr>
            <a:r>
              <a:rPr lang="en-US" b="0" u="none"/>
              <a:t>Share</a:t>
            </a:r>
          </a:p>
          <a:p>
            <a:pPr marL="0" indent="0">
              <a:buFontTx/>
              <a:buNone/>
            </a:pPr>
            <a:r>
              <a:rPr lang="en-US" b="0" u="none"/>
              <a:t>- For co-workers who won’t be able to build flows themselves</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2017</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40308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8:00</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9/21/2018 12:34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2062667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0464" rtl="0" eaLnBrk="1" fontAlgn="auto" latinLnBrk="0" hangingPunct="1">
              <a:lnSpc>
                <a:spcPct val="90000"/>
              </a:lnSpc>
              <a:spcBef>
                <a:spcPts val="0"/>
              </a:spcBef>
              <a:spcAft>
                <a:spcPts val="346"/>
              </a:spcAft>
              <a:buClrTx/>
              <a:buSzTx/>
              <a:buFontTx/>
              <a:buNone/>
              <a:tabLst/>
              <a:defRPr/>
            </a:pPr>
            <a:r>
              <a:rPr lang="en-US" kern="0" spc="-31">
                <a:gradFill>
                  <a:gsLst>
                    <a:gs pos="97872">
                      <a:schemeClr val="tx1"/>
                    </a:gs>
                    <a:gs pos="76000">
                      <a:schemeClr val="tx1"/>
                    </a:gs>
                  </a:gsLst>
                  <a:lin ang="5400000" scaled="0"/>
                </a:gradFill>
                <a:cs typeface="Segoe UI Semibold" panose="020B0702040204020203" pitchFamily="34" charset="0"/>
              </a:rPr>
              <a:t>MIKE</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47178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9/21/2018 12:34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3647107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13:30</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9/21/2018 12:34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3700338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9/21/2018 12:34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3977399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327646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9/21/2018 12:34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1626275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44">
              <a:spcAft>
                <a:spcPts val="588"/>
              </a:spcAft>
              <a:buFont typeface="Arial" panose="020B0604020202020204" pitchFamily="34" charset="0"/>
              <a:buNone/>
            </a:pPr>
            <a:r>
              <a:rPr lang="en-US" sz="900" kern="1200">
                <a:solidFill>
                  <a:schemeClr val="tx1"/>
                </a:solidFill>
                <a:latin typeface="Segoe UI Light" pitchFamily="34" charset="0"/>
                <a:ea typeface="+mn-ea"/>
                <a:cs typeface="+mn-cs"/>
              </a:rPr>
              <a:t>Lifecycle management of flows </a:t>
            </a:r>
          </a:p>
          <a:p>
            <a:pPr marL="171450" indent="-171450" defTabSz="914344">
              <a:spcAft>
                <a:spcPts val="588"/>
              </a:spcAft>
              <a:buFont typeface="Arial" panose="020B0604020202020204" pitchFamily="34" charset="0"/>
              <a:buChar char="•"/>
            </a:pPr>
            <a:r>
              <a:rPr lang="en-US" sz="900" kern="1200">
                <a:solidFill>
                  <a:schemeClr val="tx1"/>
                </a:solidFill>
                <a:latin typeface="Segoe UI Light" pitchFamily="34" charset="0"/>
                <a:ea typeface="+mn-ea"/>
                <a:cs typeface="+mn-cs"/>
              </a:rPr>
              <a:t>Add yourself as an owner if someone leaves an organization, or assign another owner</a:t>
            </a:r>
          </a:p>
          <a:p>
            <a:pPr marL="171450" indent="-171450" defTabSz="914344">
              <a:spcAft>
                <a:spcPts val="588"/>
              </a:spcAft>
              <a:buFont typeface="Arial" panose="020B0604020202020204" pitchFamily="34" charset="0"/>
              <a:buChar char="•"/>
            </a:pPr>
            <a:r>
              <a:rPr lang="en-US" sz="900" kern="1200">
                <a:solidFill>
                  <a:schemeClr val="tx1"/>
                </a:solidFill>
                <a:latin typeface="Segoe UI Light" pitchFamily="34" charset="0"/>
                <a:ea typeface="+mn-ea"/>
                <a:cs typeface="+mn-cs"/>
              </a:rPr>
              <a:t>Turn off flows that have too many runs</a:t>
            </a:r>
          </a:p>
          <a:p>
            <a:pPr marL="171450" indent="-171450" defTabSz="914344">
              <a:spcAft>
                <a:spcPts val="588"/>
              </a:spcAft>
              <a:buFont typeface="Arial" panose="020B0604020202020204" pitchFamily="34" charset="0"/>
              <a:buChar char="•"/>
            </a:pPr>
            <a:endParaRPr lang="en-US" sz="900" kern="1200">
              <a:solidFill>
                <a:schemeClr val="tx1"/>
              </a:solidFill>
              <a:latin typeface="Segoe UI Light" pitchFamily="34" charset="0"/>
              <a:ea typeface="+mn-ea"/>
              <a:cs typeface="+mn-cs"/>
            </a:endParaRPr>
          </a:p>
          <a:p>
            <a:pPr marL="0" indent="0" defTabSz="914344">
              <a:spcAft>
                <a:spcPts val="588"/>
              </a:spcAft>
              <a:buFont typeface="Arial" panose="020B0604020202020204" pitchFamily="34" charset="0"/>
              <a:buNone/>
            </a:pPr>
            <a:r>
              <a:rPr lang="en-US" sz="900" kern="1200">
                <a:solidFill>
                  <a:schemeClr val="tx1"/>
                </a:solidFill>
                <a:latin typeface="Segoe UI Light" pitchFamily="34" charset="0"/>
                <a:ea typeface="+mn-ea"/>
                <a:cs typeface="+mn-cs"/>
              </a:rPr>
              <a:t>DLP</a:t>
            </a:r>
          </a:p>
          <a:p>
            <a:pPr marL="171450" indent="-171450" defTabSz="914344">
              <a:spcAft>
                <a:spcPts val="588"/>
              </a:spcAft>
              <a:buFont typeface="Arial" panose="020B0604020202020204" pitchFamily="34" charset="0"/>
              <a:buChar char="•"/>
            </a:pPr>
            <a:r>
              <a:rPr lang="en-US" sz="900" kern="1200">
                <a:solidFill>
                  <a:schemeClr val="tx1"/>
                </a:solidFill>
                <a:latin typeface="Segoe UI Light" pitchFamily="34" charset="0"/>
                <a:ea typeface="+mn-ea"/>
                <a:cs typeface="+mn-cs"/>
              </a:rPr>
              <a:t>To prevent data loss, as an admin, you can setup policies that classify services into data groups. </a:t>
            </a:r>
          </a:p>
          <a:p>
            <a:pPr marL="171450" indent="-171450" defTabSz="914344">
              <a:spcAft>
                <a:spcPts val="588"/>
              </a:spcAft>
              <a:buFont typeface="Arial" panose="020B0604020202020204" pitchFamily="34" charset="0"/>
              <a:buChar char="•"/>
            </a:pPr>
            <a:r>
              <a:rPr lang="en-US" sz="900" kern="1200">
                <a:solidFill>
                  <a:schemeClr val="tx1"/>
                </a:solidFill>
                <a:latin typeface="Segoe UI Light" pitchFamily="34" charset="0"/>
                <a:ea typeface="+mn-ea"/>
                <a:cs typeface="+mn-cs"/>
              </a:rPr>
              <a:t>Any Flow or </a:t>
            </a:r>
            <a:r>
              <a:rPr lang="en-US" sz="900" kern="1200" err="1">
                <a:solidFill>
                  <a:schemeClr val="tx1"/>
                </a:solidFill>
                <a:latin typeface="Segoe UI Light" pitchFamily="34" charset="0"/>
                <a:ea typeface="+mn-ea"/>
                <a:cs typeface="+mn-cs"/>
              </a:rPr>
              <a:t>PowerApp</a:t>
            </a:r>
            <a:r>
              <a:rPr lang="en-US" sz="900" kern="1200">
                <a:solidFill>
                  <a:schemeClr val="tx1"/>
                </a:solidFill>
                <a:latin typeface="Segoe UI Light" pitchFamily="34" charset="0"/>
                <a:ea typeface="+mn-ea"/>
                <a:cs typeface="+mn-cs"/>
              </a:rPr>
              <a:t> that uses services from the </a:t>
            </a:r>
            <a:r>
              <a:rPr lang="en-US" sz="900" i="1" kern="1200">
                <a:solidFill>
                  <a:schemeClr val="tx1"/>
                </a:solidFill>
                <a:latin typeface="Segoe UI Light" pitchFamily="34" charset="0"/>
                <a:ea typeface="+mn-ea"/>
                <a:cs typeface="+mn-cs"/>
              </a:rPr>
              <a:t>Business data only</a:t>
            </a:r>
            <a:r>
              <a:rPr lang="en-US" sz="900" kern="1200">
                <a:solidFill>
                  <a:schemeClr val="tx1"/>
                </a:solidFill>
                <a:latin typeface="Segoe UI Light" pitchFamily="34" charset="0"/>
                <a:ea typeface="+mn-ea"/>
                <a:cs typeface="+mn-cs"/>
              </a:rPr>
              <a:t> and </a:t>
            </a:r>
            <a:r>
              <a:rPr lang="en-US" sz="900" i="1" kern="1200">
                <a:solidFill>
                  <a:schemeClr val="tx1"/>
                </a:solidFill>
                <a:latin typeface="Segoe UI Light" pitchFamily="34" charset="0"/>
                <a:ea typeface="+mn-ea"/>
                <a:cs typeface="+mn-cs"/>
              </a:rPr>
              <a:t>No business data allowed </a:t>
            </a:r>
            <a:r>
              <a:rPr lang="en-US" sz="900" kern="1200">
                <a:solidFill>
                  <a:schemeClr val="tx1"/>
                </a:solidFill>
                <a:latin typeface="Segoe UI Light" pitchFamily="34" charset="0"/>
                <a:ea typeface="+mn-ea"/>
                <a:cs typeface="+mn-cs"/>
              </a:rPr>
              <a:t>groups will be blocked. </a:t>
            </a:r>
          </a:p>
          <a:p>
            <a:pPr marL="171450" indent="-171450" defTabSz="914344">
              <a:spcAft>
                <a:spcPts val="588"/>
              </a:spcAft>
              <a:buFont typeface="Arial" panose="020B0604020202020204" pitchFamily="34" charset="0"/>
              <a:buChar char="•"/>
            </a:pPr>
            <a:r>
              <a:rPr lang="en-US" sz="900" kern="1200">
                <a:solidFill>
                  <a:schemeClr val="tx1"/>
                </a:solidFill>
                <a:latin typeface="Segoe UI Light" pitchFamily="34" charset="0"/>
                <a:ea typeface="+mn-ea"/>
                <a:cs typeface="+mn-cs"/>
              </a:rPr>
              <a:t>Policies can be applied to the </a:t>
            </a:r>
            <a:r>
              <a:rPr lang="en-US" sz="900" b="1" kern="1200">
                <a:solidFill>
                  <a:schemeClr val="tx1"/>
                </a:solidFill>
                <a:latin typeface="Segoe UI Light" pitchFamily="34" charset="0"/>
                <a:ea typeface="+mn-ea"/>
                <a:cs typeface="+mn-cs"/>
              </a:rPr>
              <a:t>entire tenant or specific environments</a:t>
            </a:r>
            <a:endParaRPr lang="en-US" b="1"/>
          </a:p>
        </p:txBody>
      </p:sp>
      <p:sp>
        <p:nvSpPr>
          <p:cNvPr id="4" name="Slide Number Placeholder 3"/>
          <p:cNvSpPr>
            <a:spLocks noGrp="1"/>
          </p:cNvSpPr>
          <p:nvPr>
            <p:ph type="sldNum" sz="quarter" idx="10"/>
          </p:nvPr>
        </p:nvSpPr>
        <p:spPr/>
        <p:txBody>
          <a:bodyPr/>
          <a:lstStyle/>
          <a:p>
            <a:fld id="{3D7B9D4F-5F19-438C-92E8-037C6AE8F87D}" type="slidenum">
              <a:rPr lang="en-US" smtClean="0"/>
              <a:t>44</a:t>
            </a:fld>
            <a:endParaRPr lang="en-US"/>
          </a:p>
        </p:txBody>
      </p:sp>
    </p:spTree>
    <p:extLst>
      <p:ext uri="{BB962C8B-B14F-4D97-AF65-F5344CB8AC3E}">
        <p14:creationId xmlns:p14="http://schemas.microsoft.com/office/powerpoint/2010/main" val="4499885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45</a:t>
            </a:fld>
            <a:endParaRPr lang="en-US"/>
          </a:p>
        </p:txBody>
      </p:sp>
    </p:spTree>
    <p:extLst>
      <p:ext uri="{BB962C8B-B14F-4D97-AF65-F5344CB8AC3E}">
        <p14:creationId xmlns:p14="http://schemas.microsoft.com/office/powerpoint/2010/main" val="1419005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46</a:t>
            </a:fld>
            <a:endParaRPr lang="en-US"/>
          </a:p>
        </p:txBody>
      </p:sp>
    </p:spTree>
    <p:extLst>
      <p:ext uri="{BB962C8B-B14F-4D97-AF65-F5344CB8AC3E}">
        <p14:creationId xmlns:p14="http://schemas.microsoft.com/office/powerpoint/2010/main" val="2793455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35075"/>
            <a:ext cx="5672138" cy="3190875"/>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lIns="90416" tIns="45208" rIns="90416" bIns="45208"/>
          <a:lstStyle/>
          <a:p>
            <a:pPr algn="l" defTabSz="922295" eaLnBrk="1" fontAlgn="auto" hangingPunct="1">
              <a:lnSpc>
                <a:spcPct val="100000"/>
              </a:lnSpc>
              <a:spcBef>
                <a:spcPts val="0"/>
              </a:spcBef>
              <a:spcAft>
                <a:spcPts val="0"/>
              </a:spcAft>
              <a:defRPr/>
            </a:pPr>
            <a:endParaRPr lang="en-US" sz="1200">
              <a:solidFill>
                <a:prstClr val="black"/>
              </a:solidFill>
              <a:latin typeface="Segoe UI" pitchFamily="34" charset="0"/>
              <a:ea typeface="+mn-ea"/>
              <a:cs typeface="+mn-cs"/>
            </a:endParaRPr>
          </a:p>
        </p:txBody>
      </p:sp>
      <p:sp>
        <p:nvSpPr>
          <p:cNvPr id="5" name="Footer Placeholder 4"/>
          <p:cNvSpPr>
            <a:spLocks noGrp="1"/>
          </p:cNvSpPr>
          <p:nvPr>
            <p:ph type="ftr" sz="quarter" idx="11"/>
          </p:nvPr>
        </p:nvSpPr>
        <p:spPr/>
        <p:txBody>
          <a:bodyPr lIns="90416" tIns="45208" rIns="90416" bIns="45208"/>
          <a:lstStyle/>
          <a:p>
            <a:pPr marL="565099" algn="l" defTabSz="903861" fontAlgn="auto">
              <a:lnSpc>
                <a:spcPct val="100000"/>
              </a:lnSpc>
              <a:spcBef>
                <a:spcPts val="0"/>
              </a:spcBef>
              <a:spcAft>
                <a:spcPts val="0"/>
              </a:spcAft>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lIns="90416" tIns="45208" rIns="90416" bIns="45208"/>
          <a:lstStyle/>
          <a:p>
            <a:pPr algn="r" defTabSz="922295" eaLnBrk="1" fontAlgn="auto" hangingPunct="1">
              <a:lnSpc>
                <a:spcPct val="100000"/>
              </a:lnSpc>
              <a:spcBef>
                <a:spcPts val="0"/>
              </a:spcBef>
              <a:spcAft>
                <a:spcPts val="0"/>
              </a:spcAft>
              <a:defRPr/>
            </a:pPr>
            <a:fld id="{D18B56EA-E28F-4F92-9F16-7A6F2501B303}" type="datetime8">
              <a:rPr lang="en-US" sz="1200">
                <a:solidFill>
                  <a:prstClr val="black"/>
                </a:solidFill>
                <a:latin typeface="Segoe UI" pitchFamily="34" charset="0"/>
                <a:ea typeface="+mn-ea"/>
                <a:cs typeface="+mn-cs"/>
              </a:rPr>
              <a:pPr algn="r" defTabSz="922295" eaLnBrk="1" fontAlgn="auto" hangingPunct="1">
                <a:lnSpc>
                  <a:spcPct val="100000"/>
                </a:lnSpc>
                <a:spcBef>
                  <a:spcPts val="0"/>
                </a:spcBef>
                <a:spcAft>
                  <a:spcPts val="0"/>
                </a:spcAft>
                <a:defRPr/>
              </a:pPr>
              <a:t>9/21/2018 12:34 PM</a:t>
            </a:fld>
            <a:endParaRPr lang="en-US" sz="1200">
              <a:solidFill>
                <a:prstClr val="black"/>
              </a:solidFill>
              <a:latin typeface="Segoe UI" pitchFamily="34" charset="0"/>
              <a:ea typeface="+mn-ea"/>
              <a:cs typeface="+mn-cs"/>
            </a:endParaRPr>
          </a:p>
        </p:txBody>
      </p:sp>
      <p:sp>
        <p:nvSpPr>
          <p:cNvPr id="7" name="Slide Number Placeholder 6"/>
          <p:cNvSpPr>
            <a:spLocks noGrp="1"/>
          </p:cNvSpPr>
          <p:nvPr>
            <p:ph type="sldNum" sz="quarter" idx="13"/>
          </p:nvPr>
        </p:nvSpPr>
        <p:spPr/>
        <p:txBody>
          <a:bodyPr lIns="90416" tIns="45208" rIns="90416" bIns="45208"/>
          <a:lstStyle/>
          <a:p>
            <a:pPr algn="r" defTabSz="922295" eaLnBrk="1" fontAlgn="auto" hangingPunct="1">
              <a:lnSpc>
                <a:spcPct val="100000"/>
              </a:lnSpc>
              <a:spcBef>
                <a:spcPts val="0"/>
              </a:spcBef>
              <a:spcAft>
                <a:spcPts val="0"/>
              </a:spcAft>
              <a:defRPr/>
            </a:pPr>
            <a:fld id="{B4008EB6-D09E-4580-8CD6-DDB14511944F}" type="slidenum">
              <a:rPr lang="en-US" sz="1200">
                <a:solidFill>
                  <a:prstClr val="black"/>
                </a:solidFill>
                <a:latin typeface="Segoe UI" pitchFamily="34" charset="0"/>
                <a:ea typeface="+mn-ea"/>
                <a:cs typeface="+mn-cs"/>
              </a:rPr>
              <a:pPr algn="r" defTabSz="922295" eaLnBrk="1" fontAlgn="auto" hangingPunct="1">
                <a:lnSpc>
                  <a:spcPct val="100000"/>
                </a:lnSpc>
                <a:spcBef>
                  <a:spcPts val="0"/>
                </a:spcBef>
                <a:spcAft>
                  <a:spcPts val="0"/>
                </a:spcAft>
                <a:defRPr/>
              </a:pPr>
              <a:t>47</a:t>
            </a:fld>
            <a:endParaRPr lang="en-US" sz="1200">
              <a:solidFill>
                <a:prstClr val="black"/>
              </a:solidFill>
              <a:latin typeface="Segoe UI" pitchFamily="34" charset="0"/>
              <a:ea typeface="+mn-ea"/>
              <a:cs typeface="+mn-cs"/>
            </a:endParaRPr>
          </a:p>
        </p:txBody>
      </p:sp>
    </p:spTree>
    <p:extLst>
      <p:ext uri="{BB962C8B-B14F-4D97-AF65-F5344CB8AC3E}">
        <p14:creationId xmlns:p14="http://schemas.microsoft.com/office/powerpoint/2010/main" val="2009160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49</a:t>
            </a:fld>
            <a:endParaRPr lang="en-US"/>
          </a:p>
        </p:txBody>
      </p:sp>
    </p:spTree>
    <p:extLst>
      <p:ext uri="{BB962C8B-B14F-4D97-AF65-F5344CB8AC3E}">
        <p14:creationId xmlns:p14="http://schemas.microsoft.com/office/powerpoint/2010/main" val="260491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5421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12:33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6964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79196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10</a:t>
            </a:fld>
            <a:endParaRPr lang="en-US"/>
          </a:p>
        </p:txBody>
      </p:sp>
    </p:spTree>
    <p:extLst>
      <p:ext uri="{BB962C8B-B14F-4D97-AF65-F5344CB8AC3E}">
        <p14:creationId xmlns:p14="http://schemas.microsoft.com/office/powerpoint/2010/main" val="1318117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9/21/2018 12:33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203851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EC24A3A5-AEC3-4D3C-B23F-33D3C8F09335}" type="datetimeFigureOut">
              <a:rPr lang="en-US" smtClean="0"/>
              <a:t>9/21/2018</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CC631FF-58BB-4A6E-8DF8-53935FA44373}" type="slidenum">
              <a:rPr lang="en-US" smtClean="0"/>
              <a:t>‹#›</a:t>
            </a:fld>
            <a:endParaRPr lang="en-US"/>
          </a:p>
        </p:txBody>
      </p:sp>
      <p:grpSp>
        <p:nvGrpSpPr>
          <p:cNvPr id="10" name="Group 9">
            <a:extLst>
              <a:ext uri="{FF2B5EF4-FFF2-40B4-BE49-F238E27FC236}">
                <a16:creationId xmlns:a16="http://schemas.microsoft.com/office/drawing/2014/main" id="{5D89DCB7-E81A-47EB-AA9E-4D3837D378A3}"/>
              </a:ext>
            </a:extLst>
          </p:cNvPr>
          <p:cNvGrpSpPr>
            <a:grpSpLocks noChangeAspect="1"/>
          </p:cNvGrpSpPr>
          <p:nvPr userDrawn="1"/>
        </p:nvGrpSpPr>
        <p:grpSpPr bwMode="black">
          <a:xfrm>
            <a:off x="667512" y="459571"/>
            <a:ext cx="1448129" cy="310896"/>
            <a:chOff x="457200" y="1643393"/>
            <a:chExt cx="4492753" cy="964540"/>
          </a:xfrm>
        </p:grpSpPr>
        <p:pic>
          <p:nvPicPr>
            <p:cNvPr id="11" name="Picture 10">
              <a:extLst>
                <a:ext uri="{FF2B5EF4-FFF2-40B4-BE49-F238E27FC236}">
                  <a16:creationId xmlns:a16="http://schemas.microsoft.com/office/drawing/2014/main" id="{AFE758BC-3485-4ACD-A87C-C01986688254}"/>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2" name="Freeform 12">
              <a:extLst>
                <a:ext uri="{FF2B5EF4-FFF2-40B4-BE49-F238E27FC236}">
                  <a16:creationId xmlns:a16="http://schemas.microsoft.com/office/drawing/2014/main" id="{BB16719D-703F-406C-9D2C-D03DF3F49D8E}"/>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216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4A3A5-AEC3-4D3C-B23F-33D3C8F09335}" type="datetimeFigureOut">
              <a:rPr lang="en-US" smtClean="0"/>
              <a:t>9/21/2018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272678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EC24A3A5-AEC3-4D3C-B23F-33D3C8F09335}" type="datetimeFigureOut">
              <a:rPr lang="en-US" smtClean="0"/>
              <a:t>9/21/2018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262907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11277600" cy="5943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42481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A661CE-D70D-4435-A2C4-C6D7FFFA4516}"/>
              </a:ext>
            </a:extLst>
          </p:cNvPr>
          <p:cNvSpPr/>
          <p:nvPr userDrawn="1"/>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0"/>
            <a:ext cx="6705600" cy="1371600"/>
          </a:xfrm>
        </p:spPr>
        <p:txBody>
          <a:bodyPr/>
          <a:lstStyle/>
          <a:p>
            <a:r>
              <a:rPr lang="en-US"/>
              <a:t>Click to edit Master title style</a:t>
            </a:r>
          </a:p>
        </p:txBody>
      </p:sp>
      <p:sp>
        <p:nvSpPr>
          <p:cNvPr id="3" name="Content Placeholder 2"/>
          <p:cNvSpPr>
            <a:spLocks noGrp="1"/>
          </p:cNvSpPr>
          <p:nvPr>
            <p:ph idx="1"/>
          </p:nvPr>
        </p:nvSpPr>
        <p:spPr>
          <a:xfrm>
            <a:off x="457200" y="1855894"/>
            <a:ext cx="6705600" cy="45449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389524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A661CE-D70D-4435-A2C4-C6D7FFFA4516}"/>
              </a:ext>
            </a:extLst>
          </p:cNvPr>
          <p:cNvSpPr/>
          <p:nvPr userDrawn="1"/>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57200" y="1855894"/>
            <a:ext cx="6705600" cy="45449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332491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EC24A3A5-AEC3-4D3C-B23F-33D3C8F09335}"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CC631FF-58BB-4A6E-8DF8-53935FA44373}" type="slidenum">
              <a:rPr lang="en-US" smtClean="0"/>
              <a:t>‹#›</a:t>
            </a:fld>
            <a:endParaRPr lang="en-US"/>
          </a:p>
        </p:txBody>
      </p:sp>
    </p:spTree>
    <p:extLst>
      <p:ext uri="{BB962C8B-B14F-4D97-AF65-F5344CB8AC3E}">
        <p14:creationId xmlns:p14="http://schemas.microsoft.com/office/powerpoint/2010/main" val="69513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C24A3A5-AEC3-4D3C-B23F-33D3C8F09335}" type="datetimeFigureOut">
              <a:rPr lang="en-US" smtClean="0"/>
              <a:t>9/21/2018</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CC631FF-58BB-4A6E-8DF8-53935FA44373}" type="slidenum">
              <a:rPr lang="en-US" smtClean="0"/>
              <a:t>‹#›</a:t>
            </a:fld>
            <a:endParaRPr lang="en-US"/>
          </a:p>
        </p:txBody>
      </p:sp>
    </p:spTree>
    <p:extLst>
      <p:ext uri="{BB962C8B-B14F-4D97-AF65-F5344CB8AC3E}">
        <p14:creationId xmlns:p14="http://schemas.microsoft.com/office/powerpoint/2010/main" val="3214803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408093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24A3A5-AEC3-4D3C-B23F-33D3C8F09335}"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31250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36209"/>
            <a:ext cx="5413248" cy="45645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1554" y="1836208"/>
            <a:ext cx="5413248" cy="45645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24A3A5-AEC3-4D3C-B23F-33D3C8F09335}"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207611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019A64-0335-436A-99BC-8C26C97F0673}"/>
              </a:ext>
            </a:extLst>
          </p:cNvPr>
          <p:cNvSpPr/>
          <p:nvPr userDrawn="1"/>
        </p:nvSpPr>
        <p:spPr>
          <a:xfrm>
            <a:off x="0" y="1371600"/>
            <a:ext cx="121920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70408"/>
            <a:ext cx="5413248" cy="450951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1550" y="1870408"/>
            <a:ext cx="5413249" cy="450951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24A3A5-AEC3-4D3C-B23F-33D3C8F09335}" type="datetimeFigureOut">
              <a:rPr lang="en-US" smtClean="0"/>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42424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0DBFB5-755B-4563-BE13-9B2E1AB80C09}"/>
              </a:ext>
            </a:extLst>
          </p:cNvPr>
          <p:cNvSpPr/>
          <p:nvPr userDrawn="1"/>
        </p:nvSpPr>
        <p:spPr>
          <a:xfrm>
            <a:off x="0" y="2095000"/>
            <a:ext cx="12192000" cy="476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457200" y="1371600"/>
            <a:ext cx="5413248"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551176"/>
            <a:ext cx="5413248" cy="3849624"/>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1554" y="1372624"/>
            <a:ext cx="5413248" cy="722376"/>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1554" y="2551175"/>
            <a:ext cx="5413248" cy="3861271"/>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24A3A5-AEC3-4D3C-B23F-33D3C8F09335}" type="datetimeFigureOut">
              <a:rPr lang="en-US" smtClean="0"/>
              <a:t>9/21/2018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427243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466344" y="1371600"/>
            <a:ext cx="5413248"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6344" y="2552199"/>
            <a:ext cx="5413248" cy="38602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6792" y="1371600"/>
            <a:ext cx="5413248"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52032" y="2570226"/>
            <a:ext cx="5413248" cy="38422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24A3A5-AEC3-4D3C-B23F-33D3C8F09335}" type="datetimeFigureOut">
              <a:rPr lang="en-US" smtClean="0"/>
              <a:t>9/21/2018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315027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274552" cy="1371600"/>
          </a:xfrm>
        </p:spPr>
        <p:txBody>
          <a:bodyPr/>
          <a:lstStyle/>
          <a:p>
            <a:r>
              <a:rPr lang="en-US"/>
              <a:t>Click to edit Master title style</a:t>
            </a:r>
          </a:p>
        </p:txBody>
      </p:sp>
      <p:sp>
        <p:nvSpPr>
          <p:cNvPr id="3" name="Content Placeholder 2"/>
          <p:cNvSpPr>
            <a:spLocks noGrp="1"/>
          </p:cNvSpPr>
          <p:nvPr>
            <p:ph idx="1"/>
          </p:nvPr>
        </p:nvSpPr>
        <p:spPr>
          <a:xfrm>
            <a:off x="457200" y="1855894"/>
            <a:ext cx="5413248" cy="45449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55554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24A3A5-AEC3-4D3C-B23F-33D3C8F09335}" type="datetimeFigureOut">
              <a:rPr lang="en-US" smtClean="0"/>
              <a:t>9/21/2018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14481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112776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855894"/>
            <a:ext cx="11277600" cy="45449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C24A3A5-AEC3-4D3C-B23F-33D3C8F09335}" type="datetimeFigureOut">
              <a:rPr lang="en-US" smtClean="0"/>
              <a:t>9/21/2018</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CC631FF-58BB-4A6E-8DF8-53935FA44373}" type="slidenum">
              <a:rPr lang="en-US" smtClean="0"/>
              <a:t>‹#›</a:t>
            </a:fld>
            <a:endParaRPr lang="en-US"/>
          </a:p>
        </p:txBody>
      </p:sp>
    </p:spTree>
    <p:extLst>
      <p:ext uri="{BB962C8B-B14F-4D97-AF65-F5344CB8AC3E}">
        <p14:creationId xmlns:p14="http://schemas.microsoft.com/office/powerpoint/2010/main" val="2404245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73" r:id="rId6"/>
    <p:sldLayoutId id="2147483665" r:id="rId7"/>
    <p:sldLayoutId id="2147483694" r:id="rId8"/>
    <p:sldLayoutId id="2147483666" r:id="rId9"/>
    <p:sldLayoutId id="2147483667" r:id="rId10"/>
    <p:sldLayoutId id="2147483675" r:id="rId11"/>
    <p:sldLayoutId id="2147483676" r:id="rId12"/>
    <p:sldLayoutId id="2147483693" r:id="rId13"/>
    <p:sldLayoutId id="2147483695" r:id="rId14"/>
    <p:sldLayoutId id="2147483668" r:id="rId15"/>
    <p:sldLayoutId id="214748366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7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hyperlink" Target="http://aka.ms/flow-in-a-day" TargetMode="External"/><Relationship Id="rId4" Type="http://schemas.openxmlformats.org/officeDocument/2006/relationships/hyperlink" Target="http://aka.ms/flow-resour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1.emf"/><Relationship Id="rId7"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9B74E4-0464-455C-ADBC-4637AA3CBCD3}"/>
              </a:ext>
            </a:extLst>
          </p:cNvPr>
          <p:cNvSpPr>
            <a:spLocks noGrp="1"/>
          </p:cNvSpPr>
          <p:nvPr>
            <p:ph type="ctrTitle"/>
          </p:nvPr>
        </p:nvSpPr>
        <p:spPr/>
        <p:txBody>
          <a:bodyPr/>
          <a:lstStyle/>
          <a:p>
            <a:r>
              <a:rPr lang="en-US"/>
              <a:t>Microsoft Flow</a:t>
            </a:r>
          </a:p>
        </p:txBody>
      </p:sp>
      <p:sp>
        <p:nvSpPr>
          <p:cNvPr id="7" name="Subtitle 6">
            <a:extLst>
              <a:ext uri="{FF2B5EF4-FFF2-40B4-BE49-F238E27FC236}">
                <a16:creationId xmlns:a16="http://schemas.microsoft.com/office/drawing/2014/main" id="{8AE90A96-C115-4565-9598-C288882439E2}"/>
              </a:ext>
            </a:extLst>
          </p:cNvPr>
          <p:cNvSpPr>
            <a:spLocks noGrp="1"/>
          </p:cNvSpPr>
          <p:nvPr>
            <p:ph type="subTitle" idx="1"/>
          </p:nvPr>
        </p:nvSpPr>
        <p:spPr/>
        <p:txBody>
          <a:bodyPr>
            <a:normAutofit lnSpcReduction="10000"/>
          </a:bodyPr>
          <a:lstStyle/>
          <a:p>
            <a:r>
              <a:rPr lang="en-US" b="1"/>
              <a:t>Work less, do more</a:t>
            </a:r>
          </a:p>
          <a:p>
            <a:endParaRPr lang="en-US" b="1"/>
          </a:p>
          <a:p>
            <a:r>
              <a:rPr lang="en-US"/>
              <a:t>Jon Levesque - @</a:t>
            </a:r>
            <a:r>
              <a:rPr lang="en-US" err="1"/>
              <a:t>JonJLevesque</a:t>
            </a:r>
            <a:r>
              <a:rPr lang="en-US"/>
              <a:t> on Twitter</a:t>
            </a:r>
          </a:p>
        </p:txBody>
      </p:sp>
    </p:spTree>
    <p:extLst>
      <p:ext uri="{BB962C8B-B14F-4D97-AF65-F5344CB8AC3E}">
        <p14:creationId xmlns:p14="http://schemas.microsoft.com/office/powerpoint/2010/main" val="397023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0130524" y="2794000"/>
            <a:ext cx="1794245" cy="3829637"/>
            <a:chOff x="7266507" y="1112293"/>
            <a:chExt cx="2263485" cy="4733848"/>
          </a:xfrm>
        </p:grpSpPr>
        <p:pic>
          <p:nvPicPr>
            <p:cNvPr id="32" name="Picture 3" descr="https://photos-1.dropbox.com/t/2/AADR7R3kWDxhsnwiAJ0r7_FRn_7GS9_kyCR_Y2NwqZCoRw/12/25712383/jpeg/32x32/1/1466460000/0/2/Flow%20iPhone%202.jpg/EJPzrRMYq90IIAIoAg/yF7Lxy63A-HNynu_OelvLTxp4Sbql_pjipKjTv-7-fo?size_mode=3&amp;size=2048x153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66507" y="1112293"/>
              <a:ext cx="2263485" cy="47338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4"/>
            <a:srcRect l="16900" t="2" r="18354" b="12548"/>
            <a:stretch/>
          </p:blipFill>
          <p:spPr>
            <a:xfrm>
              <a:off x="7421990" y="2474162"/>
              <a:ext cx="754213" cy="378339"/>
            </a:xfrm>
            <a:prstGeom prst="rect">
              <a:avLst/>
            </a:prstGeom>
          </p:spPr>
        </p:pic>
        <p:sp>
          <p:nvSpPr>
            <p:cNvPr id="34" name="Rectangle 33"/>
            <p:cNvSpPr/>
            <p:nvPr/>
          </p:nvSpPr>
          <p:spPr>
            <a:xfrm>
              <a:off x="8209567" y="2107986"/>
              <a:ext cx="1118379" cy="427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700">
                  <a:solidFill>
                    <a:schemeClr val="tx1"/>
                  </a:solidFill>
                  <a:latin typeface="Segoe UI Semibold" panose="020B0702040204020203" pitchFamily="34" charset="0"/>
                  <a:cs typeface="Segoe UI Semibold" panose="020B0702040204020203" pitchFamily="34" charset="0"/>
                </a:rPr>
                <a:t>Create Dynamics Leads based on Tweets</a:t>
              </a:r>
            </a:p>
          </p:txBody>
        </p:sp>
      </p:grpSp>
      <p:pic>
        <p:nvPicPr>
          <p:cNvPr id="30" name="Picture 29"/>
          <p:cNvPicPr>
            <a:picLocks noChangeAspect="1"/>
          </p:cNvPicPr>
          <p:nvPr/>
        </p:nvPicPr>
        <p:blipFill>
          <a:blip r:embed="rId5"/>
          <a:stretch>
            <a:fillRect/>
          </a:stretch>
        </p:blipFill>
        <p:spPr>
          <a:xfrm>
            <a:off x="2278677" y="1633390"/>
            <a:ext cx="7898820" cy="4052795"/>
          </a:xfrm>
          <a:prstGeom prst="rect">
            <a:avLst/>
          </a:prstGeom>
        </p:spPr>
      </p:pic>
      <p:sp>
        <p:nvSpPr>
          <p:cNvPr id="2" name="Title 1"/>
          <p:cNvSpPr>
            <a:spLocks noGrp="1"/>
          </p:cNvSpPr>
          <p:nvPr>
            <p:ph type="title"/>
          </p:nvPr>
        </p:nvSpPr>
        <p:spPr/>
        <p:txBody>
          <a:bodyPr/>
          <a:lstStyle/>
          <a:p>
            <a:r>
              <a:rPr lang="en-US"/>
              <a:t>Dynamics 365 adaptability</a:t>
            </a:r>
          </a:p>
        </p:txBody>
      </p:sp>
      <p:sp>
        <p:nvSpPr>
          <p:cNvPr id="3" name="Text Placeholder 2"/>
          <p:cNvSpPr>
            <a:spLocks noGrp="1"/>
          </p:cNvSpPr>
          <p:nvPr>
            <p:ph type="body" sz="quarter" idx="4294967295"/>
          </p:nvPr>
        </p:nvSpPr>
        <p:spPr>
          <a:xfrm>
            <a:off x="388938" y="1038225"/>
            <a:ext cx="11803062" cy="506413"/>
          </a:xfrm>
        </p:spPr>
        <p:txBody>
          <a:bodyPr/>
          <a:lstStyle/>
          <a:p>
            <a:r>
              <a:rPr lang="en-US"/>
              <a:t>Microsoft Flow and PowerApps bring new extensibility scenarios</a:t>
            </a: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b="3600"/>
          <a:stretch/>
        </p:blipFill>
        <p:spPr>
          <a:xfrm>
            <a:off x="3370317" y="1888359"/>
            <a:ext cx="5719896" cy="3363309"/>
          </a:xfrm>
          <a:prstGeom prst="rect">
            <a:avLst/>
          </a:prstGeom>
        </p:spPr>
      </p:pic>
      <p:pic>
        <p:nvPicPr>
          <p:cNvPr id="16" name="Picture 1" descr="image00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0599" y="3372295"/>
            <a:ext cx="3311633" cy="186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71110" y="2412032"/>
            <a:ext cx="2450969" cy="960263"/>
          </a:xfrm>
          <a:prstGeom prst="rect">
            <a:avLst/>
          </a:prstGeom>
          <a:solidFill>
            <a:srgbClr val="5C2D91"/>
          </a:solidFill>
        </p:spPr>
        <p:txBody>
          <a:bodyPr wrap="square" lIns="182880" tIns="146304" rIns="182880" bIns="146304" rtlCol="0">
            <a:spAutoFit/>
          </a:bodyPr>
          <a:lstStyle/>
          <a:p>
            <a:pPr>
              <a:lnSpc>
                <a:spcPct val="90000"/>
              </a:lnSpc>
              <a:spcAft>
                <a:spcPts val="600"/>
              </a:spcAft>
            </a:pPr>
            <a:r>
              <a:rPr lang="en-US" sz="1600">
                <a:solidFill>
                  <a:schemeClr val="bg1"/>
                </a:solidFill>
              </a:rPr>
              <a:t>Build apps without writing code using PowerApps</a:t>
            </a:r>
          </a:p>
        </p:txBody>
      </p:sp>
      <p:grpSp>
        <p:nvGrpSpPr>
          <p:cNvPr id="27" name="Group 26"/>
          <p:cNvGrpSpPr/>
          <p:nvPr/>
        </p:nvGrpSpPr>
        <p:grpSpPr>
          <a:xfrm>
            <a:off x="228110" y="3234798"/>
            <a:ext cx="230981" cy="230981"/>
            <a:chOff x="2283467" y="4098128"/>
            <a:chExt cx="214312" cy="214312"/>
          </a:xfrm>
          <a:solidFill>
            <a:srgbClr val="5C2D91"/>
          </a:solidFill>
          <a:effectLst>
            <a:outerShdw blurRad="50800" dist="38100" dir="2700000" algn="tl" rotWithShape="0">
              <a:prstClr val="black">
                <a:alpha val="40000"/>
              </a:prstClr>
            </a:outerShdw>
          </a:effectLst>
        </p:grpSpPr>
        <p:sp>
          <p:nvSpPr>
            <p:cNvPr id="28" name="Oval 27"/>
            <p:cNvSpPr/>
            <p:nvPr/>
          </p:nvSpPr>
          <p:spPr bwMode="auto">
            <a:xfrm>
              <a:off x="2283467" y="4098128"/>
              <a:ext cx="214312" cy="21431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9" name="Oval 28"/>
            <p:cNvSpPr/>
            <p:nvPr/>
          </p:nvSpPr>
          <p:spPr bwMode="auto">
            <a:xfrm>
              <a:off x="2301252" y="4115920"/>
              <a:ext cx="178740" cy="178740"/>
            </a:xfrm>
            <a:prstGeom prst="ellipse">
              <a:avLst/>
            </a:pr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9" name="TextBox 8"/>
          <p:cNvSpPr txBox="1"/>
          <p:nvPr/>
        </p:nvSpPr>
        <p:spPr>
          <a:xfrm>
            <a:off x="8964239" y="1973804"/>
            <a:ext cx="2960530" cy="725644"/>
          </a:xfrm>
          <a:prstGeom prst="rect">
            <a:avLst/>
          </a:prstGeom>
          <a:solidFill>
            <a:srgbClr val="5C2D91"/>
          </a:solidFill>
        </p:spPr>
        <p:txBody>
          <a:bodyPr wrap="square" lIns="182880" tIns="146304" rIns="182880" bIns="146304" rtlCol="0">
            <a:noAutofit/>
          </a:bodyPr>
          <a:lstStyle/>
          <a:p>
            <a:pPr>
              <a:lnSpc>
                <a:spcPct val="90000"/>
              </a:lnSpc>
              <a:spcAft>
                <a:spcPts val="600"/>
              </a:spcAft>
            </a:pPr>
            <a:r>
              <a:rPr lang="en-US" sz="1600">
                <a:solidFill>
                  <a:schemeClr val="bg1"/>
                </a:solidFill>
              </a:rPr>
              <a:t>A unified experience to discover and launch apps</a:t>
            </a:r>
          </a:p>
          <a:p>
            <a:pPr>
              <a:lnSpc>
                <a:spcPct val="90000"/>
              </a:lnSpc>
              <a:spcAft>
                <a:spcPts val="600"/>
              </a:spcAft>
            </a:pPr>
            <a:endParaRPr lang="en-US" sz="1600">
              <a:solidFill>
                <a:schemeClr val="bg1"/>
              </a:solidFill>
            </a:endParaRPr>
          </a:p>
        </p:txBody>
      </p:sp>
      <p:sp>
        <p:nvSpPr>
          <p:cNvPr id="26" name="Oval 25"/>
          <p:cNvSpPr/>
          <p:nvPr/>
        </p:nvSpPr>
        <p:spPr bwMode="auto">
          <a:xfrm>
            <a:off x="8857080" y="1928604"/>
            <a:ext cx="192642" cy="192642"/>
          </a:xfrm>
          <a:prstGeom prst="ellipse">
            <a:avLst/>
          </a:prstGeom>
          <a:solidFill>
            <a:srgbClr val="5C2D9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TextBox 34"/>
          <p:cNvSpPr txBox="1"/>
          <p:nvPr/>
        </p:nvSpPr>
        <p:spPr>
          <a:xfrm>
            <a:off x="7562986" y="5183477"/>
            <a:ext cx="2690789" cy="1181862"/>
          </a:xfrm>
          <a:prstGeom prst="rect">
            <a:avLst/>
          </a:prstGeom>
          <a:solidFill>
            <a:srgbClr val="5C2D91"/>
          </a:solidFill>
        </p:spPr>
        <p:txBody>
          <a:bodyPr wrap="square" lIns="182880" tIns="146304" rIns="182880" bIns="146304" rtlCol="0">
            <a:noAutofit/>
          </a:bodyPr>
          <a:lstStyle>
            <a:defPPr>
              <a:defRPr lang="en-US"/>
            </a:defPPr>
            <a:lvl1pPr>
              <a:lnSpc>
                <a:spcPct val="90000"/>
              </a:lnSpc>
              <a:spcAft>
                <a:spcPts val="600"/>
              </a:spcAft>
              <a:defRPr sz="1600">
                <a:solidFill>
                  <a:schemeClr val="bg1"/>
                </a:solidFill>
              </a:defRPr>
            </a:lvl1pPr>
          </a:lstStyle>
          <a:p>
            <a:r>
              <a:rPr lang="en-US"/>
              <a:t>Automating tasks by integrating Dynamics 365 and other applications with Microsoft Flow</a:t>
            </a:r>
          </a:p>
        </p:txBody>
      </p:sp>
      <p:sp>
        <p:nvSpPr>
          <p:cNvPr id="36" name="Oval 35"/>
          <p:cNvSpPr/>
          <p:nvPr/>
        </p:nvSpPr>
        <p:spPr bwMode="auto">
          <a:xfrm>
            <a:off x="10131310" y="5101871"/>
            <a:ext cx="192642" cy="192642"/>
          </a:xfrm>
          <a:prstGeom prst="ellipse">
            <a:avLst/>
          </a:prstGeom>
          <a:solidFill>
            <a:srgbClr val="5C2D9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4691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56E829-0115-4959-AC00-A2FFD907F342}"/>
              </a:ext>
            </a:extLst>
          </p:cNvPr>
          <p:cNvPicPr>
            <a:picLocks noChangeAspect="1"/>
          </p:cNvPicPr>
          <p:nvPr/>
        </p:nvPicPr>
        <p:blipFill rotWithShape="1">
          <a:blip r:embed="rId3">
            <a:extLst/>
          </a:blip>
          <a:srcRect t="4693" b="8988"/>
          <a:stretch/>
        </p:blipFill>
        <p:spPr>
          <a:xfrm>
            <a:off x="1" y="488"/>
            <a:ext cx="12192000" cy="7014212"/>
          </a:xfrm>
          <a:prstGeom prst="rect">
            <a:avLst/>
          </a:prstGeom>
        </p:spPr>
      </p:pic>
      <p:sp>
        <p:nvSpPr>
          <p:cNvPr id="9" name="Rectangle 8">
            <a:extLst>
              <a:ext uri="{FF2B5EF4-FFF2-40B4-BE49-F238E27FC236}">
                <a16:creationId xmlns:a16="http://schemas.microsoft.com/office/drawing/2014/main" id="{BC0D1668-2BA7-4943-9285-C33AF6F40F97}"/>
              </a:ext>
            </a:extLst>
          </p:cNvPr>
          <p:cNvSpPr/>
          <p:nvPr/>
        </p:nvSpPr>
        <p:spPr bwMode="auto">
          <a:xfrm>
            <a:off x="1" y="488"/>
            <a:ext cx="12192000" cy="7014213"/>
          </a:xfrm>
          <a:prstGeom prst="rect">
            <a:avLst/>
          </a:prstGeom>
          <a:gradFill flip="none" rotWithShape="1">
            <a:gsLst>
              <a:gs pos="0">
                <a:schemeClr val="bg1">
                  <a:alpha val="69000"/>
                </a:schemeClr>
              </a:gs>
              <a:gs pos="100000">
                <a:schemeClr val="bg1">
                  <a:alpha val="18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16A6826F-BD13-4B50-9C8A-BA182D15F2C9}"/>
              </a:ext>
            </a:extLst>
          </p:cNvPr>
          <p:cNvSpPr>
            <a:spLocks noGrp="1"/>
          </p:cNvSpPr>
          <p:nvPr>
            <p:ph type="title"/>
          </p:nvPr>
        </p:nvSpPr>
        <p:spPr/>
        <p:txBody>
          <a:bodyPr/>
          <a:lstStyle/>
          <a:p>
            <a:r>
              <a:rPr lang="en-US"/>
              <a:t>Flow</a:t>
            </a:r>
          </a:p>
        </p:txBody>
      </p:sp>
      <p:sp>
        <p:nvSpPr>
          <p:cNvPr id="5" name="Text Placeholder 4">
            <a:extLst>
              <a:ext uri="{FF2B5EF4-FFF2-40B4-BE49-F238E27FC236}">
                <a16:creationId xmlns:a16="http://schemas.microsoft.com/office/drawing/2014/main" id="{D93AEC08-0DA1-4C4F-9279-E29A08E47D9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0322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35" presetClass="path" presetSubtype="0" decel="100000" fill="hold" grpId="1" nodeType="withEffect">
                                  <p:stCondLst>
                                    <p:cond delay="100"/>
                                  </p:stCondLst>
                                  <p:childTnLst>
                                    <p:animMotion origin="layout" path="M 2.97776E-6 -2.9206E-6 L 2.97776E-6 0.06651 " pathEditMode="relative" rAng="0" ptsTypes="AA">
                                      <p:cBhvr>
                                        <p:cTn id="9" dur="1000" spd="-100000" fill="hold"/>
                                        <p:tgtEl>
                                          <p:spTgt spid="2"/>
                                        </p:tgtEl>
                                        <p:attrNameLst>
                                          <p:attrName>ppt_x</p:attrName>
                                          <p:attrName>ppt_y</p:attrName>
                                        </p:attrNameLst>
                                      </p:cBhvr>
                                      <p:rCtr x="0" y="3319"/>
                                    </p:animMotion>
                                  </p:childTnLst>
                                </p:cTn>
                              </p:par>
                              <p:par>
                                <p:cTn id="10" presetID="10" presetClass="entr" presetSubtype="0" fill="hold" grpId="0" nodeType="withEffect">
                                  <p:stCondLst>
                                    <p:cond delay="1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E6A297-1D1E-4646-A73F-CC6AC7FB5B4E}"/>
              </a:ext>
            </a:extLst>
          </p:cNvPr>
          <p:cNvSpPr>
            <a:spLocks noGrp="1"/>
          </p:cNvSpPr>
          <p:nvPr>
            <p:ph type="title"/>
          </p:nvPr>
        </p:nvSpPr>
        <p:spPr/>
        <p:txBody>
          <a:bodyPr/>
          <a:lstStyle/>
          <a:p>
            <a:r>
              <a:rPr lang="en-US"/>
              <a:t>Microsoft Flow</a:t>
            </a:r>
          </a:p>
        </p:txBody>
      </p:sp>
      <p:sp>
        <p:nvSpPr>
          <p:cNvPr id="8" name="Content Placeholder 7">
            <a:extLst>
              <a:ext uri="{FF2B5EF4-FFF2-40B4-BE49-F238E27FC236}">
                <a16:creationId xmlns:a16="http://schemas.microsoft.com/office/drawing/2014/main" id="{19DDF6BD-2DEB-49BB-AC43-E1FA849D8C1D}"/>
              </a:ext>
            </a:extLst>
          </p:cNvPr>
          <p:cNvSpPr>
            <a:spLocks noGrp="1"/>
          </p:cNvSpPr>
          <p:nvPr>
            <p:ph idx="1"/>
          </p:nvPr>
        </p:nvSpPr>
        <p:spPr>
          <a:xfrm>
            <a:off x="457200" y="1855894"/>
            <a:ext cx="5413248" cy="4544906"/>
          </a:xfrm>
        </p:spPr>
        <p:txBody>
          <a:bodyPr>
            <a:normAutofit/>
          </a:bodyPr>
          <a:lstStyle/>
          <a:p>
            <a:r>
              <a:rPr lang="en-US" b="1"/>
              <a:t>Automate workflows, create business logic and model business processes across CDS and 195+ connected data sources</a:t>
            </a:r>
          </a:p>
          <a:p>
            <a:pPr lvl="1"/>
            <a:endParaRPr lang="en-US"/>
          </a:p>
          <a:p>
            <a:pPr lvl="1">
              <a:buFont typeface="Arial" panose="020B0604020202020204" pitchFamily="34" charset="0"/>
              <a:buChar char="•"/>
            </a:pPr>
            <a:r>
              <a:rPr lang="en-US" sz="2000"/>
              <a:t>Democratizes automation and workflow</a:t>
            </a:r>
          </a:p>
          <a:p>
            <a:pPr lvl="1">
              <a:buFont typeface="Arial" panose="020B0604020202020204" pitchFamily="34" charset="0"/>
              <a:buChar char="•"/>
            </a:pPr>
            <a:r>
              <a:rPr lang="en-US" sz="2000"/>
              <a:t>Modernize and extend on-premises applications</a:t>
            </a:r>
          </a:p>
          <a:p>
            <a:pPr lvl="1">
              <a:buFont typeface="Arial" panose="020B0604020202020204" pitchFamily="34" charset="0"/>
              <a:buChar char="•"/>
            </a:pPr>
            <a:r>
              <a:rPr lang="en-US" sz="2000"/>
              <a:t>Enable governance through approvals</a:t>
            </a:r>
          </a:p>
          <a:p>
            <a:pPr lvl="1">
              <a:buFont typeface="Arial" panose="020B0604020202020204" pitchFamily="34" charset="0"/>
              <a:buChar char="•"/>
            </a:pPr>
            <a:r>
              <a:rPr lang="en-US" sz="2000"/>
              <a:t>Deeply integrated into other Microsoft Applications</a:t>
            </a:r>
          </a:p>
        </p:txBody>
      </p:sp>
      <p:pic>
        <p:nvPicPr>
          <p:cNvPr id="4" name="Picture 3">
            <a:extLst>
              <a:ext uri="{FF2B5EF4-FFF2-40B4-BE49-F238E27FC236}">
                <a16:creationId xmlns:a16="http://schemas.microsoft.com/office/drawing/2014/main" id="{6AD63466-8BCC-4169-ACF3-1858D025AE01}"/>
              </a:ext>
            </a:extLst>
          </p:cNvPr>
          <p:cNvPicPr>
            <a:picLocks noChangeAspect="1"/>
          </p:cNvPicPr>
          <p:nvPr/>
        </p:nvPicPr>
        <p:blipFill rotWithShape="1">
          <a:blip r:embed="rId2">
            <a:extLst>
              <a:ext uri="{28A0092B-C50C-407E-A947-70E740481C1C}">
                <a14:useLocalDpi xmlns:a14="http://schemas.microsoft.com/office/drawing/2010/main"/>
              </a:ext>
            </a:extLst>
          </a:blip>
          <a:srcRect l="1" r="213"/>
          <a:stretch/>
        </p:blipFill>
        <p:spPr>
          <a:xfrm>
            <a:off x="6321554" y="1855894"/>
            <a:ext cx="5295012" cy="27684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495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110B5B-D19C-4946-879F-F7A756CE5B9E}"/>
              </a:ext>
            </a:extLst>
          </p:cNvPr>
          <p:cNvSpPr>
            <a:spLocks noGrp="1"/>
          </p:cNvSpPr>
          <p:nvPr>
            <p:ph sz="half" idx="1"/>
          </p:nvPr>
        </p:nvSpPr>
        <p:spPr>
          <a:xfrm>
            <a:off x="457200" y="4351282"/>
            <a:ext cx="5413248" cy="2049515"/>
          </a:xfrm>
        </p:spPr>
        <p:txBody>
          <a:bodyPr>
            <a:normAutofit/>
          </a:bodyPr>
          <a:lstStyle/>
          <a:p>
            <a:r>
              <a:rPr lang="en-US" b="1"/>
              <a:t>Automated flows</a:t>
            </a:r>
          </a:p>
          <a:p>
            <a:r>
              <a:rPr lang="en-US"/>
              <a:t>Create anything from a simple two-step flow to an advanced flow with parallel branches, conditionals, loops.</a:t>
            </a:r>
          </a:p>
        </p:txBody>
      </p:sp>
      <p:sp>
        <p:nvSpPr>
          <p:cNvPr id="5" name="Content Placeholder 4">
            <a:extLst>
              <a:ext uri="{FF2B5EF4-FFF2-40B4-BE49-F238E27FC236}">
                <a16:creationId xmlns:a16="http://schemas.microsoft.com/office/drawing/2014/main" id="{02DE5C70-12CD-401F-B01F-7486619A933E}"/>
              </a:ext>
            </a:extLst>
          </p:cNvPr>
          <p:cNvSpPr>
            <a:spLocks noGrp="1"/>
          </p:cNvSpPr>
          <p:nvPr>
            <p:ph sz="half" idx="2"/>
          </p:nvPr>
        </p:nvSpPr>
        <p:spPr>
          <a:xfrm>
            <a:off x="6321554" y="4351282"/>
            <a:ext cx="5413248" cy="2049516"/>
          </a:xfrm>
        </p:spPr>
        <p:txBody>
          <a:bodyPr>
            <a:normAutofit/>
          </a:bodyPr>
          <a:lstStyle/>
          <a:p>
            <a:r>
              <a:rPr lang="en-US" b="1"/>
              <a:t>Business process flows</a:t>
            </a:r>
          </a:p>
          <a:p>
            <a:r>
              <a:rPr lang="en-US"/>
              <a:t>Construct processes to model and enforce an organization’s best practices.</a:t>
            </a:r>
          </a:p>
          <a:p>
            <a:endParaRPr lang="en-US"/>
          </a:p>
        </p:txBody>
      </p:sp>
      <p:pic>
        <p:nvPicPr>
          <p:cNvPr id="8" name="Picture 7">
            <a:extLst>
              <a:ext uri="{FF2B5EF4-FFF2-40B4-BE49-F238E27FC236}">
                <a16:creationId xmlns:a16="http://schemas.microsoft.com/office/drawing/2014/main" id="{1E79C57A-38B0-46E3-AA5C-620AD3B984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3578" y="793270"/>
            <a:ext cx="5029200" cy="2868961"/>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F86943E-878D-43D1-A62C-970370A1D537}"/>
              </a:ext>
            </a:extLst>
          </p:cNvPr>
          <p:cNvPicPr>
            <a:picLocks noChangeAspect="1"/>
          </p:cNvPicPr>
          <p:nvPr/>
        </p:nvPicPr>
        <p:blipFill>
          <a:blip r:embed="rId4"/>
          <a:stretch>
            <a:fillRect/>
          </a:stretch>
        </p:blipFill>
        <p:spPr>
          <a:xfrm>
            <a:off x="649224" y="718991"/>
            <a:ext cx="5029200" cy="30175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111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D59EC8-41E7-4EB9-9A8E-9A4B4275C4A6}"/>
              </a:ext>
            </a:extLst>
          </p:cNvPr>
          <p:cNvSpPr>
            <a:spLocks noGrp="1"/>
          </p:cNvSpPr>
          <p:nvPr>
            <p:ph type="title"/>
          </p:nvPr>
        </p:nvSpPr>
        <p:spPr/>
        <p:txBody>
          <a:bodyPr>
            <a:normAutofit fontScale="90000"/>
          </a:bodyPr>
          <a:lstStyle/>
          <a:p>
            <a:r>
              <a:rPr lang="en-US"/>
              <a:t>Integration + </a:t>
            </a:r>
            <a:br>
              <a:rPr lang="en-US"/>
            </a:br>
            <a:r>
              <a:rPr lang="en-US"/>
              <a:t>Connectivity</a:t>
            </a:r>
          </a:p>
        </p:txBody>
      </p:sp>
      <p:sp>
        <p:nvSpPr>
          <p:cNvPr id="2" name="Content Placeholder 1">
            <a:extLst>
              <a:ext uri="{FF2B5EF4-FFF2-40B4-BE49-F238E27FC236}">
                <a16:creationId xmlns:a16="http://schemas.microsoft.com/office/drawing/2014/main" id="{48110B5B-D19C-4946-879F-F7A756CE5B9E}"/>
              </a:ext>
            </a:extLst>
          </p:cNvPr>
          <p:cNvSpPr>
            <a:spLocks noGrp="1"/>
          </p:cNvSpPr>
          <p:nvPr>
            <p:ph sz="quarter" idx="1"/>
          </p:nvPr>
        </p:nvSpPr>
        <p:spPr/>
        <p:txBody>
          <a:bodyPr/>
          <a:lstStyle/>
          <a:p>
            <a:r>
              <a:rPr lang="en-US"/>
              <a:t>Built-in connectivity to </a:t>
            </a:r>
            <a:r>
              <a:rPr lang="en-US" b="1"/>
              <a:t>225+ SaaS cloud services</a:t>
            </a:r>
            <a:r>
              <a:rPr lang="en-US"/>
              <a:t>, file providers, databases, web APIs, productivity apps, and more</a:t>
            </a:r>
          </a:p>
          <a:p>
            <a:r>
              <a:rPr lang="en-US"/>
              <a:t>Connect to </a:t>
            </a:r>
            <a:r>
              <a:rPr lang="en-US" b="1"/>
              <a:t>on-premises systems </a:t>
            </a:r>
            <a:r>
              <a:rPr lang="en-US"/>
              <a:t>via Data Gateway </a:t>
            </a:r>
          </a:p>
          <a:p>
            <a:r>
              <a:rPr lang="en-US"/>
              <a:t>Pluggable extensibility via</a:t>
            </a:r>
            <a:r>
              <a:rPr lang="en-US" b="1"/>
              <a:t> Custom Connectors </a:t>
            </a:r>
            <a:r>
              <a:rPr lang="en-US"/>
              <a:t>to integrate existing LOB systems into Flow</a:t>
            </a:r>
          </a:p>
        </p:txBody>
      </p:sp>
      <p:grpSp>
        <p:nvGrpSpPr>
          <p:cNvPr id="15" name="Group 14">
            <a:extLst>
              <a:ext uri="{FF2B5EF4-FFF2-40B4-BE49-F238E27FC236}">
                <a16:creationId xmlns:a16="http://schemas.microsoft.com/office/drawing/2014/main" id="{DCE18C02-DA27-4F66-8EDF-5F0C527F5AC1}"/>
              </a:ext>
            </a:extLst>
          </p:cNvPr>
          <p:cNvGrpSpPr/>
          <p:nvPr/>
        </p:nvGrpSpPr>
        <p:grpSpPr>
          <a:xfrm>
            <a:off x="6239719" y="132126"/>
            <a:ext cx="5952281" cy="6728589"/>
            <a:chOff x="6239719" y="132126"/>
            <a:chExt cx="5952281" cy="6728589"/>
          </a:xfrm>
        </p:grpSpPr>
        <p:pic>
          <p:nvPicPr>
            <p:cNvPr id="6" name="Picture 5">
              <a:extLst>
                <a:ext uri="{FF2B5EF4-FFF2-40B4-BE49-F238E27FC236}">
                  <a16:creationId xmlns:a16="http://schemas.microsoft.com/office/drawing/2014/main" id="{B7EAF48B-D9A0-467E-A502-C1A7378D5909}"/>
                </a:ext>
              </a:extLst>
            </p:cNvPr>
            <p:cNvPicPr>
              <a:picLocks noChangeAspect="1"/>
            </p:cNvPicPr>
            <p:nvPr/>
          </p:nvPicPr>
          <p:blipFill>
            <a:blip r:embed="rId3"/>
            <a:stretch>
              <a:fillRect/>
            </a:stretch>
          </p:blipFill>
          <p:spPr>
            <a:xfrm>
              <a:off x="6264977" y="132126"/>
              <a:ext cx="2984363" cy="2617808"/>
            </a:xfrm>
            <a:prstGeom prst="rect">
              <a:avLst/>
            </a:prstGeom>
          </p:spPr>
        </p:pic>
        <p:pic>
          <p:nvPicPr>
            <p:cNvPr id="7" name="Picture 6">
              <a:extLst>
                <a:ext uri="{FF2B5EF4-FFF2-40B4-BE49-F238E27FC236}">
                  <a16:creationId xmlns:a16="http://schemas.microsoft.com/office/drawing/2014/main" id="{34FD0308-C4A3-4A60-9F18-D3CCB39C7BBD}"/>
                </a:ext>
              </a:extLst>
            </p:cNvPr>
            <p:cNvPicPr>
              <a:picLocks noChangeAspect="1"/>
            </p:cNvPicPr>
            <p:nvPr/>
          </p:nvPicPr>
          <p:blipFill>
            <a:blip r:embed="rId4"/>
            <a:stretch>
              <a:fillRect/>
            </a:stretch>
          </p:blipFill>
          <p:spPr>
            <a:xfrm>
              <a:off x="9169846" y="132126"/>
              <a:ext cx="2995260" cy="2617808"/>
            </a:xfrm>
            <a:prstGeom prst="rect">
              <a:avLst/>
            </a:prstGeom>
          </p:spPr>
        </p:pic>
        <p:pic>
          <p:nvPicPr>
            <p:cNvPr id="8" name="Picture 7">
              <a:extLst>
                <a:ext uri="{FF2B5EF4-FFF2-40B4-BE49-F238E27FC236}">
                  <a16:creationId xmlns:a16="http://schemas.microsoft.com/office/drawing/2014/main" id="{B05FD433-FCA1-4B2F-9AAF-695660A8B489}"/>
                </a:ext>
              </a:extLst>
            </p:cNvPr>
            <p:cNvPicPr>
              <a:picLocks noChangeAspect="1"/>
            </p:cNvPicPr>
            <p:nvPr/>
          </p:nvPicPr>
          <p:blipFill>
            <a:blip r:embed="rId5"/>
            <a:stretch>
              <a:fillRect/>
            </a:stretch>
          </p:blipFill>
          <p:spPr>
            <a:xfrm>
              <a:off x="6239719" y="2711323"/>
              <a:ext cx="2953428" cy="2612184"/>
            </a:xfrm>
            <a:prstGeom prst="rect">
              <a:avLst/>
            </a:prstGeom>
          </p:spPr>
        </p:pic>
        <p:pic>
          <p:nvPicPr>
            <p:cNvPr id="9" name="Picture 8">
              <a:extLst>
                <a:ext uri="{FF2B5EF4-FFF2-40B4-BE49-F238E27FC236}">
                  <a16:creationId xmlns:a16="http://schemas.microsoft.com/office/drawing/2014/main" id="{067CEDF4-6685-4DC7-8397-9BCFD23ED207}"/>
                </a:ext>
              </a:extLst>
            </p:cNvPr>
            <p:cNvPicPr>
              <a:picLocks noChangeAspect="1"/>
            </p:cNvPicPr>
            <p:nvPr/>
          </p:nvPicPr>
          <p:blipFill>
            <a:blip r:embed="rId6"/>
            <a:stretch>
              <a:fillRect/>
            </a:stretch>
          </p:blipFill>
          <p:spPr>
            <a:xfrm>
              <a:off x="9218405" y="2714135"/>
              <a:ext cx="2907501" cy="2612184"/>
            </a:xfrm>
            <a:prstGeom prst="rect">
              <a:avLst/>
            </a:prstGeom>
          </p:spPr>
        </p:pic>
        <p:pic>
          <p:nvPicPr>
            <p:cNvPr id="11" name="Picture 10">
              <a:extLst>
                <a:ext uri="{FF2B5EF4-FFF2-40B4-BE49-F238E27FC236}">
                  <a16:creationId xmlns:a16="http://schemas.microsoft.com/office/drawing/2014/main" id="{C462CA92-2A27-4B45-92AA-05CB753CF545}"/>
                </a:ext>
              </a:extLst>
            </p:cNvPr>
            <p:cNvPicPr>
              <a:picLocks noChangeAspect="1"/>
            </p:cNvPicPr>
            <p:nvPr/>
          </p:nvPicPr>
          <p:blipFill>
            <a:blip r:embed="rId7"/>
            <a:stretch>
              <a:fillRect/>
            </a:stretch>
          </p:blipFill>
          <p:spPr>
            <a:xfrm>
              <a:off x="9218405" y="5308101"/>
              <a:ext cx="2973595" cy="1039846"/>
            </a:xfrm>
            <a:prstGeom prst="rect">
              <a:avLst/>
            </a:prstGeom>
          </p:spPr>
        </p:pic>
        <p:pic>
          <p:nvPicPr>
            <p:cNvPr id="12" name="Picture 11">
              <a:extLst>
                <a:ext uri="{FF2B5EF4-FFF2-40B4-BE49-F238E27FC236}">
                  <a16:creationId xmlns:a16="http://schemas.microsoft.com/office/drawing/2014/main" id="{15214397-F266-4AF3-A1E7-360E55603D23}"/>
                </a:ext>
              </a:extLst>
            </p:cNvPr>
            <p:cNvPicPr>
              <a:picLocks noChangeAspect="1"/>
            </p:cNvPicPr>
            <p:nvPr/>
          </p:nvPicPr>
          <p:blipFill>
            <a:blip r:embed="rId8"/>
            <a:stretch>
              <a:fillRect/>
            </a:stretch>
          </p:blipFill>
          <p:spPr>
            <a:xfrm>
              <a:off x="6315011" y="5323532"/>
              <a:ext cx="2879013" cy="1534468"/>
            </a:xfrm>
            <a:prstGeom prst="rect">
              <a:avLst/>
            </a:prstGeom>
          </p:spPr>
        </p:pic>
        <p:pic>
          <p:nvPicPr>
            <p:cNvPr id="14" name="Picture 13">
              <a:extLst>
                <a:ext uri="{FF2B5EF4-FFF2-40B4-BE49-F238E27FC236}">
                  <a16:creationId xmlns:a16="http://schemas.microsoft.com/office/drawing/2014/main" id="{DFA90ECB-3D5F-4349-A184-F937ACAC2A91}"/>
                </a:ext>
              </a:extLst>
            </p:cNvPr>
            <p:cNvPicPr>
              <a:picLocks noChangeAspect="1"/>
            </p:cNvPicPr>
            <p:nvPr/>
          </p:nvPicPr>
          <p:blipFill>
            <a:blip r:embed="rId9"/>
            <a:stretch>
              <a:fillRect/>
            </a:stretch>
          </p:blipFill>
          <p:spPr>
            <a:xfrm>
              <a:off x="6688669" y="6353284"/>
              <a:ext cx="1065848" cy="507431"/>
            </a:xfrm>
            <a:prstGeom prst="rect">
              <a:avLst/>
            </a:prstGeom>
          </p:spPr>
        </p:pic>
      </p:grpSp>
    </p:spTree>
    <p:extLst>
      <p:ext uri="{BB962C8B-B14F-4D97-AF65-F5344CB8AC3E}">
        <p14:creationId xmlns:p14="http://schemas.microsoft.com/office/powerpoint/2010/main" val="360497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946" y="352532"/>
            <a:ext cx="10514108" cy="1325375"/>
          </a:xfrm>
        </p:spPr>
        <p:txBody>
          <a:bodyPr/>
          <a:lstStyle/>
          <a:p>
            <a:pPr algn="ctr"/>
            <a:r>
              <a:rPr lang="en-US"/>
              <a:t>Who is the audience for Flow?</a:t>
            </a:r>
          </a:p>
        </p:txBody>
      </p:sp>
      <p:grpSp>
        <p:nvGrpSpPr>
          <p:cNvPr id="17" name="Group 16"/>
          <p:cNvGrpSpPr/>
          <p:nvPr/>
        </p:nvGrpSpPr>
        <p:grpSpPr>
          <a:xfrm>
            <a:off x="7055167" y="-4542882"/>
            <a:ext cx="11163572" cy="10615166"/>
            <a:chOff x="3765169" y="-5570538"/>
            <a:chExt cx="12663868" cy="11919179"/>
          </a:xfrm>
        </p:grpSpPr>
        <p:sp>
          <p:nvSpPr>
            <p:cNvPr id="18" name="Title 2"/>
            <p:cNvSpPr txBox="1">
              <a:spLocks/>
            </p:cNvSpPr>
            <p:nvPr/>
          </p:nvSpPr>
          <p:spPr>
            <a:xfrm>
              <a:off x="6967621" y="5830886"/>
              <a:ext cx="2044615" cy="517755"/>
            </a:xfrm>
            <a:prstGeom prst="rect">
              <a:avLst/>
            </a:prstGeom>
          </p:spPr>
          <p:txBody>
            <a:bodyPr vert="horz" wrap="square" lIns="146284" tIns="91427" rIns="146284"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defTabSz="932563">
                <a:defRPr/>
              </a:pPr>
              <a:r>
                <a:rPr lang="en-US" sz="1800" b="1">
                  <a:gradFill>
                    <a:gsLst>
                      <a:gs pos="1250">
                        <a:srgbClr val="505050"/>
                      </a:gs>
                      <a:gs pos="100000">
                        <a:srgbClr val="505050"/>
                      </a:gs>
                    </a:gsLst>
                    <a:lin ang="5400000" scaled="0"/>
                  </a:gradFill>
                  <a:latin typeface="Segoe UI Light"/>
                  <a:ea typeface=""/>
                  <a:cs typeface="Segoe UI Semilight" panose="020B0402040204020203" pitchFamily="34" charset="0"/>
                </a:rPr>
                <a:t>Sophistication</a:t>
              </a:r>
            </a:p>
          </p:txBody>
        </p:sp>
        <p:grpSp>
          <p:nvGrpSpPr>
            <p:cNvPr id="19" name="Group 18"/>
            <p:cNvGrpSpPr/>
            <p:nvPr/>
          </p:nvGrpSpPr>
          <p:grpSpPr>
            <a:xfrm>
              <a:off x="3765169" y="-5570538"/>
              <a:ext cx="12663868" cy="11398495"/>
              <a:chOff x="3765169" y="-5570538"/>
              <a:chExt cx="12663868" cy="11398495"/>
            </a:xfrm>
          </p:grpSpPr>
          <p:sp>
            <p:nvSpPr>
              <p:cNvPr id="20" name="Rectangle 19"/>
              <p:cNvSpPr/>
              <p:nvPr/>
            </p:nvSpPr>
            <p:spPr bwMode="auto">
              <a:xfrm rot="10800000">
                <a:off x="6967621" y="2217348"/>
                <a:ext cx="1841415" cy="3571668"/>
              </a:xfrm>
              <a:prstGeom prst="rect">
                <a:avLst/>
              </a:prstGeom>
              <a:gradFill>
                <a:gsLst>
                  <a:gs pos="10000">
                    <a:srgbClr val="FFFFFF"/>
                  </a:gs>
                  <a:gs pos="100000">
                    <a:srgbClr val="00BCF2">
                      <a:lumMod val="40000"/>
                      <a:lumOff val="60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 name="Rectangle 20"/>
              <p:cNvSpPr/>
              <p:nvPr/>
            </p:nvSpPr>
            <p:spPr bwMode="auto">
              <a:xfrm>
                <a:off x="4276102" y="2180197"/>
                <a:ext cx="876363" cy="3571668"/>
              </a:xfrm>
              <a:prstGeom prst="rect">
                <a:avLst/>
              </a:prstGeom>
              <a:gradFill>
                <a:gsLst>
                  <a:gs pos="10000">
                    <a:srgbClr val="FFFFFF"/>
                  </a:gs>
                  <a:gs pos="100000">
                    <a:srgbClr val="00BCF2">
                      <a:lumMod val="40000"/>
                      <a:lumOff val="60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 name="Rectangle 21"/>
              <p:cNvSpPr/>
              <p:nvPr/>
            </p:nvSpPr>
            <p:spPr bwMode="auto">
              <a:xfrm>
                <a:off x="5053855" y="2179603"/>
                <a:ext cx="2041108" cy="3603908"/>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Up Arrow 22"/>
              <p:cNvSpPr/>
              <p:nvPr/>
            </p:nvSpPr>
            <p:spPr bwMode="auto">
              <a:xfrm>
                <a:off x="4164541" y="1905001"/>
                <a:ext cx="111618" cy="3886200"/>
              </a:xfrm>
              <a:prstGeom prst="upArrow">
                <a:avLst>
                  <a:gd name="adj1" fmla="val 32932"/>
                  <a:gd name="adj2" fmla="val 77023"/>
                </a:avLst>
              </a:pr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4" name="Title 2"/>
              <p:cNvSpPr txBox="1">
                <a:spLocks/>
              </p:cNvSpPr>
              <p:nvPr/>
            </p:nvSpPr>
            <p:spPr>
              <a:xfrm rot="16200000">
                <a:off x="3435932" y="2143803"/>
                <a:ext cx="1268074" cy="609600"/>
              </a:xfrm>
              <a:prstGeom prst="rect">
                <a:avLst/>
              </a:prstGeom>
            </p:spPr>
            <p:txBody>
              <a:bodyPr vert="horz" wrap="square" lIns="146284" tIns="91427" rIns="146284"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defRPr/>
                </a:pPr>
                <a:r>
                  <a:rPr lang="en-US" sz="1800" b="1">
                    <a:gradFill>
                      <a:gsLst>
                        <a:gs pos="1250">
                          <a:srgbClr val="505050"/>
                        </a:gs>
                        <a:gs pos="100000">
                          <a:srgbClr val="505050"/>
                        </a:gs>
                      </a:gsLst>
                      <a:lin ang="5400000" scaled="0"/>
                    </a:gradFill>
                    <a:latin typeface="Segoe UI Light"/>
                    <a:ea typeface=""/>
                    <a:cs typeface="Segoe UI Semilight" panose="020B0402040204020203" pitchFamily="34" charset="0"/>
                  </a:rPr>
                  <a:t>Volume</a:t>
                </a:r>
              </a:p>
            </p:txBody>
          </p:sp>
          <p:sp>
            <p:nvSpPr>
              <p:cNvPr id="25" name="Arc 24"/>
              <p:cNvSpPr/>
              <p:nvPr/>
            </p:nvSpPr>
            <p:spPr>
              <a:xfrm rot="10800000">
                <a:off x="3856037" y="-5570538"/>
                <a:ext cx="12573000" cy="11210190"/>
              </a:xfrm>
              <a:prstGeom prst="arc">
                <a:avLst>
                  <a:gd name="adj1" fmla="val 16996877"/>
                  <a:gd name="adj2" fmla="val 20391958"/>
                </a:avLst>
              </a:prstGeom>
              <a:solidFill>
                <a:srgbClr val="FFFFFF"/>
              </a:solidFill>
              <a:ln w="38100" cap="flat" cmpd="sng" algn="ctr">
                <a:solidFill>
                  <a:srgbClr val="00BCF2"/>
                </a:solidFill>
                <a:prstDash val="solid"/>
                <a:headEnd type="none"/>
                <a:tailEnd type="none"/>
              </a:ln>
              <a:effectLst/>
            </p:spPr>
            <p:txBody>
              <a:bodyPr rtlCol="0" anchor="ctr"/>
              <a:lstStyle/>
              <a:p>
                <a:pPr algn="ctr" defTabSz="932563">
                  <a:defRPr/>
                </a:pPr>
                <a:endParaRPr lang="en-US" sz="1600" kern="0">
                  <a:solidFill>
                    <a:srgbClr val="505050"/>
                  </a:solidFill>
                  <a:latin typeface="Segoe UI"/>
                  <a:ea typeface=""/>
                  <a:cs typeface=""/>
                </a:endParaRPr>
              </a:p>
            </p:txBody>
          </p:sp>
          <p:sp>
            <p:nvSpPr>
              <p:cNvPr id="26" name="Up Arrow 25"/>
              <p:cNvSpPr/>
              <p:nvPr/>
            </p:nvSpPr>
            <p:spPr bwMode="auto">
              <a:xfrm rot="5400000">
                <a:off x="6602695" y="3316815"/>
                <a:ext cx="111618" cy="4910666"/>
              </a:xfrm>
              <a:prstGeom prst="upArrow">
                <a:avLst>
                  <a:gd name="adj1" fmla="val 32932"/>
                  <a:gd name="adj2" fmla="val 77023"/>
                </a:avLst>
              </a:pr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27" name="Title 2"/>
          <p:cNvSpPr txBox="1">
            <a:spLocks/>
          </p:cNvSpPr>
          <p:nvPr/>
        </p:nvSpPr>
        <p:spPr>
          <a:xfrm>
            <a:off x="838946" y="1906257"/>
            <a:ext cx="6018947" cy="1116577"/>
          </a:xfrm>
          <a:prstGeom prst="rect">
            <a:avLst/>
          </a:prstGeom>
        </p:spPr>
        <p:txBody>
          <a:bodyPr vert="horz" wrap="square" lIns="146284" tIns="91427" rIns="146284"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b="1">
                <a:solidFill>
                  <a:srgbClr val="00BCF2"/>
                </a:solidFill>
                <a:latin typeface="Segoe UI Light" panose="020B0502040204020203" pitchFamily="34" charset="0"/>
                <a:cs typeface="Segoe UI Light" panose="020B0502040204020203" pitchFamily="34" charset="0"/>
              </a:rPr>
              <a:t>Flow focus:</a:t>
            </a:r>
            <a:br>
              <a:rPr sz="2400" b="1">
                <a:solidFill>
                  <a:srgbClr val="00BCF2"/>
                </a:solidFill>
                <a:latin typeface="Segoe UI Light" panose="020B0502040204020203" pitchFamily="34" charset="0"/>
                <a:cs typeface="Segoe UI Light" panose="020B0502040204020203" pitchFamily="34" charset="0"/>
              </a:rPr>
            </a:br>
            <a:r>
              <a:rPr sz="3600" b="1">
                <a:solidFill>
                  <a:srgbClr val="00BCF2"/>
                </a:solidFill>
                <a:latin typeface="Segoe UI Light" panose="020B0502040204020203" pitchFamily="34" charset="0"/>
                <a:cs typeface="Segoe UI Light" panose="020B0502040204020203" pitchFamily="34" charset="0"/>
              </a:rPr>
              <a:t>Business Users &amp; Specialists</a:t>
            </a:r>
            <a:endParaRPr lang="en-US" sz="3600" b="1">
              <a:solidFill>
                <a:srgbClr val="00BCF2"/>
              </a:solidFill>
              <a:latin typeface="Segoe UI Light" panose="020B0502040204020203" pitchFamily="34" charset="0"/>
              <a:cs typeface="Segoe UI Light" panose="020B0502040204020203" pitchFamily="34" charset="0"/>
            </a:endParaRPr>
          </a:p>
          <a:p>
            <a:r>
              <a:rPr lang="en-US" sz="3600" b="1">
                <a:solidFill>
                  <a:srgbClr val="00BCF2"/>
                </a:solidFill>
                <a:latin typeface="Segoe UI Light" panose="020B0502040204020203" pitchFamily="34" charset="0"/>
                <a:cs typeface="Segoe UI Light" panose="020B0502040204020203" pitchFamily="34" charset="0"/>
              </a:rPr>
              <a:t>(Office, Dynamics)</a:t>
            </a:r>
          </a:p>
        </p:txBody>
      </p:sp>
      <p:grpSp>
        <p:nvGrpSpPr>
          <p:cNvPr id="31" name="Group 30"/>
          <p:cNvGrpSpPr/>
          <p:nvPr/>
        </p:nvGrpSpPr>
        <p:grpSpPr>
          <a:xfrm>
            <a:off x="7135270" y="-4542879"/>
            <a:ext cx="11083469" cy="10151447"/>
            <a:chOff x="3856037" y="-5570538"/>
            <a:chExt cx="12573000" cy="11398495"/>
          </a:xfrm>
        </p:grpSpPr>
        <p:sp>
          <p:nvSpPr>
            <p:cNvPr id="32" name="Rectangle 31"/>
            <p:cNvSpPr/>
            <p:nvPr/>
          </p:nvSpPr>
          <p:spPr bwMode="auto">
            <a:xfrm rot="10800000">
              <a:off x="8523332" y="2217348"/>
              <a:ext cx="285704" cy="3571668"/>
            </a:xfrm>
            <a:prstGeom prst="rect">
              <a:avLst/>
            </a:prstGeom>
            <a:gradFill>
              <a:gsLst>
                <a:gs pos="10000">
                  <a:srgbClr val="FFFFFF"/>
                </a:gs>
                <a:gs pos="100000">
                  <a:srgbClr val="0072C6">
                    <a:lumMod val="20000"/>
                    <a:lumOff val="80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 name="Rectangle 32"/>
            <p:cNvSpPr/>
            <p:nvPr/>
          </p:nvSpPr>
          <p:spPr bwMode="auto">
            <a:xfrm>
              <a:off x="4276103" y="2178135"/>
              <a:ext cx="2864376" cy="3571668"/>
            </a:xfrm>
            <a:prstGeom prst="rect">
              <a:avLst/>
            </a:prstGeom>
            <a:gradFill>
              <a:gsLst>
                <a:gs pos="10000">
                  <a:srgbClr val="FFFFFF"/>
                </a:gs>
                <a:gs pos="100000">
                  <a:srgbClr val="0072C6">
                    <a:lumMod val="20000"/>
                    <a:lumOff val="80000"/>
                  </a:srgbClr>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 name="Rectangle 33"/>
            <p:cNvSpPr/>
            <p:nvPr/>
          </p:nvSpPr>
          <p:spPr bwMode="auto">
            <a:xfrm>
              <a:off x="7140478" y="2179603"/>
              <a:ext cx="1382855" cy="3603908"/>
            </a:xfrm>
            <a:prstGeom prst="rect">
              <a:avLst/>
            </a:prstGeom>
            <a:solidFill>
              <a:srgbClr val="0072C6">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 name="Up Arrow 34"/>
            <p:cNvSpPr/>
            <p:nvPr/>
          </p:nvSpPr>
          <p:spPr bwMode="auto">
            <a:xfrm>
              <a:off x="4164541" y="1905001"/>
              <a:ext cx="111618" cy="3886200"/>
            </a:xfrm>
            <a:prstGeom prst="upArrow">
              <a:avLst>
                <a:gd name="adj1" fmla="val 32932"/>
                <a:gd name="adj2" fmla="val 77023"/>
              </a:avLst>
            </a:pr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7" name="Arc 36"/>
            <p:cNvSpPr/>
            <p:nvPr/>
          </p:nvSpPr>
          <p:spPr>
            <a:xfrm rot="10800000">
              <a:off x="3856037" y="-5570538"/>
              <a:ext cx="12573000" cy="11210190"/>
            </a:xfrm>
            <a:prstGeom prst="arc">
              <a:avLst>
                <a:gd name="adj1" fmla="val 16996877"/>
                <a:gd name="adj2" fmla="val 20391958"/>
              </a:avLst>
            </a:prstGeom>
            <a:solidFill>
              <a:srgbClr val="E6E6E6"/>
            </a:solidFill>
            <a:ln w="38100" cap="flat" cmpd="sng" algn="ctr">
              <a:solidFill>
                <a:srgbClr val="0072C6">
                  <a:lumMod val="75000"/>
                </a:srgbClr>
              </a:solidFill>
              <a:prstDash val="solid"/>
              <a:headEnd type="none"/>
              <a:tailEnd type="none"/>
            </a:ln>
            <a:effectLst/>
          </p:spPr>
          <p:txBody>
            <a:bodyPr rtlCol="0" anchor="ctr"/>
            <a:lstStyle/>
            <a:p>
              <a:pPr algn="ctr" defTabSz="932563">
                <a:defRPr/>
              </a:pPr>
              <a:endParaRPr lang="en-US" sz="1600" kern="0">
                <a:solidFill>
                  <a:srgbClr val="505050"/>
                </a:solidFill>
                <a:latin typeface="Segoe UI"/>
                <a:ea typeface=""/>
                <a:cs typeface=""/>
              </a:endParaRPr>
            </a:p>
          </p:txBody>
        </p:sp>
        <p:sp>
          <p:nvSpPr>
            <p:cNvPr id="38" name="Up Arrow 37"/>
            <p:cNvSpPr/>
            <p:nvPr/>
          </p:nvSpPr>
          <p:spPr bwMode="auto">
            <a:xfrm rot="5400000">
              <a:off x="6602695" y="3316815"/>
              <a:ext cx="111618" cy="4910666"/>
            </a:xfrm>
            <a:prstGeom prst="upArrow">
              <a:avLst>
                <a:gd name="adj1" fmla="val 32932"/>
                <a:gd name="adj2" fmla="val 77023"/>
              </a:avLst>
            </a:pr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0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9" name="Title 2"/>
          <p:cNvSpPr txBox="1">
            <a:spLocks/>
          </p:cNvSpPr>
          <p:nvPr/>
        </p:nvSpPr>
        <p:spPr>
          <a:xfrm>
            <a:off x="838946" y="4298252"/>
            <a:ext cx="6018947" cy="1116577"/>
          </a:xfrm>
          <a:prstGeom prst="rect">
            <a:avLst/>
          </a:prstGeom>
        </p:spPr>
        <p:txBody>
          <a:bodyPr vert="horz" wrap="square" lIns="146284" tIns="91427" rIns="146284"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b="1">
                <a:solidFill>
                  <a:srgbClr val="005695"/>
                </a:solidFill>
                <a:latin typeface="Segoe UI Light" panose="020B0502040204020203" pitchFamily="34" charset="0"/>
                <a:cs typeface="Segoe UI Light" panose="020B0502040204020203" pitchFamily="34" charset="0"/>
              </a:rPr>
              <a:t>Logic Apps </a:t>
            </a:r>
            <a:r>
              <a:rPr sz="3600" b="1">
                <a:solidFill>
                  <a:srgbClr val="005695"/>
                </a:solidFill>
                <a:latin typeface="Segoe UI Light" panose="020B0502040204020203" pitchFamily="34" charset="0"/>
                <a:cs typeface="Segoe UI Light" panose="020B0502040204020203" pitchFamily="34" charset="0"/>
              </a:rPr>
              <a:t>focus</a:t>
            </a:r>
            <a:r>
              <a:rPr lang="en-US" sz="3600" b="1">
                <a:solidFill>
                  <a:srgbClr val="005695"/>
                </a:solidFill>
                <a:latin typeface="Segoe UI Light" panose="020B0502040204020203" pitchFamily="34" charset="0"/>
                <a:cs typeface="Segoe UI Light" panose="020B0502040204020203" pitchFamily="34" charset="0"/>
              </a:rPr>
              <a:t>:</a:t>
            </a:r>
            <a:br>
              <a:rPr sz="2800" b="1">
                <a:solidFill>
                  <a:srgbClr val="005695"/>
                </a:solidFill>
                <a:latin typeface="Segoe UI Light" panose="020B0502040204020203" pitchFamily="34" charset="0"/>
                <a:cs typeface="Segoe UI Light" panose="020B0502040204020203" pitchFamily="34" charset="0"/>
              </a:rPr>
            </a:br>
            <a:r>
              <a:rPr lang="en-US" sz="3600" b="1">
                <a:solidFill>
                  <a:srgbClr val="005695"/>
                </a:solidFill>
                <a:latin typeface="Segoe UI Light" panose="020B0502040204020203" pitchFamily="34" charset="0"/>
                <a:cs typeface="Segoe UI Light" panose="020B0502040204020203" pitchFamily="34" charset="0"/>
              </a:rPr>
              <a:t>IT Pro / Developers</a:t>
            </a:r>
          </a:p>
          <a:p>
            <a:r>
              <a:rPr lang="en-US" sz="3600" b="1">
                <a:solidFill>
                  <a:srgbClr val="005695"/>
                </a:solidFill>
                <a:latin typeface="Segoe UI Light" panose="020B0502040204020203" pitchFamily="34" charset="0"/>
                <a:cs typeface="Segoe UI Light" panose="020B0502040204020203" pitchFamily="34" charset="0"/>
              </a:rPr>
              <a:t>(Visual Studio, Azure)</a:t>
            </a:r>
            <a:endParaRPr sz="3600" b="1">
              <a:solidFill>
                <a:srgbClr val="005695"/>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7930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D59EC8-41E7-4EB9-9A8E-9A4B4275C4A6}"/>
              </a:ext>
            </a:extLst>
          </p:cNvPr>
          <p:cNvSpPr>
            <a:spLocks noGrp="1"/>
          </p:cNvSpPr>
          <p:nvPr>
            <p:ph type="title"/>
          </p:nvPr>
        </p:nvSpPr>
        <p:spPr/>
        <p:txBody>
          <a:bodyPr>
            <a:normAutofit fontScale="90000"/>
          </a:bodyPr>
          <a:lstStyle/>
          <a:p>
            <a:pPr algn="ctr"/>
            <a:r>
              <a:rPr lang="en-US"/>
              <a:t>Enterprise management + dev extensibility</a:t>
            </a:r>
          </a:p>
        </p:txBody>
      </p:sp>
      <p:sp>
        <p:nvSpPr>
          <p:cNvPr id="8" name="Content Placeholder 7">
            <a:extLst>
              <a:ext uri="{FF2B5EF4-FFF2-40B4-BE49-F238E27FC236}">
                <a16:creationId xmlns:a16="http://schemas.microsoft.com/office/drawing/2014/main" id="{487F322F-F573-7548-B2FA-0BC1CC6329D9}"/>
              </a:ext>
            </a:extLst>
          </p:cNvPr>
          <p:cNvSpPr>
            <a:spLocks noGrp="1"/>
          </p:cNvSpPr>
          <p:nvPr>
            <p:ph sz="half" idx="1"/>
          </p:nvPr>
        </p:nvSpPr>
        <p:spPr/>
        <p:txBody>
          <a:bodyPr/>
          <a:lstStyle/>
          <a:p>
            <a:endParaRPr lang="en-US"/>
          </a:p>
        </p:txBody>
      </p:sp>
      <p:sp>
        <p:nvSpPr>
          <p:cNvPr id="11" name="Content Placeholder 10">
            <a:extLst>
              <a:ext uri="{FF2B5EF4-FFF2-40B4-BE49-F238E27FC236}">
                <a16:creationId xmlns:a16="http://schemas.microsoft.com/office/drawing/2014/main" id="{DF2B92A5-1982-B24F-9978-71BC0C476883}"/>
              </a:ext>
            </a:extLst>
          </p:cNvPr>
          <p:cNvSpPr>
            <a:spLocks noGrp="1"/>
          </p:cNvSpPr>
          <p:nvPr>
            <p:ph sz="half" idx="2"/>
          </p:nvPr>
        </p:nvSpPr>
        <p:spPr/>
        <p:txBody>
          <a:bodyPr/>
          <a:lstStyle/>
          <a:p>
            <a:endParaRPr lang="en-US"/>
          </a:p>
        </p:txBody>
      </p:sp>
      <p:grpSp>
        <p:nvGrpSpPr>
          <p:cNvPr id="4" name="Group 3">
            <a:extLst>
              <a:ext uri="{FF2B5EF4-FFF2-40B4-BE49-F238E27FC236}">
                <a16:creationId xmlns:a16="http://schemas.microsoft.com/office/drawing/2014/main" id="{A8134C84-1B57-4356-B8BE-AE630AACA5DF}"/>
              </a:ext>
            </a:extLst>
          </p:cNvPr>
          <p:cNvGrpSpPr/>
          <p:nvPr/>
        </p:nvGrpSpPr>
        <p:grpSpPr>
          <a:xfrm>
            <a:off x="1464831" y="1423270"/>
            <a:ext cx="3141933" cy="2062869"/>
            <a:chOff x="5993227" y="1683240"/>
            <a:chExt cx="4915169" cy="3227106"/>
          </a:xfrm>
        </p:grpSpPr>
        <p:pic>
          <p:nvPicPr>
            <p:cNvPr id="10" name="Picture 9" descr="A screenshot of a cell phone&#10;&#10;Description generated with very high confidence">
              <a:extLst>
                <a:ext uri="{FF2B5EF4-FFF2-40B4-BE49-F238E27FC236}">
                  <a16:creationId xmlns:a16="http://schemas.microsoft.com/office/drawing/2014/main" id="{B8475FD0-946C-47A9-B40F-6F2C63722F88}"/>
                </a:ext>
              </a:extLst>
            </p:cNvPr>
            <p:cNvPicPr>
              <a:picLocks noChangeAspect="1"/>
            </p:cNvPicPr>
            <p:nvPr/>
          </p:nvPicPr>
          <p:blipFill rotWithShape="1">
            <a:blip r:embed="rId3"/>
            <a:srcRect b="9664"/>
            <a:stretch/>
          </p:blipFill>
          <p:spPr>
            <a:xfrm>
              <a:off x="7674895" y="1683240"/>
              <a:ext cx="3233501" cy="2197774"/>
            </a:xfrm>
            <a:prstGeom prst="rect">
              <a:avLst/>
            </a:prstGeom>
            <a:ln>
              <a:noFill/>
            </a:ln>
            <a:effectLst>
              <a:outerShdw blurRad="292100" dist="139700" dir="2700000" algn="tl" rotWithShape="0">
                <a:srgbClr val="333333">
                  <a:alpha val="65000"/>
                </a:srgbClr>
              </a:outerShdw>
            </a:effectLst>
          </p:spPr>
        </p:pic>
        <p:pic>
          <p:nvPicPr>
            <p:cNvPr id="9" name="Picture 8" descr="A screenshot of a cell phone&#10;&#10;Description generated with very high confidence">
              <a:extLst>
                <a:ext uri="{FF2B5EF4-FFF2-40B4-BE49-F238E27FC236}">
                  <a16:creationId xmlns:a16="http://schemas.microsoft.com/office/drawing/2014/main" id="{5931700C-DEA4-422F-A4A7-B0AF9AEB796C}"/>
                </a:ext>
              </a:extLst>
            </p:cNvPr>
            <p:cNvPicPr>
              <a:picLocks noChangeAspect="1"/>
            </p:cNvPicPr>
            <p:nvPr/>
          </p:nvPicPr>
          <p:blipFill rotWithShape="1">
            <a:blip r:embed="rId4"/>
            <a:srcRect b="9666"/>
            <a:stretch/>
          </p:blipFill>
          <p:spPr>
            <a:xfrm>
              <a:off x="5993227" y="2615415"/>
              <a:ext cx="3365088" cy="2294931"/>
            </a:xfrm>
            <a:prstGeom prst="rect">
              <a:avLst/>
            </a:prstGeom>
            <a:ln>
              <a:noFill/>
            </a:ln>
            <a:effectLst>
              <a:outerShdw blurRad="292100" dist="139700" dir="2700000" algn="tl" rotWithShape="0">
                <a:srgbClr val="333333">
                  <a:alpha val="65000"/>
                </a:srgbClr>
              </a:outerShdw>
            </a:effectLst>
          </p:spPr>
        </p:pic>
      </p:grpSp>
      <p:sp>
        <p:nvSpPr>
          <p:cNvPr id="12" name="Content Placeholder 1">
            <a:extLst>
              <a:ext uri="{FF2B5EF4-FFF2-40B4-BE49-F238E27FC236}">
                <a16:creationId xmlns:a16="http://schemas.microsoft.com/office/drawing/2014/main" id="{5342E204-ED61-4125-A958-6BF9B1A66F73}"/>
              </a:ext>
            </a:extLst>
          </p:cNvPr>
          <p:cNvSpPr txBox="1">
            <a:spLocks/>
          </p:cNvSpPr>
          <p:nvPr/>
        </p:nvSpPr>
        <p:spPr bwMode="gray">
          <a:xfrm>
            <a:off x="1126019" y="3801084"/>
            <a:ext cx="4291106" cy="2483739"/>
          </a:xfrm>
          <a:prstGeom prst="rect">
            <a:avLst/>
          </a:prstGeom>
        </p:spPr>
        <p:txBody>
          <a:bodyPr vert="horz" lIns="0" tIns="0" rIns="45720" bIns="0" rtlCol="0" anchor="t">
            <a:noAutofit/>
          </a:bodyPr>
          <a:lstStyle>
            <a:lvl1pPr marL="274306" marR="0" indent="-274306" algn="l" rtl="0" eaLnBrk="1" fontAlgn="base" hangingPunct="1">
              <a:lnSpc>
                <a:spcPct val="100000"/>
              </a:lnSpc>
              <a:spcBef>
                <a:spcPts val="0"/>
              </a:spcBef>
              <a:spcAft>
                <a:spcPts val="1200"/>
              </a:spcAft>
              <a:buClr>
                <a:srgbClr val="00529B"/>
              </a:buClr>
              <a:buSzPct val="90000"/>
              <a:buFont typeface="Wingdings" panose="05000000000000000000" pitchFamily="2" charset="2"/>
              <a:buChar char="§"/>
              <a:defRPr lang="en-US" sz="2800" dirty="0" smtClean="0">
                <a:solidFill>
                  <a:schemeClr val="tx1"/>
                </a:solidFill>
                <a:latin typeface="+mn-lt"/>
                <a:ea typeface="+mn-ea"/>
                <a:cs typeface="+mn-cs"/>
              </a:defRPr>
            </a:lvl1pPr>
            <a:lvl2pPr marL="640080" marR="0" indent="-274320" algn="l" rtl="0" eaLnBrk="1" fontAlgn="base" hangingPunct="1">
              <a:lnSpc>
                <a:spcPct val="100000"/>
              </a:lnSpc>
              <a:spcBef>
                <a:spcPts val="0"/>
              </a:spcBef>
              <a:spcAft>
                <a:spcPts val="1200"/>
              </a:spcAft>
              <a:buClrTx/>
              <a:buSzPct val="90000"/>
              <a:buFont typeface="Arial" panose="020B0604020202020204" pitchFamily="34" charset="0"/>
              <a:buChar char="–"/>
              <a:tabLst/>
              <a:defRPr lang="en-US" sz="2400" dirty="0" smtClean="0">
                <a:solidFill>
                  <a:schemeClr val="tx1"/>
                </a:solidFill>
                <a:latin typeface="+mn-lt"/>
                <a:ea typeface="+mn-ea"/>
                <a:cs typeface="+mn-cs"/>
              </a:defRPr>
            </a:lvl2pPr>
            <a:lvl3pPr marL="914400" marR="0" indent="-274320" algn="l" rtl="0" eaLnBrk="1" fontAlgn="base" hangingPunct="1">
              <a:lnSpc>
                <a:spcPct val="100000"/>
              </a:lnSpc>
              <a:spcBef>
                <a:spcPts val="0"/>
              </a:spcBef>
              <a:spcAft>
                <a:spcPts val="1200"/>
              </a:spcAft>
              <a:buClrTx/>
              <a:buSzPct val="90000"/>
              <a:buFont typeface="Wingdings" panose="05000000000000000000" pitchFamily="2" charset="2"/>
              <a:buChar char="§"/>
              <a:defRPr lang="en-US" sz="2200" dirty="0" smtClean="0">
                <a:solidFill>
                  <a:schemeClr val="tx1"/>
                </a:solidFill>
                <a:latin typeface="+mn-lt"/>
                <a:ea typeface="+mn-ea"/>
                <a:cs typeface="+mn-cs"/>
              </a:defRPr>
            </a:lvl3pPr>
            <a:lvl4pPr marL="1234440" marR="0" indent="-274320" algn="l" rtl="0" eaLnBrk="1" fontAlgn="base" hangingPunct="1">
              <a:lnSpc>
                <a:spcPct val="100000"/>
              </a:lnSpc>
              <a:spcBef>
                <a:spcPts val="0"/>
              </a:spcBef>
              <a:spcAft>
                <a:spcPts val="1200"/>
              </a:spcAft>
              <a:buClrTx/>
              <a:buSzPct val="90000"/>
              <a:buFont typeface="Arial" panose="020B0604020202020204" pitchFamily="34" charset="0"/>
              <a:buChar char="–"/>
              <a:defRPr lang="en-US" sz="2200" baseline="0" dirty="0" smtClean="0">
                <a:solidFill>
                  <a:schemeClr val="tx1"/>
                </a:solidFill>
                <a:latin typeface="+mn-lt"/>
                <a:ea typeface="+mn-ea"/>
                <a:cs typeface="+mn-cs"/>
              </a:defRPr>
            </a:lvl4pPr>
            <a:lvl5pPr marL="1508760" marR="0" indent="-274320" algn="l" rtl="0" eaLnBrk="1" fontAlgn="base" hangingPunct="1">
              <a:lnSpc>
                <a:spcPct val="100000"/>
              </a:lnSpc>
              <a:spcBef>
                <a:spcPts val="0"/>
              </a:spcBef>
              <a:spcAft>
                <a:spcPts val="1200"/>
              </a:spcAft>
              <a:buClrTx/>
              <a:buSzPct val="90000"/>
              <a:buFont typeface="Wingdings" panose="05000000000000000000" pitchFamily="2" charset="2"/>
              <a:buChar char="§"/>
              <a:defRPr lang="en-US" sz="2200" dirty="0" smtClean="0">
                <a:solidFill>
                  <a:schemeClr val="tx1"/>
                </a:solidFill>
                <a:latin typeface="+mn-lt"/>
                <a:ea typeface="+mn-ea"/>
                <a:cs typeface="+mn-cs"/>
              </a:defRPr>
            </a:lvl5pPr>
            <a:lvl6pPr marL="1954115"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293"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471"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648"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600" b="1" i="0" u="none" strike="noStrike" kern="0" cap="none" spc="0" normalizeH="0" baseline="0" noProof="0">
                <a:ln>
                  <a:noFill/>
                </a:ln>
                <a:solidFill>
                  <a:srgbClr val="1A1A1A"/>
                </a:solidFill>
                <a:effectLst/>
                <a:uLnTx/>
                <a:uFillTx/>
                <a:latin typeface="Segoe UI"/>
                <a:ea typeface="+mn-ea"/>
                <a:cs typeface="Arial"/>
              </a:rPr>
              <a:t>Unified admin center </a:t>
            </a:r>
            <a:r>
              <a:rPr kumimoji="0" lang="en-US" sz="1600" b="0" i="0" u="none" strike="noStrike" kern="0" cap="none" spc="0" normalizeH="0" baseline="0" noProof="0">
                <a:ln>
                  <a:noFill/>
                </a:ln>
                <a:solidFill>
                  <a:srgbClr val="1A1A1A"/>
                </a:solidFill>
                <a:effectLst/>
                <a:uLnTx/>
                <a:uFillTx/>
                <a:latin typeface="Segoe UI"/>
                <a:ea typeface="+mn-ea"/>
                <a:cs typeface="Arial"/>
              </a:rPr>
              <a:t>provides comprehensive management across 1</a:t>
            </a:r>
            <a:r>
              <a:rPr kumimoji="0" lang="en-US" sz="1600" b="0" i="0" u="none" strike="noStrike" kern="0" cap="none" spc="0" normalizeH="0" baseline="30000" noProof="0">
                <a:ln>
                  <a:noFill/>
                </a:ln>
                <a:solidFill>
                  <a:srgbClr val="1A1A1A"/>
                </a:solidFill>
                <a:effectLst/>
                <a:uLnTx/>
                <a:uFillTx/>
                <a:latin typeface="Segoe UI"/>
                <a:ea typeface="+mn-ea"/>
                <a:cs typeface="Arial"/>
              </a:rPr>
              <a:t>st</a:t>
            </a:r>
            <a:r>
              <a:rPr kumimoji="0" lang="en-US" sz="1600" b="0" i="0" u="none" strike="noStrike" kern="0" cap="none" spc="0" normalizeH="0" baseline="0" noProof="0">
                <a:ln>
                  <a:noFill/>
                </a:ln>
                <a:solidFill>
                  <a:srgbClr val="1A1A1A"/>
                </a:solidFill>
                <a:effectLst/>
                <a:uLnTx/>
                <a:uFillTx/>
                <a:latin typeface="Segoe UI"/>
                <a:ea typeface="+mn-ea"/>
                <a:cs typeface="Arial"/>
              </a:rPr>
              <a:t> party, 3</a:t>
            </a:r>
            <a:r>
              <a:rPr kumimoji="0" lang="en-US" sz="1600" b="0" i="0" u="none" strike="noStrike" kern="0" cap="none" spc="0" normalizeH="0" baseline="30000" noProof="0">
                <a:ln>
                  <a:noFill/>
                </a:ln>
                <a:solidFill>
                  <a:srgbClr val="1A1A1A"/>
                </a:solidFill>
                <a:effectLst/>
                <a:uLnTx/>
                <a:uFillTx/>
                <a:latin typeface="Segoe UI"/>
                <a:ea typeface="+mn-ea"/>
                <a:cs typeface="Arial"/>
              </a:rPr>
              <a:t>rd</a:t>
            </a:r>
            <a:r>
              <a:rPr kumimoji="0" lang="en-US" sz="1600" b="0" i="0" u="none" strike="noStrike" kern="0" cap="none" spc="0" normalizeH="0" baseline="0" noProof="0">
                <a:ln>
                  <a:noFill/>
                </a:ln>
                <a:solidFill>
                  <a:srgbClr val="1A1A1A"/>
                </a:solidFill>
                <a:effectLst/>
                <a:uLnTx/>
                <a:uFillTx/>
                <a:latin typeface="Segoe UI"/>
                <a:ea typeface="+mn-ea"/>
                <a:cs typeface="Arial"/>
              </a:rPr>
              <a:t> party and custom apps in an AAD tenant or environment, including DLP, backup, and audit logs</a:t>
            </a:r>
          </a:p>
          <a:p>
            <a:pPr marL="0" marR="0" lvl="0"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600" b="1" i="0" u="none" strike="noStrike" kern="0" cap="none" spc="0" normalizeH="0" baseline="0" noProof="0">
                <a:ln>
                  <a:noFill/>
                </a:ln>
                <a:solidFill>
                  <a:srgbClr val="1A1A1A"/>
                </a:solidFill>
                <a:effectLst/>
                <a:uLnTx/>
                <a:uFillTx/>
                <a:latin typeface="Segoe UI"/>
                <a:ea typeface="+mn-ea"/>
                <a:cs typeface="Arial"/>
              </a:rPr>
              <a:t>Compliance with 13+ standards </a:t>
            </a:r>
            <a:r>
              <a:rPr kumimoji="0" lang="en-US" sz="1600" b="0" i="0" u="none" strike="noStrike" kern="0" cap="none" spc="0" normalizeH="0" baseline="0" noProof="0">
                <a:ln>
                  <a:noFill/>
                </a:ln>
                <a:solidFill>
                  <a:srgbClr val="1A1A1A"/>
                </a:solidFill>
                <a:effectLst/>
                <a:uLnTx/>
                <a:uFillTx/>
                <a:latin typeface="Segoe UI"/>
                <a:ea typeface="+mn-ea"/>
                <a:cs typeface="Arial"/>
              </a:rPr>
              <a:t>including HIPPA, EU Model Clauses, SOC and GDPR</a:t>
            </a:r>
          </a:p>
          <a:p>
            <a:pPr marL="0" marR="0" lvl="0"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600" b="1" i="0" u="none" strike="noStrike" kern="0" cap="none" spc="0" normalizeH="0" baseline="0" noProof="0">
                <a:ln>
                  <a:noFill/>
                </a:ln>
                <a:solidFill>
                  <a:srgbClr val="1A1A1A"/>
                </a:solidFill>
                <a:effectLst/>
                <a:uLnTx/>
                <a:uFillTx/>
                <a:latin typeface="Segoe UI"/>
                <a:ea typeface="+mn-ea"/>
                <a:cs typeface="Arial"/>
              </a:rPr>
              <a:t>Accessibility</a:t>
            </a:r>
            <a:r>
              <a:rPr kumimoji="0" lang="en-US" sz="1600" b="0" i="0" u="none" strike="noStrike" kern="0" cap="none" spc="0" normalizeH="0" baseline="0" noProof="0">
                <a:ln>
                  <a:noFill/>
                </a:ln>
                <a:solidFill>
                  <a:srgbClr val="1A1A1A"/>
                </a:solidFill>
                <a:effectLst/>
                <a:uLnTx/>
                <a:uFillTx/>
                <a:latin typeface="Segoe UI"/>
                <a:ea typeface="+mn-ea"/>
                <a:cs typeface="Arial"/>
              </a:rPr>
              <a:t> for authors including the ability to build accessible applications for end-users</a:t>
            </a:r>
            <a:endParaRPr kumimoji="0" lang="en-US" sz="1600" b="1" i="0" u="none" strike="noStrike" kern="0" cap="none" spc="0" normalizeH="0" baseline="0" noProof="0">
              <a:ln>
                <a:noFill/>
              </a:ln>
              <a:solidFill>
                <a:srgbClr val="1A1A1A"/>
              </a:solidFill>
              <a:effectLst/>
              <a:uLnTx/>
              <a:uFillTx/>
              <a:latin typeface="Segoe UI"/>
              <a:ea typeface="+mn-ea"/>
              <a:cs typeface="Arial"/>
            </a:endParaRPr>
          </a:p>
          <a:p>
            <a:pPr marL="273685" marR="0" lvl="0" indent="-273685"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Char char="§"/>
              <a:tabLst/>
              <a:defRPr/>
            </a:pPr>
            <a:endParaRPr kumimoji="0" lang="en-US" sz="1600" b="0" i="0" u="none" strike="noStrike" kern="0" cap="none" spc="0" normalizeH="0" baseline="0" noProof="0">
              <a:ln>
                <a:noFill/>
              </a:ln>
              <a:solidFill>
                <a:srgbClr val="1A1A1A"/>
              </a:solidFill>
              <a:effectLst/>
              <a:uLnTx/>
              <a:uFillTx/>
              <a:latin typeface="Segoe UI"/>
              <a:ea typeface="+mn-ea"/>
              <a:cs typeface="Arial"/>
            </a:endParaRPr>
          </a:p>
        </p:txBody>
      </p:sp>
      <p:sp>
        <p:nvSpPr>
          <p:cNvPr id="13" name="Content Placeholder 1">
            <a:extLst>
              <a:ext uri="{FF2B5EF4-FFF2-40B4-BE49-F238E27FC236}">
                <a16:creationId xmlns:a16="http://schemas.microsoft.com/office/drawing/2014/main" id="{47DB834F-2CA2-4C47-95E9-DAFF40795AFE}"/>
              </a:ext>
            </a:extLst>
          </p:cNvPr>
          <p:cNvSpPr txBox="1">
            <a:spLocks/>
          </p:cNvSpPr>
          <p:nvPr/>
        </p:nvSpPr>
        <p:spPr bwMode="gray">
          <a:xfrm>
            <a:off x="6757892" y="3801084"/>
            <a:ext cx="4291107" cy="2483739"/>
          </a:xfrm>
          <a:prstGeom prst="rect">
            <a:avLst/>
          </a:prstGeom>
        </p:spPr>
        <p:txBody>
          <a:bodyPr vert="horz" lIns="0" tIns="0" rIns="45720" bIns="0" rtlCol="0" anchor="t">
            <a:noAutofit/>
          </a:bodyPr>
          <a:lstStyle>
            <a:lvl1pPr marL="274306" marR="0" indent="-274306" algn="l" rtl="0" eaLnBrk="1" fontAlgn="base" hangingPunct="1">
              <a:lnSpc>
                <a:spcPct val="100000"/>
              </a:lnSpc>
              <a:spcBef>
                <a:spcPts val="0"/>
              </a:spcBef>
              <a:spcAft>
                <a:spcPts val="1200"/>
              </a:spcAft>
              <a:buClr>
                <a:srgbClr val="00529B"/>
              </a:buClr>
              <a:buSzPct val="90000"/>
              <a:buFont typeface="Wingdings" panose="05000000000000000000" pitchFamily="2" charset="2"/>
              <a:buChar char="§"/>
              <a:defRPr lang="en-US" sz="2800" dirty="0" smtClean="0">
                <a:solidFill>
                  <a:schemeClr val="tx1"/>
                </a:solidFill>
                <a:latin typeface="+mn-lt"/>
                <a:ea typeface="+mn-ea"/>
                <a:cs typeface="+mn-cs"/>
              </a:defRPr>
            </a:lvl1pPr>
            <a:lvl2pPr marL="640080" marR="0" indent="-274320" algn="l" rtl="0" eaLnBrk="1" fontAlgn="base" hangingPunct="1">
              <a:lnSpc>
                <a:spcPct val="100000"/>
              </a:lnSpc>
              <a:spcBef>
                <a:spcPts val="0"/>
              </a:spcBef>
              <a:spcAft>
                <a:spcPts val="1200"/>
              </a:spcAft>
              <a:buClrTx/>
              <a:buSzPct val="90000"/>
              <a:buFont typeface="Arial" panose="020B0604020202020204" pitchFamily="34" charset="0"/>
              <a:buChar char="–"/>
              <a:tabLst/>
              <a:defRPr lang="en-US" sz="2400" dirty="0" smtClean="0">
                <a:solidFill>
                  <a:schemeClr val="tx1"/>
                </a:solidFill>
                <a:latin typeface="+mn-lt"/>
                <a:ea typeface="+mn-ea"/>
                <a:cs typeface="+mn-cs"/>
              </a:defRPr>
            </a:lvl2pPr>
            <a:lvl3pPr marL="914400" marR="0" indent="-274320" algn="l" rtl="0" eaLnBrk="1" fontAlgn="base" hangingPunct="1">
              <a:lnSpc>
                <a:spcPct val="100000"/>
              </a:lnSpc>
              <a:spcBef>
                <a:spcPts val="0"/>
              </a:spcBef>
              <a:spcAft>
                <a:spcPts val="1200"/>
              </a:spcAft>
              <a:buClrTx/>
              <a:buSzPct val="90000"/>
              <a:buFont typeface="Wingdings" panose="05000000000000000000" pitchFamily="2" charset="2"/>
              <a:buChar char="§"/>
              <a:defRPr lang="en-US" sz="2200" dirty="0" smtClean="0">
                <a:solidFill>
                  <a:schemeClr val="tx1"/>
                </a:solidFill>
                <a:latin typeface="+mn-lt"/>
                <a:ea typeface="+mn-ea"/>
                <a:cs typeface="+mn-cs"/>
              </a:defRPr>
            </a:lvl3pPr>
            <a:lvl4pPr marL="1234440" marR="0" indent="-274320" algn="l" rtl="0" eaLnBrk="1" fontAlgn="base" hangingPunct="1">
              <a:lnSpc>
                <a:spcPct val="100000"/>
              </a:lnSpc>
              <a:spcBef>
                <a:spcPts val="0"/>
              </a:spcBef>
              <a:spcAft>
                <a:spcPts val="1200"/>
              </a:spcAft>
              <a:buClrTx/>
              <a:buSzPct val="90000"/>
              <a:buFont typeface="Arial" panose="020B0604020202020204" pitchFamily="34" charset="0"/>
              <a:buChar char="–"/>
              <a:defRPr lang="en-US" sz="2200" baseline="0" dirty="0" smtClean="0">
                <a:solidFill>
                  <a:schemeClr val="tx1"/>
                </a:solidFill>
                <a:latin typeface="+mn-lt"/>
                <a:ea typeface="+mn-ea"/>
                <a:cs typeface="+mn-cs"/>
              </a:defRPr>
            </a:lvl4pPr>
            <a:lvl5pPr marL="1508760" marR="0" indent="-274320" algn="l" rtl="0" eaLnBrk="1" fontAlgn="base" hangingPunct="1">
              <a:lnSpc>
                <a:spcPct val="100000"/>
              </a:lnSpc>
              <a:spcBef>
                <a:spcPts val="0"/>
              </a:spcBef>
              <a:spcAft>
                <a:spcPts val="1200"/>
              </a:spcAft>
              <a:buClrTx/>
              <a:buSzPct val="90000"/>
              <a:buFont typeface="Wingdings" panose="05000000000000000000" pitchFamily="2" charset="2"/>
              <a:buChar char="§"/>
              <a:defRPr lang="en-US" sz="2200" dirty="0" smtClean="0">
                <a:solidFill>
                  <a:schemeClr val="tx1"/>
                </a:solidFill>
                <a:latin typeface="+mn-lt"/>
                <a:ea typeface="+mn-ea"/>
                <a:cs typeface="+mn-cs"/>
              </a:defRPr>
            </a:lvl5pPr>
            <a:lvl6pPr marL="1954115"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293"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471"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648"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600" b="1" i="0" u="none" strike="noStrike" kern="0" cap="none" spc="0" normalizeH="0" baseline="0" noProof="0">
                <a:ln>
                  <a:noFill/>
                </a:ln>
                <a:solidFill>
                  <a:srgbClr val="1A1A1A"/>
                </a:solidFill>
                <a:effectLst/>
                <a:uLnTx/>
                <a:uFillTx/>
                <a:latin typeface="Segoe UI"/>
                <a:ea typeface="+mn-ea"/>
                <a:cs typeface="Arial"/>
              </a:rPr>
              <a:t>In-line serverless code</a:t>
            </a:r>
            <a:r>
              <a:rPr kumimoji="0" lang="en-US" sz="1600" b="0" i="0" u="none" strike="noStrike" kern="0" cap="none" spc="0" normalizeH="0" baseline="0" noProof="0">
                <a:ln>
                  <a:noFill/>
                </a:ln>
                <a:solidFill>
                  <a:srgbClr val="1A1A1A"/>
                </a:solidFill>
                <a:effectLst/>
                <a:uLnTx/>
                <a:uFillTx/>
                <a:latin typeface="Segoe UI"/>
                <a:ea typeface="+mn-ea"/>
                <a:cs typeface="Arial"/>
              </a:rPr>
              <a:t> amplify pro developer productivity at every step.</a:t>
            </a:r>
          </a:p>
          <a:p>
            <a:pPr marL="0" marR="0" lvl="0"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600" b="1" i="0" u="none" strike="noStrike" kern="0" cap="none" spc="0" normalizeH="0" baseline="0" noProof="0">
                <a:ln>
                  <a:noFill/>
                </a:ln>
                <a:solidFill>
                  <a:srgbClr val="1A1A1A"/>
                </a:solidFill>
                <a:effectLst/>
                <a:uLnTx/>
                <a:uFillTx/>
                <a:latin typeface="Segoe UI"/>
                <a:ea typeface="+mn-ea"/>
                <a:cs typeface="Arial"/>
              </a:rPr>
              <a:t>Robust APIs and SDK support.</a:t>
            </a:r>
            <a:r>
              <a:rPr kumimoji="0" lang="en-US" sz="1600" b="0" i="0" u="none" strike="noStrike" kern="0" cap="none" spc="0" normalizeH="0" baseline="0" noProof="0">
                <a:ln>
                  <a:noFill/>
                </a:ln>
                <a:solidFill>
                  <a:srgbClr val="1A1A1A"/>
                </a:solidFill>
                <a:effectLst/>
                <a:uLnTx/>
                <a:uFillTx/>
                <a:latin typeface="Segoe UI"/>
                <a:ea typeface="+mn-ea"/>
                <a:cs typeface="Arial"/>
              </a:rPr>
              <a:t> Every new entity generates APIs in the SDK automatically. Hook into business processes and actions and pre- and post-processing and interface with client events.</a:t>
            </a:r>
          </a:p>
          <a:p>
            <a:pPr marL="0" marR="0" lvl="0"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600" b="1" i="0" u="none" strike="noStrike" kern="0" cap="none" spc="0" normalizeH="0" baseline="0" noProof="0">
                <a:ln>
                  <a:noFill/>
                </a:ln>
                <a:solidFill>
                  <a:srgbClr val="1A1A1A"/>
                </a:solidFill>
                <a:effectLst/>
                <a:uLnTx/>
                <a:uFillTx/>
                <a:latin typeface="Segoe UI"/>
                <a:ea typeface="+mn-ea"/>
                <a:cs typeface="Arial"/>
              </a:rPr>
              <a:t>Custom connectors.</a:t>
            </a:r>
            <a:r>
              <a:rPr kumimoji="0" lang="en-US" sz="1600" b="0" i="0" u="none" strike="noStrike" kern="0" cap="none" spc="0" normalizeH="0" baseline="0" noProof="0">
                <a:ln>
                  <a:noFill/>
                </a:ln>
                <a:solidFill>
                  <a:srgbClr val="1A1A1A"/>
                </a:solidFill>
                <a:effectLst/>
                <a:uLnTx/>
                <a:uFillTx/>
                <a:latin typeface="Segoe UI"/>
                <a:ea typeface="+mn-ea"/>
                <a:cs typeface="Arial"/>
              </a:rPr>
              <a:t> Pro </a:t>
            </a:r>
            <a:r>
              <a:rPr kumimoji="0" lang="en-US" sz="1600" b="0" i="0" u="none" strike="noStrike" kern="0" cap="none" spc="0" normalizeH="0" baseline="0" noProof="0" err="1">
                <a:ln>
                  <a:noFill/>
                </a:ln>
                <a:solidFill>
                  <a:srgbClr val="1A1A1A"/>
                </a:solidFill>
                <a:effectLst/>
                <a:uLnTx/>
                <a:uFillTx/>
                <a:latin typeface="Segoe UI"/>
                <a:ea typeface="+mn-ea"/>
                <a:cs typeface="Arial"/>
              </a:rPr>
              <a:t>devs</a:t>
            </a:r>
            <a:r>
              <a:rPr kumimoji="0" lang="en-US" sz="1600" b="0" i="0" u="none" strike="noStrike" kern="0" cap="none" spc="0" normalizeH="0" baseline="0" noProof="0">
                <a:ln>
                  <a:noFill/>
                </a:ln>
                <a:solidFill>
                  <a:srgbClr val="1A1A1A"/>
                </a:solidFill>
                <a:effectLst/>
                <a:uLnTx/>
                <a:uFillTx/>
                <a:latin typeface="Segoe UI"/>
                <a:ea typeface="+mn-ea"/>
                <a:cs typeface="Arial"/>
              </a:rPr>
              <a:t> provide building blocks by bringing their any REST interface or custom UI control.</a:t>
            </a:r>
          </a:p>
        </p:txBody>
      </p:sp>
      <p:grpSp>
        <p:nvGrpSpPr>
          <p:cNvPr id="14" name="Group 13">
            <a:extLst>
              <a:ext uri="{FF2B5EF4-FFF2-40B4-BE49-F238E27FC236}">
                <a16:creationId xmlns:a16="http://schemas.microsoft.com/office/drawing/2014/main" id="{02CFFBDA-8A90-45B2-BD7B-C2EB5135C9D3}"/>
              </a:ext>
            </a:extLst>
          </p:cNvPr>
          <p:cNvGrpSpPr/>
          <p:nvPr/>
        </p:nvGrpSpPr>
        <p:grpSpPr>
          <a:xfrm>
            <a:off x="7358558" y="1371600"/>
            <a:ext cx="2487600" cy="2114541"/>
            <a:chOff x="463651" y="1293569"/>
            <a:chExt cx="6232498" cy="5297821"/>
          </a:xfrm>
        </p:grpSpPr>
        <p:pic>
          <p:nvPicPr>
            <p:cNvPr id="15" name="Picture 1" descr="Machine generated alternative text:&#10;FILE &#10;Stat Page - Microsoft Visual Studio &#10;EDIT VIEW DEBUG TEAM &#10;Start P &#10;Ultimate 2012 &#10;Start &#10;New Project.. &#10;Open Project.. &#10;Experimental Instance &#10;TOOLS TEST ARCHITECTURE &#10;Attach... &#10;GET STARTED &#10;ANALYZE &#10;WINDOW &#10;HELP &#10;Developing, testing, &#10;and production &#10;debugging for &#10;SharePoint &#10;Quick Launch (Ctrl+Q) &#10;Solution Explorer &#10;Enhanced features &#10;for testing software &#10;with Visual Studio &#10;Search Installed Templates (Ctrl* E) p &#10;Type: Visual C# &#10;Solution template for creating a new &#10;instance of a Visual Studio Solution for &#10;Dynamics CRM 2013. &#10;Browse... &#10;Create directory for solution &#10;Add to source control &#10;Cancel &#10;Search Error List &#10;LATEST NEWS &#10;Understanding &#10;complex code with &#10;Code Map &#10;Sort by. Default &#10;HOW-TO VIDEOS (STREAMING) &#10;Learn more with these short streaming videos: &#10;Debug visually with Improve unit testing &#10;Code Map debugger &#10;workflow with these &#10;New testing tools for &#10;manual testers &#10;.NET Framework 4 &#10;integration &#10;Test Explorer &#10;imorovements &#10;New P roject &#10;Recent &#10;Installed &#10;Templates &#10;Visual &#10;Windows &#10;Web &#10;Extensibility &#10;Office &#10;Cloud &#10;Dynamics CRM &#10;Reporting &#10;SharePoint &#10;Silverlight &#10;T est &#10;WCF &#10;Windows PowerSheII &#10;Workflow &#10;Windows Installer XML &#10;LightSwitch &#10;D Other Languages &#10;D Other Project Types &#10;Modeling Projects &#10;Online &#10;Connect to Team Foundation Server... &#10;Improving qualit &#10;with unit tests ar &#10;fakes &#10;Recent &#10;CrmVSSolution6 &#10;CrmAzureBlobStore &#10;Using layer diagr &#10;to design and &#10;validate your &#10;architecture &#10;Coordinate your &#10;team with agile &#10;project manager &#10;Close page after project load &#10;Show page on startup &#10;Error List &#10;O Warnings O Messages &#10;Description &#10;New Visual Studio Solution Template for Dynamics CRM 20. &#10;Dynamics CRM 2013 Plug-in Library &#10;Dynamics CRM 2013 Package &#10;Dynamics CRM 2013 Workflow Activity Library &#10;Visual C# &#10;Visual C# &#10;Visual C# &#10;Visual C# &#10;Line &#10;Name: &#10;Location: &#10;Solution name: &#10;CrmVSSoIution7 &#10;F:lSrclscrach &#10;CrmVSSoIution7 &#10;Colu... &#10;Project ">
              <a:extLst>
                <a:ext uri="{FF2B5EF4-FFF2-40B4-BE49-F238E27FC236}">
                  <a16:creationId xmlns:a16="http://schemas.microsoft.com/office/drawing/2014/main" id="{0BB93931-50AA-4D2C-A2CF-BE06309082C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90649" y="1293569"/>
              <a:ext cx="5194136" cy="32680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Machine generated alternative text:&#10;PreOperaticnacccuntLlpdate.cs -E X &#10;CrmVSScIuticn7. PluginTestI.PreOperationaccountUpdate &#10;(copyright &#10;Copyright (c) 2B14 All Rights Resetwed &#10;/ copyright» &#10;(datenø/g,'2ø14 &#10;cs' &#10;company— &#10;&quot;MSIT&quot;» &#10;PreOperationaccountUpdate(string unsecure, string secure) &#10;Solution Explorer &#10;Search Solution Explorer (Ctrl+;) &#10;Solution 'CrmVSSoIution7' (3 projects) &#10;CrmPackage &#10;References &#10;PluginTestI &#10;WorkflowAsmI &#10;La WebResources &#10;RegisterFiIe.crmregister &#10;PluginTestI &#10;Properties &#10;References &#10;bin &#10;packages.config &#10;Plugin8ase.cs &#10;PreOperationaccountUpdate.cs &#10;WorkflowAsmI &#10;Properties &#10;References &#10;bin &#10;packages.config &#10;WorkFIowActivityBase.cs &#10;Code Analysis Solution Explorer Team Explorer &#10;Properties &#10;Plugin . &#10;(surnrnaw»lmplements the PreoperationaccountLlpdate &#10;(auto-generated» &#10;This code was generated by a tool. &#10;Runtime Version:4.ø.3B319.I &#10;K/ auto-generated» &#10;( / s urnrnary» &#10;- namespace CrmVSSoIution7. Plugin Testl &#10;using System; &#10;using System. Serwice&quot;odel; &#10;using Microsoft.Xrm.Sdk; &#10;/// (summary) &#10;/// PreoperationaccountLlpdate Plugin. &#10;/// Fires when the following attributes &#10;/// name &#10;/// K/ summary) &#10;public class &#10;PreoperationaccountUpdate: &#10;/// (summary) &#10;are updated: &#10;Pluginaase &#10;Initializes a new instance of the (see class. &#10;/// K/ summary) &#10;/// (param public (unsecure) configuration inforrnation.(/pararn) &#10;/// (param name:' &#10;non-public (secure) configuration information. &#10;/// When using Microsoft Dynamics CRM for Outlook with Offline Access, &#10;/// the secure string is not passed to a plug-in that executes while the client is offline.(/pararn) &#10;public PreoperationaccountLlpdate(string unsecure, string secure) &#10;base (typeof (Preoperationac ntl_lpdate ) ) &#10;// TODO: Implement your custorn configuration handling. &#10;100 % &#10;(summary) &#10;Executes the plug-in. &#10;( / summary) &#10;(param (see cref—&quot; &#10;(see &#10;(see &#10;and (see &#10;K/ param) &#10;(remarks) &#10;LocalPIuginContext&quot;/) which contains the &#10;caches plug-in instances. &#10;For improved perforrnance, Microsoft Dynamics CRM ">
              <a:extLst>
                <a:ext uri="{FF2B5EF4-FFF2-40B4-BE49-F238E27FC236}">
                  <a16:creationId xmlns:a16="http://schemas.microsoft.com/office/drawing/2014/main" id="{1078C158-9E88-418B-AE52-FD2C13C5C77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3651" y="3072048"/>
              <a:ext cx="4356926" cy="32680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CDBBC67-08D5-4701-9C95-C7101BDDE6CA}"/>
                </a:ext>
              </a:extLst>
            </p:cNvPr>
            <p:cNvPicPr>
              <a:picLocks noChangeAspect="1"/>
            </p:cNvPicPr>
            <p:nvPr/>
          </p:nvPicPr>
          <p:blipFill>
            <a:blip r:embed="rId7"/>
            <a:stretch>
              <a:fillRect/>
            </a:stretch>
          </p:blipFill>
          <p:spPr>
            <a:xfrm>
              <a:off x="3291435" y="4565170"/>
              <a:ext cx="3404714" cy="2026220"/>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7790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Flow and IT</a:t>
            </a:r>
          </a:p>
        </p:txBody>
      </p:sp>
      <p:sp>
        <p:nvSpPr>
          <p:cNvPr id="3" name="Content Placeholder 2"/>
          <p:cNvSpPr>
            <a:spLocks noGrp="1"/>
          </p:cNvSpPr>
          <p:nvPr>
            <p:ph type="body" idx="1"/>
          </p:nvPr>
        </p:nvSpPr>
        <p:spPr/>
        <p:txBody>
          <a:bodyPr>
            <a:normAutofit/>
          </a:bodyPr>
          <a:lstStyle/>
          <a:p>
            <a:r>
              <a:rPr lang="en-US"/>
              <a:t>Solves key problems</a:t>
            </a:r>
          </a:p>
        </p:txBody>
      </p:sp>
      <p:sp>
        <p:nvSpPr>
          <p:cNvPr id="8" name="Content Placeholder 7">
            <a:extLst>
              <a:ext uri="{FF2B5EF4-FFF2-40B4-BE49-F238E27FC236}">
                <a16:creationId xmlns:a16="http://schemas.microsoft.com/office/drawing/2014/main" id="{BDDEB88E-B714-4DE7-91FF-9233E5E3738F}"/>
              </a:ext>
            </a:extLst>
          </p:cNvPr>
          <p:cNvSpPr>
            <a:spLocks noGrp="1"/>
          </p:cNvSpPr>
          <p:nvPr>
            <p:ph sz="half" idx="2"/>
          </p:nvPr>
        </p:nvSpPr>
        <p:spPr/>
        <p:txBody>
          <a:bodyPr>
            <a:normAutofit/>
          </a:bodyPr>
          <a:lstStyle/>
          <a:p>
            <a:pPr marL="0" indent="0">
              <a:buNone/>
            </a:pPr>
            <a:r>
              <a:rPr lang="en-US"/>
              <a:t>Integration is a problem that spans the enterprise </a:t>
            </a:r>
          </a:p>
          <a:p>
            <a:pPr marL="0" indent="0">
              <a:buNone/>
            </a:pPr>
            <a:r>
              <a:rPr lang="en-US"/>
              <a:t>Limited resources / time for central integration specialists; unmet need for office workers </a:t>
            </a:r>
          </a:p>
          <a:p>
            <a:pPr marL="0" indent="0">
              <a:buNone/>
            </a:pPr>
            <a:r>
              <a:rPr lang="en-US"/>
              <a:t>Democratize ability to perform simple integrations</a:t>
            </a:r>
          </a:p>
          <a:p>
            <a:pPr marL="0" indent="0">
              <a:buNone/>
            </a:pPr>
            <a:r>
              <a:rPr lang="en-US"/>
              <a:t>“Self-service” capability for less technical users in your organization</a:t>
            </a:r>
          </a:p>
        </p:txBody>
      </p:sp>
      <p:sp>
        <p:nvSpPr>
          <p:cNvPr id="9" name="Text Placeholder 8">
            <a:extLst>
              <a:ext uri="{FF2B5EF4-FFF2-40B4-BE49-F238E27FC236}">
                <a16:creationId xmlns:a16="http://schemas.microsoft.com/office/drawing/2014/main" id="{C6D1A464-6910-4889-AD7A-238892DA422C}"/>
              </a:ext>
            </a:extLst>
          </p:cNvPr>
          <p:cNvSpPr>
            <a:spLocks noGrp="1"/>
          </p:cNvSpPr>
          <p:nvPr>
            <p:ph type="body" sz="quarter" idx="3"/>
          </p:nvPr>
        </p:nvSpPr>
        <p:spPr/>
        <p:txBody>
          <a:bodyPr>
            <a:normAutofit/>
          </a:bodyPr>
          <a:lstStyle/>
          <a:p>
            <a:r>
              <a:rPr lang="en-US"/>
              <a:t>Grow up to Logic apps</a:t>
            </a:r>
          </a:p>
        </p:txBody>
      </p:sp>
      <p:sp>
        <p:nvSpPr>
          <p:cNvPr id="10" name="Content Placeholder 9">
            <a:extLst>
              <a:ext uri="{FF2B5EF4-FFF2-40B4-BE49-F238E27FC236}">
                <a16:creationId xmlns:a16="http://schemas.microsoft.com/office/drawing/2014/main" id="{ED59971D-0D9E-4D45-947D-7D8EFB72F6E7}"/>
              </a:ext>
            </a:extLst>
          </p:cNvPr>
          <p:cNvSpPr>
            <a:spLocks noGrp="1"/>
          </p:cNvSpPr>
          <p:nvPr>
            <p:ph sz="quarter" idx="4"/>
          </p:nvPr>
        </p:nvSpPr>
        <p:spPr/>
        <p:txBody>
          <a:bodyPr>
            <a:normAutofit/>
          </a:bodyPr>
          <a:lstStyle/>
          <a:p>
            <a:pPr marL="0" indent="0">
              <a:buNone/>
            </a:pPr>
            <a:r>
              <a:rPr lang="en-US"/>
              <a:t>Sometimes IT / </a:t>
            </a:r>
            <a:r>
              <a:rPr lang="en-US" err="1"/>
              <a:t>devs</a:t>
            </a:r>
            <a:r>
              <a:rPr lang="en-US"/>
              <a:t> need to take over when the Flow gets too advanced or becomes business-critical</a:t>
            </a:r>
          </a:p>
          <a:p>
            <a:pPr marL="0" indent="0">
              <a:buNone/>
            </a:pPr>
            <a:r>
              <a:rPr lang="en-US"/>
              <a:t>Because Flow is built on Logic Apps, Logic Apps can do everything that Flow can</a:t>
            </a:r>
          </a:p>
          <a:p>
            <a:pPr marL="0" indent="0">
              <a:buNone/>
            </a:pPr>
            <a:r>
              <a:rPr lang="en-US"/>
              <a:t>Any Flow can be converted to a Logic App</a:t>
            </a:r>
          </a:p>
          <a:p>
            <a:endParaRPr lang="en-US"/>
          </a:p>
        </p:txBody>
      </p:sp>
    </p:spTree>
    <p:extLst>
      <p:ext uri="{BB962C8B-B14F-4D97-AF65-F5344CB8AC3E}">
        <p14:creationId xmlns:p14="http://schemas.microsoft.com/office/powerpoint/2010/main" val="218645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9578" y="-7294"/>
            <a:ext cx="4840236" cy="68570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 name="Title 3"/>
          <p:cNvSpPr txBox="1">
            <a:spLocks/>
          </p:cNvSpPr>
          <p:nvPr/>
        </p:nvSpPr>
        <p:spPr>
          <a:xfrm>
            <a:off x="268928" y="269414"/>
            <a:ext cx="4258329" cy="1740246"/>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192">
              <a:defRPr/>
            </a:pPr>
            <a:r>
              <a:rPr lang="en-US" sz="4313" spc="-100">
                <a:solidFill>
                  <a:srgbClr val="FFFFFF"/>
                </a:solidFill>
                <a:latin typeface="Segoe UI Light"/>
              </a:rPr>
              <a:t>Flow &amp; SharePoint &amp; OneDrive</a:t>
            </a:r>
          </a:p>
        </p:txBody>
      </p:sp>
      <p:sp>
        <p:nvSpPr>
          <p:cNvPr id="11" name="Rectangle 10"/>
          <p:cNvSpPr/>
          <p:nvPr/>
        </p:nvSpPr>
        <p:spPr>
          <a:xfrm>
            <a:off x="268928" y="1693081"/>
            <a:ext cx="4029723" cy="5186936"/>
          </a:xfrm>
          <a:prstGeom prst="rect">
            <a:avLst/>
          </a:prstGeom>
        </p:spPr>
        <p:txBody>
          <a:bodyPr wrap="square" tIns="143407" bIns="143407" anchor="t" anchorCtr="0">
            <a:noAutofit/>
          </a:bodyPr>
          <a:lstStyle/>
          <a:p>
            <a:pPr defTabSz="913851">
              <a:spcAft>
                <a:spcPts val="1765"/>
              </a:spcAft>
              <a:defRPr/>
            </a:pPr>
            <a:r>
              <a:rPr lang="en-US" sz="1765" kern="0" spc="-29">
                <a:solidFill>
                  <a:srgbClr val="FFFFFF"/>
                </a:solidFill>
                <a:latin typeface="Segoe UI"/>
                <a:cs typeface="Segoe UI Semibold" panose="020B0702040204020203" pitchFamily="34" charset="0"/>
              </a:rPr>
              <a:t>Flow button appears in all Modern Lists and Document Libraries</a:t>
            </a:r>
          </a:p>
          <a:p>
            <a:pPr defTabSz="913851">
              <a:spcAft>
                <a:spcPts val="1765"/>
              </a:spcAft>
              <a:defRPr/>
            </a:pPr>
            <a:r>
              <a:rPr lang="en-US" sz="1765" kern="0" spc="-29">
                <a:solidFill>
                  <a:srgbClr val="FFFFFF"/>
                </a:solidFill>
                <a:latin typeface="Segoe UI"/>
                <a:cs typeface="Segoe UI Semibold" panose="020B0702040204020203" pitchFamily="34" charset="0"/>
              </a:rPr>
              <a:t>There are two states for the button:</a:t>
            </a:r>
          </a:p>
          <a:p>
            <a:pPr marL="336145" indent="-336145" defTabSz="913851">
              <a:spcAft>
                <a:spcPts val="1765"/>
              </a:spcAft>
              <a:buFontTx/>
              <a:buAutoNum type="arabicPeriod"/>
              <a:defRPr/>
            </a:pPr>
            <a:r>
              <a:rPr lang="en-US" sz="1765" kern="0" spc="-29">
                <a:solidFill>
                  <a:srgbClr val="FFFFFF"/>
                </a:solidFill>
                <a:latin typeface="Segoe UI"/>
                <a:cs typeface="Segoe UI Semibold" panose="020B0702040204020203" pitchFamily="34" charset="0"/>
              </a:rPr>
              <a:t>When you don’t have a file selected</a:t>
            </a:r>
          </a:p>
          <a:p>
            <a:pPr marL="793328" lvl="1" indent="-336145" defTabSz="913851">
              <a:spcAft>
                <a:spcPts val="1765"/>
              </a:spcAft>
              <a:buFont typeface="Arial" panose="020B0604020202020204" pitchFamily="34" charset="0"/>
              <a:buChar char="•"/>
              <a:defRPr/>
            </a:pPr>
            <a:r>
              <a:rPr lang="en-US" sz="1765" kern="0" spc="-29">
                <a:solidFill>
                  <a:srgbClr val="FFFFFF"/>
                </a:solidFill>
                <a:latin typeface="Segoe UI"/>
                <a:cs typeface="Segoe UI Semibold" panose="020B0702040204020203" pitchFamily="34" charset="0"/>
              </a:rPr>
              <a:t>You can create flows that run in the background on that list</a:t>
            </a:r>
          </a:p>
          <a:p>
            <a:pPr marL="336145" indent="-336145" defTabSz="913851">
              <a:spcAft>
                <a:spcPts val="1765"/>
              </a:spcAft>
              <a:buFontTx/>
              <a:buAutoNum type="arabicPeriod"/>
              <a:defRPr/>
            </a:pPr>
            <a:r>
              <a:rPr lang="en-US" sz="1765" kern="0" spc="-29">
                <a:solidFill>
                  <a:srgbClr val="FFFFFF"/>
                </a:solidFill>
                <a:latin typeface="Segoe UI"/>
                <a:cs typeface="Segoe UI Semibold" panose="020B0702040204020203" pitchFamily="34" charset="0"/>
              </a:rPr>
              <a:t>When you have a file selected</a:t>
            </a:r>
          </a:p>
          <a:p>
            <a:pPr marL="793328" lvl="1" indent="-336145" defTabSz="913851">
              <a:spcAft>
                <a:spcPts val="1765"/>
              </a:spcAft>
              <a:buFont typeface="Arial" panose="020B0604020202020204" pitchFamily="34" charset="0"/>
              <a:buChar char="•"/>
              <a:defRPr/>
            </a:pPr>
            <a:r>
              <a:rPr lang="en-US" sz="1765" kern="0" spc="-29">
                <a:solidFill>
                  <a:srgbClr val="FFFFFF"/>
                </a:solidFill>
                <a:latin typeface="Segoe UI"/>
                <a:cs typeface="Segoe UI Semibold" panose="020B0702040204020203" pitchFamily="34" charset="0"/>
              </a:rPr>
              <a:t>You can create manual flows that run on that specific file</a:t>
            </a:r>
          </a:p>
          <a:p>
            <a:pPr marL="793328" lvl="1" indent="-336145" defTabSz="913851">
              <a:spcAft>
                <a:spcPts val="1765"/>
              </a:spcAft>
              <a:buFont typeface="Arial" panose="020B0604020202020204" pitchFamily="34" charset="0"/>
              <a:buChar char="•"/>
              <a:defRPr/>
            </a:pPr>
            <a:r>
              <a:rPr lang="en-US" sz="1765" kern="0" spc="-29">
                <a:solidFill>
                  <a:srgbClr val="FFFFFF"/>
                </a:solidFill>
                <a:latin typeface="Segoe UI"/>
                <a:cs typeface="Segoe UI Semibold" panose="020B0702040204020203" pitchFamily="34" charset="0"/>
              </a:rPr>
              <a:t>All manual flows already tied to that document library appear on the menu when you open it</a:t>
            </a:r>
          </a:p>
          <a:p>
            <a:pPr defTabSz="913851">
              <a:spcAft>
                <a:spcPts val="1765"/>
              </a:spcAft>
              <a:defRPr/>
            </a:pPr>
            <a:endParaRPr lang="en-US" sz="1765" kern="0" spc="-29">
              <a:solidFill>
                <a:srgbClr val="FFFFFF"/>
              </a:solidFill>
              <a:latin typeface="Segoe UI"/>
              <a:cs typeface="Segoe UI Semibold" panose="020B0702040204020203" pitchFamily="34" charset="0"/>
            </a:endParaRPr>
          </a:p>
          <a:p>
            <a:pPr defTabSz="913851">
              <a:spcAft>
                <a:spcPts val="1765"/>
              </a:spcAft>
              <a:defRPr/>
            </a:pPr>
            <a:endParaRPr lang="en-US" sz="1765" kern="0" spc="-29">
              <a:solidFill>
                <a:srgbClr val="FFFFFF"/>
              </a:solidFill>
              <a:latin typeface="Segoe UI"/>
              <a:cs typeface="Segoe UI Semibold" panose="020B0702040204020203" pitchFamily="34" charset="0"/>
            </a:endParaRPr>
          </a:p>
          <a:p>
            <a:pPr defTabSz="913851">
              <a:spcAft>
                <a:spcPts val="1765"/>
              </a:spcAft>
              <a:defRPr/>
            </a:pPr>
            <a:endParaRPr lang="en-US" sz="1765" kern="0" spc="-29">
              <a:solidFill>
                <a:srgbClr val="FFFFFF"/>
              </a:solidFill>
              <a:latin typeface="Segoe UI"/>
              <a:cs typeface="Segoe UI Semibold" panose="020B0702040204020203" pitchFamily="34" charset="0"/>
            </a:endParaRPr>
          </a:p>
          <a:p>
            <a:pPr defTabSz="913851">
              <a:spcAft>
                <a:spcPts val="1765"/>
              </a:spcAft>
              <a:defRPr/>
            </a:pPr>
            <a:endParaRPr lang="en-US" sz="1765" kern="0" spc="-29">
              <a:solidFill>
                <a:srgbClr val="FFFFFF"/>
              </a:solidFill>
              <a:latin typeface="Segoe UI"/>
              <a:cs typeface="Segoe UI Semibold" panose="020B0702040204020203" pitchFamily="34" charset="0"/>
            </a:endParaRPr>
          </a:p>
        </p:txBody>
      </p:sp>
      <p:grpSp>
        <p:nvGrpSpPr>
          <p:cNvPr id="6" name="Group 5"/>
          <p:cNvGrpSpPr/>
          <p:nvPr/>
        </p:nvGrpSpPr>
        <p:grpSpPr>
          <a:xfrm>
            <a:off x="5797192" y="245032"/>
            <a:ext cx="5677357" cy="6365522"/>
            <a:chOff x="5837237" y="1211262"/>
            <a:chExt cx="5029200" cy="5638800"/>
          </a:xfrm>
        </p:grpSpPr>
        <p:pic>
          <p:nvPicPr>
            <p:cNvPr id="5" name="Picture 4" descr="A screenshot of a cell phone&#10;&#10;Description generated with very high confidence">
              <a:extLst>
                <a:ext uri="{FF2B5EF4-FFF2-40B4-BE49-F238E27FC236}">
                  <a16:creationId xmlns:a16="http://schemas.microsoft.com/office/drawing/2014/main" id="{33188322-C15A-43B4-B6AE-33669BE78E70}"/>
                </a:ext>
              </a:extLst>
            </p:cNvPr>
            <p:cNvPicPr>
              <a:picLocks noChangeAspect="1"/>
            </p:cNvPicPr>
            <p:nvPr/>
          </p:nvPicPr>
          <p:blipFill>
            <a:blip r:embed="rId3"/>
            <a:stretch>
              <a:fillRect/>
            </a:stretch>
          </p:blipFill>
          <p:spPr>
            <a:xfrm>
              <a:off x="6294437" y="1592262"/>
              <a:ext cx="4205064" cy="4876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532437" y="1516062"/>
              <a:ext cx="5638800" cy="5029200"/>
            </a:xfrm>
            <a:prstGeom prst="rect">
              <a:avLst/>
            </a:prstGeom>
          </p:spPr>
        </p:pic>
      </p:grpSp>
    </p:spTree>
    <p:extLst>
      <p:ext uri="{BB962C8B-B14F-4D97-AF65-F5344CB8AC3E}">
        <p14:creationId xmlns:p14="http://schemas.microsoft.com/office/powerpoint/2010/main" val="8967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3.33674E-6 2.91421E-6 L 3.33674E-6 0.25011 " pathEditMode="relative" rAng="0" ptsTypes="AA">
                                      <p:cBhvr>
                                        <p:cTn id="9" dur="750" spd="-100000" fill="hold"/>
                                        <p:tgtEl>
                                          <p:spTgt spid="3"/>
                                        </p:tgtEl>
                                        <p:attrNameLst>
                                          <p:attrName>ppt_x</p:attrName>
                                          <p:attrName>ppt_y</p:attrName>
                                        </p:attrNameLst>
                                      </p:cBhvr>
                                      <p:rCtr x="0" y="12506"/>
                                    </p:animMotion>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par>
                                <p:cTn id="13" presetID="42" presetClass="path" presetSubtype="0" decel="100000" fill="hold" grpId="1" nodeType="withEffect">
                                  <p:stCondLst>
                                    <p:cond delay="0"/>
                                  </p:stCondLst>
                                  <p:childTnLst>
                                    <p:animMotion origin="layout" path="M -6.58667E-7 -2.25148E-6 L -6.58667E-7 0.25012 " pathEditMode="relative" rAng="0" ptsTypes="AA">
                                      <p:cBhvr>
                                        <p:cTn id="14" dur="750" spd="-100000" fill="hold"/>
                                        <p:tgtEl>
                                          <p:spTgt spid="11"/>
                                        </p:tgtEl>
                                        <p:attrNameLst>
                                          <p:attrName>ppt_x</p:attrName>
                                          <p:attrName>ppt_y</p:attrName>
                                        </p:attrNameLst>
                                      </p:cBhvr>
                                      <p:rCtr x="0" y="125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 y="487"/>
            <a:ext cx="4840236" cy="68570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Rectangle 16">
            <a:extLst>
              <a:ext uri="{FF2B5EF4-FFF2-40B4-BE49-F238E27FC236}">
                <a16:creationId xmlns:a16="http://schemas.microsoft.com/office/drawing/2014/main" id="{482AF825-4E77-4BD4-9736-72E04210C1F4}"/>
              </a:ext>
            </a:extLst>
          </p:cNvPr>
          <p:cNvSpPr/>
          <p:nvPr/>
        </p:nvSpPr>
        <p:spPr>
          <a:xfrm>
            <a:off x="247930" y="1740754"/>
            <a:ext cx="3730385" cy="3648522"/>
          </a:xfrm>
          <a:prstGeom prst="rect">
            <a:avLst/>
          </a:prstGeom>
        </p:spPr>
        <p:txBody>
          <a:bodyPr wrap="square" tIns="143387" bIns="143387" anchor="t" anchorCtr="0">
            <a:noAutofit/>
          </a:bodyPr>
          <a:lstStyle/>
          <a:p>
            <a:pPr defTabSz="913676">
              <a:spcAft>
                <a:spcPts val="1765"/>
              </a:spcAft>
              <a:defRPr/>
            </a:pPr>
            <a:r>
              <a:rPr lang="en-US" sz="1765" kern="0" spc="-29">
                <a:solidFill>
                  <a:srgbClr val="FFFFFF"/>
                </a:solidFill>
                <a:latin typeface="Segoe UI"/>
                <a:cs typeface="Segoe UI Semibold" panose="020B0702040204020203" pitchFamily="34" charset="0"/>
              </a:rPr>
              <a:t>Within Teams</a:t>
            </a:r>
          </a:p>
          <a:p>
            <a:pPr marL="280121" indent="-280121" defTabSz="913676">
              <a:spcAft>
                <a:spcPts val="1765"/>
              </a:spcAft>
              <a:buFont typeface="Arial" panose="020B0604020202020204" pitchFamily="34" charset="0"/>
              <a:buChar char="•"/>
              <a:defRPr/>
            </a:pPr>
            <a:r>
              <a:rPr lang="en-US" sz="1765" kern="0" spc="-29">
                <a:solidFill>
                  <a:srgbClr val="FFFFFF"/>
                </a:solidFill>
                <a:latin typeface="Segoe UI"/>
                <a:cs typeface="Segoe UI Semibold" panose="020B0702040204020203" pitchFamily="34" charset="0"/>
              </a:rPr>
              <a:t>Access personal flows</a:t>
            </a:r>
          </a:p>
          <a:p>
            <a:pPr marL="280121" indent="-280121" defTabSz="913676">
              <a:spcAft>
                <a:spcPts val="1765"/>
              </a:spcAft>
              <a:buFont typeface="Arial" panose="020B0604020202020204" pitchFamily="34" charset="0"/>
              <a:buChar char="•"/>
              <a:defRPr/>
            </a:pPr>
            <a:r>
              <a:rPr lang="en-US" sz="1765" kern="0" spc="-29">
                <a:solidFill>
                  <a:srgbClr val="FFFFFF"/>
                </a:solidFill>
                <a:latin typeface="Segoe UI"/>
                <a:cs typeface="Segoe UI Semibold" panose="020B0702040204020203" pitchFamily="34" charset="0"/>
              </a:rPr>
              <a:t>Create new flows</a:t>
            </a:r>
          </a:p>
          <a:p>
            <a:pPr marL="280121" indent="-280121" defTabSz="913676">
              <a:spcAft>
                <a:spcPts val="1765"/>
              </a:spcAft>
              <a:buFont typeface="Arial" panose="020B0604020202020204" pitchFamily="34" charset="0"/>
              <a:buChar char="•"/>
              <a:defRPr/>
            </a:pPr>
            <a:r>
              <a:rPr lang="en-US" sz="1765" kern="0" spc="-29">
                <a:solidFill>
                  <a:srgbClr val="FFFFFF"/>
                </a:solidFill>
                <a:latin typeface="Segoe UI"/>
                <a:cs typeface="Segoe UI Semibold" panose="020B0702040204020203" pitchFamily="34" charset="0"/>
              </a:rPr>
              <a:t>Approvals center </a:t>
            </a:r>
          </a:p>
          <a:p>
            <a:pPr defTabSz="913676">
              <a:spcAft>
                <a:spcPts val="1765"/>
              </a:spcAft>
              <a:defRPr/>
            </a:pPr>
            <a:r>
              <a:rPr lang="en-US" sz="1765" kern="0" spc="-29">
                <a:solidFill>
                  <a:srgbClr val="FFFFFF"/>
                </a:solidFill>
                <a:latin typeface="Segoe UI"/>
                <a:cs typeface="Segoe UI Semibold" panose="020B0702040204020203" pitchFamily="34" charset="0"/>
              </a:rPr>
              <a:t>Use the Flow Bot to</a:t>
            </a:r>
          </a:p>
          <a:p>
            <a:pPr marL="280121" indent="-280121" defTabSz="913676">
              <a:spcAft>
                <a:spcPts val="1765"/>
              </a:spcAft>
              <a:buFont typeface="Arial" panose="020B0604020202020204" pitchFamily="34" charset="0"/>
              <a:buChar char="•"/>
              <a:defRPr/>
            </a:pPr>
            <a:r>
              <a:rPr lang="en-US" sz="1765" kern="0" spc="-29">
                <a:solidFill>
                  <a:srgbClr val="FFFFFF"/>
                </a:solidFill>
                <a:latin typeface="Segoe UI"/>
                <a:cs typeface="Segoe UI Semibold" panose="020B0702040204020203" pitchFamily="34" charset="0"/>
              </a:rPr>
              <a:t>Trigger schedule based flows </a:t>
            </a:r>
          </a:p>
        </p:txBody>
      </p:sp>
      <p:sp>
        <p:nvSpPr>
          <p:cNvPr id="18" name="Title 3">
            <a:extLst>
              <a:ext uri="{FF2B5EF4-FFF2-40B4-BE49-F238E27FC236}">
                <a16:creationId xmlns:a16="http://schemas.microsoft.com/office/drawing/2014/main" id="{7003B559-1DAA-4E42-A6B8-CE5433BFC123}"/>
              </a:ext>
            </a:extLst>
          </p:cNvPr>
          <p:cNvSpPr txBox="1">
            <a:spLocks/>
          </p:cNvSpPr>
          <p:nvPr/>
        </p:nvSpPr>
        <p:spPr>
          <a:xfrm>
            <a:off x="233457" y="223777"/>
            <a:ext cx="4219030" cy="1362273"/>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016">
              <a:defRPr/>
            </a:pPr>
            <a:r>
              <a:rPr lang="en-US" sz="4313" spc="-100">
                <a:solidFill>
                  <a:srgbClr val="FFFFFF"/>
                </a:solidFill>
                <a:latin typeface="Segoe UI Light"/>
              </a:rPr>
              <a:t>Flow &amp; Microsoft Teams</a:t>
            </a:r>
          </a:p>
        </p:txBody>
      </p:sp>
      <p:pic>
        <p:nvPicPr>
          <p:cNvPr id="4" name="Picture 3">
            <a:extLst>
              <a:ext uri="{FF2B5EF4-FFF2-40B4-BE49-F238E27FC236}">
                <a16:creationId xmlns:a16="http://schemas.microsoft.com/office/drawing/2014/main" id="{BA2109E0-4C26-44C8-ABDA-9EC4EBDA2979}"/>
              </a:ext>
            </a:extLst>
          </p:cNvPr>
          <p:cNvPicPr>
            <a:picLocks noChangeAspect="1"/>
          </p:cNvPicPr>
          <p:nvPr/>
        </p:nvPicPr>
        <p:blipFill>
          <a:blip r:embed="rId3"/>
          <a:stretch>
            <a:fillRect/>
          </a:stretch>
        </p:blipFill>
        <p:spPr>
          <a:xfrm>
            <a:off x="5274277" y="67407"/>
            <a:ext cx="8403983" cy="4519475"/>
          </a:xfrm>
          <a:prstGeom prst="rect">
            <a:avLst/>
          </a:prstGeom>
        </p:spPr>
      </p:pic>
      <p:pic>
        <p:nvPicPr>
          <p:cNvPr id="2" name="Picture 1">
            <a:extLst>
              <a:ext uri="{FF2B5EF4-FFF2-40B4-BE49-F238E27FC236}">
                <a16:creationId xmlns:a16="http://schemas.microsoft.com/office/drawing/2014/main" id="{5EBCD595-2327-4991-8CB1-9CD37AA3930A}"/>
              </a:ext>
            </a:extLst>
          </p:cNvPr>
          <p:cNvPicPr>
            <a:picLocks noChangeAspect="1"/>
          </p:cNvPicPr>
          <p:nvPr/>
        </p:nvPicPr>
        <p:blipFill>
          <a:blip r:embed="rId4"/>
          <a:stretch>
            <a:fillRect/>
          </a:stretch>
        </p:blipFill>
        <p:spPr>
          <a:xfrm>
            <a:off x="4452487" y="1986255"/>
            <a:ext cx="8088809" cy="4871260"/>
          </a:xfrm>
          <a:prstGeom prst="rect">
            <a:avLst/>
          </a:prstGeom>
        </p:spPr>
      </p:pic>
      <p:pic>
        <p:nvPicPr>
          <p:cNvPr id="6" name="Picture 5">
            <a:extLst>
              <a:ext uri="{FF2B5EF4-FFF2-40B4-BE49-F238E27FC236}">
                <a16:creationId xmlns:a16="http://schemas.microsoft.com/office/drawing/2014/main" id="{AF6D1E2D-FBCF-4B85-B162-5EA8E95A59D8}"/>
              </a:ext>
            </a:extLst>
          </p:cNvPr>
          <p:cNvPicPr>
            <a:picLocks noChangeAspect="1"/>
          </p:cNvPicPr>
          <p:nvPr/>
        </p:nvPicPr>
        <p:blipFill>
          <a:blip r:embed="rId5"/>
          <a:stretch>
            <a:fillRect/>
          </a:stretch>
        </p:blipFill>
        <p:spPr>
          <a:xfrm>
            <a:off x="3854938" y="3742200"/>
            <a:ext cx="5087612" cy="3115314"/>
          </a:xfrm>
          <a:prstGeom prst="rect">
            <a:avLst/>
          </a:prstGeom>
        </p:spPr>
      </p:pic>
    </p:spTree>
    <p:extLst>
      <p:ext uri="{BB962C8B-B14F-4D97-AF65-F5344CB8AC3E}">
        <p14:creationId xmlns:p14="http://schemas.microsoft.com/office/powerpoint/2010/main" val="126132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42" presetClass="path" presetSubtype="0" decel="100000" fill="hold" grpId="1" nodeType="withEffect">
                                  <p:stCondLst>
                                    <p:cond delay="0"/>
                                  </p:stCondLst>
                                  <p:childTnLst>
                                    <p:animMotion origin="layout" path="M 6.99515E-7 4.19882E-6 L 6.99515E-7 0.25034 " pathEditMode="relative" rAng="0" ptsTypes="AA">
                                      <p:cBhvr>
                                        <p:cTn id="9" dur="750" spd="-100000" fill="hold"/>
                                        <p:tgtEl>
                                          <p:spTgt spid="17"/>
                                        </p:tgtEl>
                                        <p:attrNameLst>
                                          <p:attrName>ppt_x</p:attrName>
                                          <p:attrName>ppt_y</p:attrName>
                                        </p:attrNameLst>
                                      </p:cBhvr>
                                      <p:rCtr x="0" y="12506"/>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par>
                                <p:cTn id="13" presetID="42" presetClass="path" presetSubtype="0" decel="100000" fill="hold" grpId="1" nodeType="withEffect">
                                  <p:stCondLst>
                                    <p:cond delay="0"/>
                                  </p:stCondLst>
                                  <p:childTnLst>
                                    <p:animMotion origin="layout" path="M 2.5E-6 -4.44444E-6 L 2.5E-6 0.25 " pathEditMode="relative" rAng="0" ptsTypes="AA">
                                      <p:cBhvr>
                                        <p:cTn id="14" dur="750" spd="-100000" fill="hold"/>
                                        <p:tgtEl>
                                          <p:spTgt spid="1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5302" y="487"/>
            <a:ext cx="13201803" cy="7166329"/>
            <a:chOff x="6018179" y="0"/>
            <a:chExt cx="13203676" cy="7167346"/>
          </a:xfrm>
        </p:grpSpPr>
        <p:pic>
          <p:nvPicPr>
            <p:cNvPr id="4" name="Picture 3"/>
            <p:cNvPicPr>
              <a:picLocks noChangeAspect="1"/>
            </p:cNvPicPr>
            <p:nvPr/>
          </p:nvPicPr>
          <p:blipFill rotWithShape="1">
            <a:blip r:embed="rId3"/>
            <a:srcRect l="32049" t="32035" r="-101" b="12002"/>
            <a:stretch/>
          </p:blipFill>
          <p:spPr>
            <a:xfrm>
              <a:off x="6154365" y="0"/>
              <a:ext cx="13067490" cy="7167346"/>
            </a:xfrm>
            <a:prstGeom prst="rect">
              <a:avLst/>
            </a:prstGeom>
          </p:spPr>
        </p:pic>
        <p:sp>
          <p:nvSpPr>
            <p:cNvPr id="7" name="Rectangle 6"/>
            <p:cNvSpPr/>
            <p:nvPr/>
          </p:nvSpPr>
          <p:spPr>
            <a:xfrm>
              <a:off x="6018179" y="0"/>
              <a:ext cx="13203676" cy="716734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endParaRPr lang="en-US">
                <a:solidFill>
                  <a:prstClr val="white"/>
                </a:solidFill>
                <a:latin typeface="Segoe UI"/>
              </a:endParaRPr>
            </a:p>
          </p:txBody>
        </p:sp>
      </p:grpSp>
      <p:pic>
        <p:nvPicPr>
          <p:cNvPr id="10" name="Picture 9"/>
          <p:cNvPicPr>
            <a:picLocks noChangeAspect="1"/>
          </p:cNvPicPr>
          <p:nvPr/>
        </p:nvPicPr>
        <p:blipFill>
          <a:blip r:embed="rId4"/>
          <a:stretch>
            <a:fillRect/>
          </a:stretch>
        </p:blipFill>
        <p:spPr>
          <a:xfrm>
            <a:off x="3257323" y="753115"/>
            <a:ext cx="5361026" cy="5687359"/>
          </a:xfrm>
          <a:prstGeom prst="rect">
            <a:avLst/>
          </a:prstGeom>
        </p:spPr>
      </p:pic>
      <p:sp>
        <p:nvSpPr>
          <p:cNvPr id="9" name="TextBox 8"/>
          <p:cNvSpPr txBox="1"/>
          <p:nvPr/>
        </p:nvSpPr>
        <p:spPr>
          <a:xfrm>
            <a:off x="4449715" y="3067465"/>
            <a:ext cx="2976242" cy="923330"/>
          </a:xfrm>
          <a:prstGeom prst="rect">
            <a:avLst/>
          </a:prstGeom>
          <a:noFill/>
        </p:spPr>
        <p:txBody>
          <a:bodyPr wrap="square" rtlCol="0">
            <a:spAutoFit/>
          </a:bodyPr>
          <a:lstStyle/>
          <a:p>
            <a:pPr algn="ctr" defTabSz="914225"/>
            <a:r>
              <a:rPr lang="en-US" sz="5400">
                <a:solidFill>
                  <a:schemeClr val="accent1"/>
                </a:solidFill>
              </a:rPr>
              <a:t>People</a:t>
            </a:r>
          </a:p>
        </p:txBody>
      </p:sp>
    </p:spTree>
    <p:extLst>
      <p:ext uri="{BB962C8B-B14F-4D97-AF65-F5344CB8AC3E}">
        <p14:creationId xmlns:p14="http://schemas.microsoft.com/office/powerpoint/2010/main" val="384028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39578" y="488"/>
            <a:ext cx="4840236" cy="68570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Rectangle 16">
            <a:extLst>
              <a:ext uri="{FF2B5EF4-FFF2-40B4-BE49-F238E27FC236}">
                <a16:creationId xmlns:a16="http://schemas.microsoft.com/office/drawing/2014/main" id="{482AF825-4E77-4BD4-9736-72E04210C1F4}"/>
              </a:ext>
            </a:extLst>
          </p:cNvPr>
          <p:cNvSpPr/>
          <p:nvPr/>
        </p:nvSpPr>
        <p:spPr>
          <a:xfrm>
            <a:off x="247930" y="1740754"/>
            <a:ext cx="3730385" cy="3648522"/>
          </a:xfrm>
          <a:prstGeom prst="rect">
            <a:avLst/>
          </a:prstGeom>
        </p:spPr>
        <p:txBody>
          <a:bodyPr wrap="square" tIns="143387" bIns="143387" anchor="t" anchorCtr="0">
            <a:noAutofit/>
          </a:bodyPr>
          <a:lstStyle/>
          <a:p>
            <a:r>
              <a:rPr lang="en-US" sz="2353">
                <a:solidFill>
                  <a:schemeClr val="bg1"/>
                </a:solidFill>
              </a:rPr>
              <a:t>The </a:t>
            </a:r>
            <a:r>
              <a:rPr lang="en-US" sz="2353" b="1">
                <a:solidFill>
                  <a:schemeClr val="bg1"/>
                </a:solidFill>
              </a:rPr>
              <a:t>Data</a:t>
            </a:r>
            <a:r>
              <a:rPr lang="en-US" sz="2353">
                <a:solidFill>
                  <a:schemeClr val="bg1"/>
                </a:solidFill>
              </a:rPr>
              <a:t> tab in Excel will have a new </a:t>
            </a:r>
            <a:r>
              <a:rPr lang="en-US" sz="2353" b="1">
                <a:solidFill>
                  <a:schemeClr val="bg1"/>
                </a:solidFill>
              </a:rPr>
              <a:t>Flow</a:t>
            </a:r>
            <a:r>
              <a:rPr lang="en-US" sz="2353">
                <a:solidFill>
                  <a:schemeClr val="bg1"/>
                </a:solidFill>
              </a:rPr>
              <a:t> button that allows users to create or run flows on the table data that they have selected in Excel.</a:t>
            </a:r>
          </a:p>
          <a:p>
            <a:endParaRPr lang="en-US" sz="2353">
              <a:solidFill>
                <a:schemeClr val="bg1"/>
              </a:solidFill>
            </a:endParaRPr>
          </a:p>
          <a:p>
            <a:r>
              <a:rPr lang="en-US" sz="2353">
                <a:solidFill>
                  <a:schemeClr val="bg1"/>
                </a:solidFill>
              </a:rPr>
              <a:t>Coming </a:t>
            </a:r>
            <a:r>
              <a:rPr lang="en-US" sz="2353" b="1">
                <a:solidFill>
                  <a:schemeClr val="bg1"/>
                </a:solidFill>
              </a:rPr>
              <a:t>April 2018</a:t>
            </a:r>
          </a:p>
        </p:txBody>
      </p:sp>
      <p:sp>
        <p:nvSpPr>
          <p:cNvPr id="18" name="Title 3">
            <a:extLst>
              <a:ext uri="{FF2B5EF4-FFF2-40B4-BE49-F238E27FC236}">
                <a16:creationId xmlns:a16="http://schemas.microsoft.com/office/drawing/2014/main" id="{7003B559-1DAA-4E42-A6B8-CE5433BFC123}"/>
              </a:ext>
            </a:extLst>
          </p:cNvPr>
          <p:cNvSpPr txBox="1">
            <a:spLocks/>
          </p:cNvSpPr>
          <p:nvPr/>
        </p:nvSpPr>
        <p:spPr>
          <a:xfrm>
            <a:off x="233457" y="223777"/>
            <a:ext cx="4219030" cy="1362273"/>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016">
              <a:defRPr/>
            </a:pPr>
            <a:r>
              <a:rPr lang="en-US" sz="4313" spc="-100">
                <a:solidFill>
                  <a:srgbClr val="FFFFFF"/>
                </a:solidFill>
                <a:latin typeface="Segoe UI Light"/>
              </a:rPr>
              <a:t>Flow &amp; Excel</a:t>
            </a:r>
          </a:p>
        </p:txBody>
      </p:sp>
      <p:pic>
        <p:nvPicPr>
          <p:cNvPr id="5" name="Picture 4">
            <a:extLst>
              <a:ext uri="{FF2B5EF4-FFF2-40B4-BE49-F238E27FC236}">
                <a16:creationId xmlns:a16="http://schemas.microsoft.com/office/drawing/2014/main" id="{69E3A98E-9118-45F6-8D99-4EFADDFA177D}"/>
              </a:ext>
            </a:extLst>
          </p:cNvPr>
          <p:cNvPicPr>
            <a:picLocks noChangeAspect="1"/>
          </p:cNvPicPr>
          <p:nvPr/>
        </p:nvPicPr>
        <p:blipFill rotWithShape="1">
          <a:blip r:embed="rId3">
            <a:extLst>
              <a:ext uri="{28A0092B-C50C-407E-A947-70E740481C1C}">
                <a14:useLocalDpi xmlns:a14="http://schemas.microsoft.com/office/drawing/2010/main" val="0"/>
              </a:ext>
            </a:extLst>
          </a:blip>
          <a:srcRect l="32334"/>
          <a:stretch/>
        </p:blipFill>
        <p:spPr>
          <a:xfrm>
            <a:off x="5267651" y="720083"/>
            <a:ext cx="6690893" cy="5559354"/>
          </a:xfrm>
          <a:prstGeom prst="rect">
            <a:avLst/>
          </a:prstGeom>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969E9FD2-072C-486B-8A60-D87D40AF8AC4}"/>
              </a:ext>
            </a:extLst>
          </p:cNvPr>
          <p:cNvGrpSpPr/>
          <p:nvPr/>
        </p:nvGrpSpPr>
        <p:grpSpPr>
          <a:xfrm>
            <a:off x="11203898" y="18213"/>
            <a:ext cx="988103" cy="919526"/>
            <a:chOff x="11203755" y="1"/>
            <a:chExt cx="988244" cy="919656"/>
          </a:xfrm>
        </p:grpSpPr>
        <p:sp>
          <p:nvSpPr>
            <p:cNvPr id="7" name="Right Triangle 6">
              <a:extLst>
                <a:ext uri="{FF2B5EF4-FFF2-40B4-BE49-F238E27FC236}">
                  <a16:creationId xmlns:a16="http://schemas.microsoft.com/office/drawing/2014/main" id="{D5B99A7C-5F88-4797-87A2-BFAF811B4C4A}"/>
                </a:ext>
              </a:extLst>
            </p:cNvPr>
            <p:cNvSpPr/>
            <p:nvPr/>
          </p:nvSpPr>
          <p:spPr bwMode="auto">
            <a:xfrm rot="5400000" flipH="1">
              <a:off x="11246787" y="-25556"/>
              <a:ext cx="919656" cy="970769"/>
            </a:xfrm>
            <a:prstGeom prst="rtTriangle">
              <a:avLst/>
            </a:prstGeom>
            <a:solidFill>
              <a:schemeClr val="accent1"/>
            </a:solidFill>
            <a:ln w="9525" cap="flat" cmpd="sng" algn="ctr">
              <a:noFill/>
              <a:prstDash val="solid"/>
              <a:headEnd type="none" w="med" len="med"/>
              <a:tailEnd type="none" w="med" len="med"/>
            </a:ln>
            <a:effectLst>
              <a:outerShdw blurRad="50800" dist="38100" dir="8100000" algn="tr" rotWithShape="0">
                <a:prstClr val="black">
                  <a:alpha val="40000"/>
                </a:prstClr>
              </a:outerShdw>
            </a:effectLst>
          </p:spPr>
          <p:txBody>
            <a:bodyPr rot="0" spcFirstLastPara="0" vertOverflow="overflow" horzOverflow="overflow" vert="vert270" wrap="square" lIns="46623" tIns="46623" rIns="46623" bIns="46623" numCol="1" spcCol="0" rtlCol="0" fromWordArt="0" anchor="ctr" anchorCtr="0" forceAA="0" compatLnSpc="1">
              <a:prstTxWarp prst="textNoShape">
                <a:avLst/>
              </a:prstTxWarp>
              <a:noAutofit/>
              <a:scene3d>
                <a:camera prst="orthographicFront">
                  <a:rot lat="171926" lon="3654042" rev="4193847"/>
                </a:camera>
                <a:lightRig rig="threePt" dir="t"/>
              </a:scene3d>
              <a:flatTx/>
            </a:bodyPr>
            <a:lstStyle/>
            <a:p>
              <a:pPr algn="ctr" defTabSz="932111" fontAlgn="base">
                <a:spcBef>
                  <a:spcPct val="0"/>
                </a:spcBef>
                <a:spcAft>
                  <a:spcPct val="0"/>
                </a:spcAft>
                <a:defRPr/>
              </a:pPr>
              <a:endParaRPr lang="en-US" sz="2244" kern="0">
                <a:solidFill>
                  <a:srgbClr val="E6E6E6"/>
                </a:solidFill>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2BB3DD58-7FF3-47A9-88F1-8A0365E2F25A}"/>
                </a:ext>
              </a:extLst>
            </p:cNvPr>
            <p:cNvSpPr txBox="1"/>
            <p:nvPr/>
          </p:nvSpPr>
          <p:spPr>
            <a:xfrm rot="2620722">
              <a:off x="11203755" y="517967"/>
              <a:ext cx="771586" cy="156988"/>
            </a:xfrm>
            <a:prstGeom prst="rect">
              <a:avLst/>
            </a:prstGeom>
            <a:noFill/>
          </p:spPr>
          <p:txBody>
            <a:bodyPr wrap="square" lIns="0" tIns="0" rIns="0" bIns="0" rtlCol="0">
              <a:spAutoFit/>
            </a:bodyPr>
            <a:lstStyle/>
            <a:p>
              <a:pPr algn="ctr" defTabSz="914225">
                <a:defRPr/>
              </a:pPr>
              <a:r>
                <a:rPr lang="en-US" sz="1020" spc="-71">
                  <a:solidFill>
                    <a:srgbClr val="FFFFFF"/>
                  </a:solidFill>
                  <a:latin typeface="Segoe UI Semilight"/>
                </a:rPr>
                <a:t>Coming soon</a:t>
              </a:r>
            </a:p>
          </p:txBody>
        </p:sp>
      </p:grpSp>
    </p:spTree>
    <p:extLst>
      <p:ext uri="{BB962C8B-B14F-4D97-AF65-F5344CB8AC3E}">
        <p14:creationId xmlns:p14="http://schemas.microsoft.com/office/powerpoint/2010/main" val="113598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42" presetClass="path" presetSubtype="0" decel="100000" fill="hold" grpId="1" nodeType="withEffect">
                                  <p:stCondLst>
                                    <p:cond delay="0"/>
                                  </p:stCondLst>
                                  <p:childTnLst>
                                    <p:animMotion origin="layout" path="M 6.99515E-7 4.19882E-6 L 6.99515E-7 0.25034 " pathEditMode="relative" rAng="0" ptsTypes="AA">
                                      <p:cBhvr>
                                        <p:cTn id="9" dur="750" spd="-100000" fill="hold"/>
                                        <p:tgtEl>
                                          <p:spTgt spid="17"/>
                                        </p:tgtEl>
                                        <p:attrNameLst>
                                          <p:attrName>ppt_x</p:attrName>
                                          <p:attrName>ppt_y</p:attrName>
                                        </p:attrNameLst>
                                      </p:cBhvr>
                                      <p:rCtr x="0" y="12506"/>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par>
                                <p:cTn id="13" presetID="42" presetClass="path" presetSubtype="0" decel="100000" fill="hold" grpId="1" nodeType="withEffect">
                                  <p:stCondLst>
                                    <p:cond delay="0"/>
                                  </p:stCondLst>
                                  <p:childTnLst>
                                    <p:animMotion origin="layout" path="M 2.5E-6 -4.44444E-6 L 2.5E-6 0.25 " pathEditMode="relative" rAng="0" ptsTypes="AA">
                                      <p:cBhvr>
                                        <p:cTn id="14" dur="750" spd="-100000" fill="hold"/>
                                        <p:tgtEl>
                                          <p:spTgt spid="1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4392971"/>
            <a:ext cx="12192000" cy="152004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5" name="Title 1"/>
          <p:cNvSpPr>
            <a:spLocks noGrp="1"/>
          </p:cNvSpPr>
          <p:nvPr>
            <p:ph type="title"/>
          </p:nvPr>
        </p:nvSpPr>
        <p:spPr/>
        <p:txBody>
          <a:bodyPr>
            <a:normAutofit/>
          </a:bodyPr>
          <a:lstStyle/>
          <a:p>
            <a:pPr algn="ctr"/>
            <a:r>
              <a:rPr lang="en-US">
                <a:solidFill>
                  <a:schemeClr val="bg1"/>
                </a:solidFill>
                <a:latin typeface="+mj-lt"/>
              </a:rPr>
              <a:t>Microsoft Flow packaging</a:t>
            </a:r>
          </a:p>
        </p:txBody>
      </p:sp>
      <p:sp>
        <p:nvSpPr>
          <p:cNvPr id="6" name="Rectangle 5"/>
          <p:cNvSpPr/>
          <p:nvPr/>
        </p:nvSpPr>
        <p:spPr bwMode="auto">
          <a:xfrm>
            <a:off x="4819561" y="3356620"/>
            <a:ext cx="3146787" cy="741462"/>
          </a:xfrm>
          <a:prstGeom prst="rect">
            <a:avLst/>
          </a:prstGeom>
          <a:no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Microsoft Flow P1</a:t>
            </a: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for individual users</a:t>
            </a:r>
          </a:p>
        </p:txBody>
      </p:sp>
      <p:sp>
        <p:nvSpPr>
          <p:cNvPr id="30" name="Rectangle 29"/>
          <p:cNvSpPr/>
          <p:nvPr/>
        </p:nvSpPr>
        <p:spPr bwMode="auto">
          <a:xfrm>
            <a:off x="8252925" y="3356620"/>
            <a:ext cx="3409084" cy="741462"/>
          </a:xfrm>
          <a:prstGeom prst="rect">
            <a:avLst/>
          </a:prstGeom>
          <a:no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Microsoft Flow P2</a:t>
            </a: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Includes P1 and adds</a:t>
            </a:r>
            <a:br>
              <a:rPr kumimoji="0" lang="en-US" sz="16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br>
            <a:r>
              <a:rPr kumimoji="0" lang="en-US" sz="16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administrative capabilities</a:t>
            </a:r>
          </a:p>
        </p:txBody>
      </p:sp>
      <p:sp>
        <p:nvSpPr>
          <p:cNvPr id="33" name="Rectangle 32"/>
          <p:cNvSpPr/>
          <p:nvPr/>
        </p:nvSpPr>
        <p:spPr bwMode="auto">
          <a:xfrm>
            <a:off x="4819561" y="1578687"/>
            <a:ext cx="3146787" cy="741462"/>
          </a:xfrm>
          <a:prstGeom prst="rect">
            <a:avLst/>
          </a:prstGeom>
          <a:no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lang="en-US"/>
              <a:t>Run any app or flow,</a:t>
            </a:r>
          </a:p>
          <a:p>
            <a:pPr marL="0" marR="0" lvl="0" indent="0" algn="ctr" defTabSz="914102" eaLnBrk="1" fontAlgn="base" latinLnBrk="0" hangingPunct="1">
              <a:lnSpc>
                <a:spcPct val="90000"/>
              </a:lnSpc>
              <a:spcBef>
                <a:spcPct val="0"/>
              </a:spcBef>
              <a:spcAft>
                <a:spcPct val="0"/>
              </a:spcAft>
              <a:buClrTx/>
              <a:buSzTx/>
              <a:buFontTx/>
              <a:buNone/>
              <a:tabLst/>
              <a:defRPr/>
            </a:pPr>
            <a:r>
              <a:rPr lang="en-US"/>
              <a:t>build on any existing </a:t>
            </a:r>
            <a:br>
              <a:rPr lang="en-US"/>
            </a:br>
            <a:r>
              <a:rPr lang="en-US"/>
              <a:t>data source</a:t>
            </a:r>
          </a:p>
        </p:txBody>
      </p:sp>
      <p:sp>
        <p:nvSpPr>
          <p:cNvPr id="35" name="Rectangle 34"/>
          <p:cNvSpPr/>
          <p:nvPr/>
        </p:nvSpPr>
        <p:spPr bwMode="auto">
          <a:xfrm>
            <a:off x="8224495" y="1578687"/>
            <a:ext cx="3465945" cy="741462"/>
          </a:xfrm>
          <a:prstGeom prst="rect">
            <a:avLst/>
          </a:prstGeom>
          <a:no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lang="en-US"/>
              <a:t>Full build &amp; run </a:t>
            </a:r>
            <a:br>
              <a:rPr lang="en-US"/>
            </a:br>
            <a:r>
              <a:rPr lang="en-US"/>
              <a:t>capabilities with </a:t>
            </a:r>
            <a:br>
              <a:rPr lang="en-US"/>
            </a:br>
            <a:r>
              <a:rPr lang="en-US"/>
              <a:t>advanced management</a:t>
            </a:r>
          </a:p>
        </p:txBody>
      </p:sp>
      <p:sp>
        <p:nvSpPr>
          <p:cNvPr id="21" name="Rectangle 20"/>
          <p:cNvSpPr/>
          <p:nvPr/>
        </p:nvSpPr>
        <p:spPr bwMode="auto">
          <a:xfrm>
            <a:off x="1123444" y="3356620"/>
            <a:ext cx="2980506" cy="741462"/>
          </a:xfrm>
          <a:prstGeom prst="rect">
            <a:avLst/>
          </a:prstGeom>
          <a:no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896386"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rPr>
              <a:t>Microsoft Flow</a:t>
            </a:r>
          </a:p>
          <a:p>
            <a:pPr marL="0" marR="0" lvl="0" indent="0" algn="ctr" defTabSz="896386" eaLnBrk="1" fontAlgn="auto" latinLnBrk="0" hangingPunct="1">
              <a:lnSpc>
                <a:spcPct val="100000"/>
              </a:lnSpc>
              <a:spcBef>
                <a:spcPts val="0"/>
              </a:spcBef>
              <a:spcAft>
                <a:spcPts val="0"/>
              </a:spcAft>
              <a:buClrTx/>
              <a:buSzTx/>
              <a:buFontTx/>
              <a:buNone/>
              <a:tabLst/>
              <a:defRPr/>
            </a:pPr>
            <a:r>
              <a:rPr lang="en-US" sz="1600" kern="0">
                <a:gradFill>
                  <a:gsLst>
                    <a:gs pos="0">
                      <a:srgbClr val="FFFFFF"/>
                    </a:gs>
                    <a:gs pos="100000">
                      <a:srgbClr val="FFFFFF"/>
                    </a:gs>
                  </a:gsLst>
                  <a:lin ang="5400000" scaled="0"/>
                </a:gradFill>
                <a:ea typeface="Segoe UI" pitchFamily="34" charset="0"/>
                <a:cs typeface="Segoe UI" pitchFamily="34" charset="0"/>
              </a:rPr>
              <a:t>Included with Office 365 and Dynamics 365 workloads</a:t>
            </a:r>
          </a:p>
        </p:txBody>
      </p:sp>
      <p:sp>
        <p:nvSpPr>
          <p:cNvPr id="22" name="Rectangle 21"/>
          <p:cNvSpPr/>
          <p:nvPr/>
        </p:nvSpPr>
        <p:spPr bwMode="auto">
          <a:xfrm>
            <a:off x="623172" y="1578687"/>
            <a:ext cx="3981050" cy="741462"/>
          </a:xfrm>
          <a:prstGeom prst="rect">
            <a:avLst/>
          </a:prstGeom>
          <a:no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896386" eaLnBrk="1" fontAlgn="auto" latinLnBrk="0" hangingPunct="1">
              <a:lnSpc>
                <a:spcPct val="90000"/>
              </a:lnSpc>
              <a:spcBef>
                <a:spcPts val="0"/>
              </a:spcBef>
              <a:spcAft>
                <a:spcPts val="600"/>
              </a:spcAft>
              <a:buClrTx/>
              <a:buSzTx/>
              <a:buFontTx/>
              <a:buNone/>
              <a:tabLst/>
              <a:defRPr/>
            </a:pPr>
            <a:r>
              <a:rPr lang="en-US"/>
              <a:t>Build and use flows in context of Office 365 &amp; Dynamics 365 sources</a:t>
            </a:r>
          </a:p>
        </p:txBody>
      </p:sp>
      <p:sp>
        <p:nvSpPr>
          <p:cNvPr id="16" name="Rectangle 15"/>
          <p:cNvSpPr/>
          <p:nvPr/>
        </p:nvSpPr>
        <p:spPr bwMode="auto">
          <a:xfrm>
            <a:off x="784897" y="4671637"/>
            <a:ext cx="3657600" cy="962713"/>
          </a:xfrm>
          <a:prstGeom prst="rect">
            <a:avLst/>
          </a:prstGeom>
          <a:noFill/>
          <a:ln w="25400">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89642" tIns="44821" rIns="182828" bIns="146263" numCol="1" spcCol="0" rtlCol="0" fromWordArt="0" anchor="ctr" anchorCtr="0" forceAA="0" compatLnSpc="1">
            <a:prstTxWarp prst="textNoShape">
              <a:avLst/>
            </a:prstTxWarp>
            <a:noAutofit/>
          </a:bodyPr>
          <a:lstStyle/>
          <a:p>
            <a:pPr marL="0" marR="0" lvl="0" indent="0" algn="ctr" defTabSz="932114" eaLnBrk="1" fontAlgn="base" latinLnBrk="0" hangingPunct="1">
              <a:lnSpc>
                <a:spcPct val="100000"/>
              </a:lnSpc>
              <a:spcBef>
                <a:spcPct val="0"/>
              </a:spcBef>
              <a:spcAft>
                <a:spcPts val="588"/>
              </a:spcAft>
              <a:buClrTx/>
              <a:buSzTx/>
              <a:buFontTx/>
              <a:buNone/>
              <a:tabLst/>
              <a:defRPr/>
            </a:pPr>
            <a:r>
              <a:rPr kumimoji="0" lang="en-US" sz="2350" b="0" i="0" u="none" strike="noStrike" kern="0" cap="none" spc="0" normalizeH="0" baseline="0" noProof="0">
                <a:ln>
                  <a:noFill/>
                </a:ln>
                <a:solidFill>
                  <a:schemeClr val="tx1"/>
                </a:solidFill>
                <a:effectLst/>
                <a:uLnTx/>
                <a:uFillTx/>
                <a:cs typeface="Segoe UI Semibold" panose="020B0702040204020203" pitchFamily="34" charset="0"/>
              </a:rPr>
              <a:t>Quotas </a:t>
            </a:r>
            <a:br>
              <a:rPr kumimoji="0" lang="en-US" b="0" i="0" u="none" strike="noStrike" kern="0" cap="none" spc="0" normalizeH="0" baseline="0" noProof="0">
                <a:ln>
                  <a:noFill/>
                </a:ln>
                <a:solidFill>
                  <a:schemeClr val="tx1"/>
                </a:solidFill>
                <a:effectLst/>
                <a:uLnTx/>
                <a:uFillTx/>
                <a:cs typeface="Segoe UI Semibold" panose="020B0702040204020203" pitchFamily="34" charset="0"/>
              </a:rPr>
            </a:br>
            <a:r>
              <a:rPr kumimoji="0" lang="en-US" sz="1600" b="0" i="0" u="none" strike="noStrike" kern="0" cap="none" spc="0" normalizeH="0" baseline="0" noProof="0">
                <a:ln>
                  <a:noFill/>
                </a:ln>
                <a:solidFill>
                  <a:schemeClr val="tx1"/>
                </a:solidFill>
                <a:effectLst/>
                <a:uLnTx/>
                <a:uFillTx/>
                <a:cs typeface="Segoe UI Semibold" panose="020B0702040204020203" pitchFamily="34" charset="0"/>
              </a:rPr>
              <a:t>(per-user; pooled tenant-wide):</a:t>
            </a:r>
          </a:p>
          <a:p>
            <a:pPr marL="0" marR="0" lvl="0" indent="0" algn="ctr" defTabSz="932114"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rPr>
              <a:t>2,000 flow runs per month</a:t>
            </a:r>
            <a:endParaRPr kumimoji="0" lang="en-US" b="0" i="0" u="none" strike="noStrike" kern="0" cap="none" spc="0" normalizeH="0" baseline="0" noProof="0">
              <a:ln>
                <a:noFill/>
              </a:ln>
              <a:solidFill>
                <a:schemeClr val="tx1"/>
              </a:solidFill>
              <a:effectLst/>
              <a:uLnTx/>
              <a:uFillTx/>
              <a:cs typeface="Segoe UI Semibold" panose="020B0702040204020203" pitchFamily="34" charset="0"/>
            </a:endParaRPr>
          </a:p>
        </p:txBody>
      </p:sp>
      <p:sp>
        <p:nvSpPr>
          <p:cNvPr id="20" name="Rectangle 19"/>
          <p:cNvSpPr/>
          <p:nvPr/>
        </p:nvSpPr>
        <p:spPr bwMode="auto">
          <a:xfrm>
            <a:off x="8128667" y="4671637"/>
            <a:ext cx="3657600" cy="962713"/>
          </a:xfrm>
          <a:prstGeom prst="rect">
            <a:avLst/>
          </a:prstGeom>
          <a:noFill/>
          <a:ln w="25400">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89642" tIns="44821" rIns="182828" bIns="146263" numCol="1" spcCol="0" rtlCol="0" fromWordArt="0" anchor="ctr" anchorCtr="0" forceAA="0" compatLnSpc="1">
            <a:prstTxWarp prst="textNoShape">
              <a:avLst/>
            </a:prstTxWarp>
            <a:noAutofit/>
          </a:bodyPr>
          <a:lstStyle/>
          <a:p>
            <a:pPr marL="0" marR="0" lvl="0" indent="0" algn="ctr" defTabSz="932114" eaLnBrk="1" fontAlgn="base" latinLnBrk="0" hangingPunct="1">
              <a:lnSpc>
                <a:spcPct val="100000"/>
              </a:lnSpc>
              <a:spcBef>
                <a:spcPct val="0"/>
              </a:spcBef>
              <a:spcAft>
                <a:spcPts val="588"/>
              </a:spcAft>
              <a:buClrTx/>
              <a:buSzTx/>
              <a:buFontTx/>
              <a:buNone/>
              <a:tabLst/>
              <a:defRPr/>
            </a:pPr>
            <a:r>
              <a:rPr kumimoji="0" lang="en-US" sz="2350" b="0" i="0" u="none" strike="noStrike" kern="0" cap="none" spc="0" normalizeH="0" baseline="0" noProof="0">
                <a:ln>
                  <a:noFill/>
                </a:ln>
                <a:solidFill>
                  <a:schemeClr val="tx1"/>
                </a:solidFill>
                <a:effectLst/>
                <a:uLnTx/>
                <a:uFillTx/>
                <a:cs typeface="Segoe UI Semibold" panose="020B0702040204020203" pitchFamily="34" charset="0"/>
              </a:rPr>
              <a:t>Quotas </a:t>
            </a:r>
            <a:br>
              <a:rPr kumimoji="0" lang="en-US" b="0" i="0" u="none" strike="noStrike" kern="0" cap="none" spc="0" normalizeH="0" baseline="0" noProof="0">
                <a:ln>
                  <a:noFill/>
                </a:ln>
                <a:solidFill>
                  <a:schemeClr val="tx1"/>
                </a:solidFill>
                <a:effectLst/>
                <a:uLnTx/>
                <a:uFillTx/>
                <a:cs typeface="Segoe UI Semibold" panose="020B0702040204020203" pitchFamily="34" charset="0"/>
              </a:rPr>
            </a:br>
            <a:r>
              <a:rPr kumimoji="0" lang="en-US" sz="1600" b="0" i="0" u="none" strike="noStrike" kern="0" cap="none" spc="0" normalizeH="0" baseline="0" noProof="0">
                <a:ln>
                  <a:noFill/>
                </a:ln>
                <a:solidFill>
                  <a:schemeClr val="tx1"/>
                </a:solidFill>
                <a:effectLst/>
                <a:uLnTx/>
                <a:uFillTx/>
                <a:cs typeface="Segoe UI Semibold" panose="020B0702040204020203" pitchFamily="34" charset="0"/>
              </a:rPr>
              <a:t>(per-user; pooled tenant-wide):</a:t>
            </a:r>
          </a:p>
          <a:p>
            <a:pPr marL="0" marR="0" lvl="0" indent="0" algn="ctr" defTabSz="932114"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rPr>
              <a:t>15,000 flow runs per month</a:t>
            </a:r>
            <a:endParaRPr kumimoji="0" lang="en-US" b="0" i="0" u="none" strike="noStrike" kern="0" cap="none" spc="0" normalizeH="0" baseline="0" noProof="0">
              <a:ln>
                <a:noFill/>
              </a:ln>
              <a:solidFill>
                <a:schemeClr val="tx1"/>
              </a:solidFill>
              <a:effectLst/>
              <a:uLnTx/>
              <a:uFillTx/>
              <a:cs typeface="Segoe UI Semibold" panose="020B0702040204020203" pitchFamily="34" charset="0"/>
            </a:endParaRPr>
          </a:p>
        </p:txBody>
      </p:sp>
      <p:sp>
        <p:nvSpPr>
          <p:cNvPr id="24" name="Rectangle 23"/>
          <p:cNvSpPr/>
          <p:nvPr/>
        </p:nvSpPr>
        <p:spPr bwMode="auto">
          <a:xfrm>
            <a:off x="4564154" y="4671637"/>
            <a:ext cx="3657600" cy="962713"/>
          </a:xfrm>
          <a:prstGeom prst="rect">
            <a:avLst/>
          </a:prstGeom>
          <a:noFill/>
          <a:ln w="25400">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89642" tIns="44821" rIns="182828" bIns="146263" numCol="1" spcCol="0" rtlCol="0" fromWordArt="0" anchor="ctr" anchorCtr="0" forceAA="0" compatLnSpc="1">
            <a:prstTxWarp prst="textNoShape">
              <a:avLst/>
            </a:prstTxWarp>
            <a:noAutofit/>
          </a:bodyPr>
          <a:lstStyle/>
          <a:p>
            <a:pPr marL="0" marR="0" lvl="0" indent="0" algn="ctr" defTabSz="932114" eaLnBrk="1" fontAlgn="base" latinLnBrk="0" hangingPunct="1">
              <a:lnSpc>
                <a:spcPct val="100000"/>
              </a:lnSpc>
              <a:spcBef>
                <a:spcPct val="0"/>
              </a:spcBef>
              <a:spcAft>
                <a:spcPts val="588"/>
              </a:spcAft>
              <a:buClrTx/>
              <a:buSzTx/>
              <a:buFontTx/>
              <a:buNone/>
              <a:tabLst/>
              <a:defRPr/>
            </a:pPr>
            <a:r>
              <a:rPr kumimoji="0" lang="en-US" sz="2350" b="0" i="0" u="none" strike="noStrike" kern="0" cap="none" spc="0" normalizeH="0" baseline="0" noProof="0">
                <a:ln>
                  <a:noFill/>
                </a:ln>
                <a:solidFill>
                  <a:schemeClr val="tx1"/>
                </a:solidFill>
                <a:effectLst/>
                <a:uLnTx/>
                <a:uFillTx/>
                <a:cs typeface="Segoe UI Semibold" panose="020B0702040204020203" pitchFamily="34" charset="0"/>
              </a:rPr>
              <a:t>Quotas </a:t>
            </a:r>
            <a:br>
              <a:rPr kumimoji="0" lang="en-US" b="0" i="0" u="none" strike="noStrike" kern="0" cap="none" spc="0" normalizeH="0" baseline="0" noProof="0">
                <a:ln>
                  <a:noFill/>
                </a:ln>
                <a:solidFill>
                  <a:schemeClr val="tx1"/>
                </a:solidFill>
                <a:effectLst/>
                <a:uLnTx/>
                <a:uFillTx/>
                <a:cs typeface="Segoe UI Semibold" panose="020B0702040204020203" pitchFamily="34" charset="0"/>
              </a:rPr>
            </a:br>
            <a:r>
              <a:rPr kumimoji="0" lang="en-US" sz="1600" b="0" i="0" u="none" strike="noStrike" kern="0" cap="none" spc="0" normalizeH="0" baseline="0" noProof="0">
                <a:ln>
                  <a:noFill/>
                </a:ln>
                <a:solidFill>
                  <a:schemeClr val="tx1"/>
                </a:solidFill>
                <a:effectLst/>
                <a:uLnTx/>
                <a:uFillTx/>
                <a:cs typeface="Segoe UI Semibold" panose="020B0702040204020203" pitchFamily="34" charset="0"/>
              </a:rPr>
              <a:t>(per-user; pooled tenant-wide):</a:t>
            </a:r>
          </a:p>
          <a:p>
            <a:pPr marL="0" marR="0" lvl="0" indent="0" algn="ctr" defTabSz="932114"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rPr>
              <a:t>4,500 flow runs per month</a:t>
            </a:r>
            <a:endParaRPr kumimoji="0" lang="en-US" b="0" i="0" u="none" strike="noStrike" kern="0" cap="none" spc="0" normalizeH="0" baseline="0" noProof="0">
              <a:ln>
                <a:noFill/>
              </a:ln>
              <a:solidFill>
                <a:schemeClr val="tx1"/>
              </a:solidFill>
              <a:effectLst/>
              <a:uLnTx/>
              <a:uFillTx/>
              <a:cs typeface="Segoe UI Semibold" panose="020B0702040204020203" pitchFamily="34" charset="0"/>
            </a:endParaRPr>
          </a:p>
        </p:txBody>
      </p:sp>
      <p:cxnSp>
        <p:nvCxnSpPr>
          <p:cNvPr id="56" name="Straight Connector 55"/>
          <p:cNvCxnSpPr/>
          <p:nvPr/>
        </p:nvCxnSpPr>
        <p:spPr>
          <a:xfrm>
            <a:off x="0" y="3061730"/>
            <a:ext cx="12192000" cy="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07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5562E7-B65C-4E8C-8ED7-F572BED08B8F}"/>
              </a:ext>
            </a:extLst>
          </p:cNvPr>
          <p:cNvPicPr>
            <a:picLocks noChangeAspect="1"/>
          </p:cNvPicPr>
          <p:nvPr/>
        </p:nvPicPr>
        <p:blipFill rotWithShape="1">
          <a:blip r:embed="rId3">
            <a:extLst/>
          </a:blip>
          <a:srcRect l="125" t="11010" r="857" b="5498"/>
          <a:stretch/>
        </p:blipFill>
        <p:spPr>
          <a:xfrm flipH="1">
            <a:off x="0" y="487"/>
            <a:ext cx="12192000" cy="6857027"/>
          </a:xfrm>
          <a:prstGeom prst="rect">
            <a:avLst/>
          </a:prstGeom>
        </p:spPr>
      </p:pic>
      <p:sp>
        <p:nvSpPr>
          <p:cNvPr id="5" name="Rectangle 4">
            <a:extLst>
              <a:ext uri="{FF2B5EF4-FFF2-40B4-BE49-F238E27FC236}">
                <a16:creationId xmlns:a16="http://schemas.microsoft.com/office/drawing/2014/main" id="{EB4946FA-8915-4C84-9FC9-9DC0072D29D4}"/>
              </a:ext>
            </a:extLst>
          </p:cNvPr>
          <p:cNvSpPr/>
          <p:nvPr/>
        </p:nvSpPr>
        <p:spPr bwMode="auto">
          <a:xfrm>
            <a:off x="1" y="488"/>
            <a:ext cx="12192000" cy="7014213"/>
          </a:xfrm>
          <a:prstGeom prst="rect">
            <a:avLst/>
          </a:prstGeom>
          <a:gradFill flip="none" rotWithShape="1">
            <a:gsLst>
              <a:gs pos="0">
                <a:schemeClr val="bg1">
                  <a:alpha val="90000"/>
                </a:schemeClr>
              </a:gs>
              <a:gs pos="100000">
                <a:schemeClr val="bg1">
                  <a:alpha val="8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5C5698DB-B2A9-6B43-B022-84EBDCE16D28}"/>
              </a:ext>
            </a:extLst>
          </p:cNvPr>
          <p:cNvSpPr>
            <a:spLocks noGrp="1"/>
          </p:cNvSpPr>
          <p:nvPr>
            <p:ph type="title"/>
          </p:nvPr>
        </p:nvSpPr>
        <p:spPr>
          <a:xfrm>
            <a:off x="603504" y="767419"/>
            <a:ext cx="8438186" cy="3355848"/>
          </a:xfrm>
        </p:spPr>
        <p:txBody>
          <a:bodyPr/>
          <a:lstStyle/>
          <a:p>
            <a:r>
              <a:rPr lang="en-US"/>
              <a:t>Automated</a:t>
            </a:r>
            <a:br>
              <a:rPr lang="en-US"/>
            </a:br>
            <a:r>
              <a:rPr lang="en-US"/>
              <a:t>flows</a:t>
            </a:r>
          </a:p>
        </p:txBody>
      </p:sp>
      <p:sp>
        <p:nvSpPr>
          <p:cNvPr id="3" name="Text Placeholder 2">
            <a:extLst>
              <a:ext uri="{FF2B5EF4-FFF2-40B4-BE49-F238E27FC236}">
                <a16:creationId xmlns:a16="http://schemas.microsoft.com/office/drawing/2014/main" id="{89B825A9-DD41-7344-8717-0E4C22150C6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4836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35" presetClass="path" presetSubtype="0" decel="100000" fill="hold" grpId="1" nodeType="withEffect">
                                  <p:stCondLst>
                                    <p:cond delay="100"/>
                                  </p:stCondLst>
                                  <p:childTnLst>
                                    <p:animMotion origin="layout" path="M -3.70181E-6 -5.44712E-7 L -3.70181E-6 0.0665 " pathEditMode="relative" rAng="0" ptsTypes="AA">
                                      <p:cBhvr>
                                        <p:cTn id="12" dur="1000" spd="-100000" fill="hold"/>
                                        <p:tgtEl>
                                          <p:spTgt spid="2"/>
                                        </p:tgtEl>
                                        <p:attrNameLst>
                                          <p:attrName>ppt_x</p:attrName>
                                          <p:attrName>ppt_y</p:attrName>
                                        </p:attrNameLst>
                                      </p:cBhvr>
                                      <p:rCtr x="0" y="33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BB37-F6EC-964D-B875-A2BF27508604}"/>
              </a:ext>
            </a:extLst>
          </p:cNvPr>
          <p:cNvSpPr>
            <a:spLocks noGrp="1"/>
          </p:cNvSpPr>
          <p:nvPr>
            <p:ph type="title"/>
          </p:nvPr>
        </p:nvSpPr>
        <p:spPr/>
        <p:txBody>
          <a:bodyPr>
            <a:normAutofit fontScale="90000"/>
          </a:bodyPr>
          <a:lstStyle/>
          <a:p>
            <a:r>
              <a:rPr lang="en-US"/>
              <a:t>Characteristics of automated flows</a:t>
            </a:r>
          </a:p>
        </p:txBody>
      </p:sp>
      <p:sp>
        <p:nvSpPr>
          <p:cNvPr id="4" name="Text Placeholder 3">
            <a:extLst>
              <a:ext uri="{FF2B5EF4-FFF2-40B4-BE49-F238E27FC236}">
                <a16:creationId xmlns:a16="http://schemas.microsoft.com/office/drawing/2014/main" id="{77B3EDBD-197B-A246-B433-550AF80A2DE4}"/>
              </a:ext>
            </a:extLst>
          </p:cNvPr>
          <p:cNvSpPr>
            <a:spLocks noGrp="1"/>
          </p:cNvSpPr>
          <p:nvPr>
            <p:ph type="body" sz="quarter" idx="1"/>
          </p:nvPr>
        </p:nvSpPr>
        <p:spPr/>
        <p:txBody>
          <a:bodyPr/>
          <a:lstStyle/>
          <a:p>
            <a:pPr lvl="1">
              <a:lnSpc>
                <a:spcPct val="150000"/>
              </a:lnSpc>
            </a:pPr>
            <a:r>
              <a:rPr lang="en-US"/>
              <a:t>Starts with an event or trigger </a:t>
            </a:r>
          </a:p>
          <a:p>
            <a:pPr lvl="1">
              <a:lnSpc>
                <a:spcPct val="150000"/>
              </a:lnSpc>
            </a:pPr>
            <a:r>
              <a:rPr lang="en-US"/>
              <a:t>Performs any number of actions</a:t>
            </a:r>
          </a:p>
          <a:p>
            <a:pPr lvl="1">
              <a:lnSpc>
                <a:spcPct val="150000"/>
              </a:lnSpc>
            </a:pPr>
            <a:r>
              <a:rPr lang="en-US"/>
              <a:t>Can have conditional logic </a:t>
            </a:r>
          </a:p>
          <a:p>
            <a:pPr lvl="1">
              <a:lnSpc>
                <a:spcPct val="150000"/>
              </a:lnSpc>
            </a:pPr>
            <a:r>
              <a:rPr lang="en-US"/>
              <a:t>Can call other workflows</a:t>
            </a:r>
          </a:p>
          <a:p>
            <a:pPr lvl="1">
              <a:lnSpc>
                <a:spcPct val="150000"/>
              </a:lnSpc>
            </a:pPr>
            <a:endParaRPr lang="en-US"/>
          </a:p>
        </p:txBody>
      </p:sp>
      <p:sp>
        <p:nvSpPr>
          <p:cNvPr id="6" name="Trackers_EADF">
            <a:extLst>
              <a:ext uri="{FF2B5EF4-FFF2-40B4-BE49-F238E27FC236}">
                <a16:creationId xmlns:a16="http://schemas.microsoft.com/office/drawing/2014/main" id="{AF74060B-E715-41F5-8EA1-6D442E6F5E83}"/>
              </a:ext>
            </a:extLst>
          </p:cNvPr>
          <p:cNvSpPr>
            <a:spLocks noChangeAspect="1" noEditPoints="1"/>
          </p:cNvSpPr>
          <p:nvPr/>
        </p:nvSpPr>
        <p:spPr bwMode="auto">
          <a:xfrm>
            <a:off x="448214" y="2702126"/>
            <a:ext cx="223705" cy="305032"/>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9" name="transform_2">
            <a:extLst>
              <a:ext uri="{FF2B5EF4-FFF2-40B4-BE49-F238E27FC236}">
                <a16:creationId xmlns:a16="http://schemas.microsoft.com/office/drawing/2014/main" id="{A09E4592-08C9-4E69-84E7-801A43EC6D04}"/>
              </a:ext>
            </a:extLst>
          </p:cNvPr>
          <p:cNvSpPr>
            <a:spLocks noChangeAspect="1" noEditPoints="1"/>
          </p:cNvSpPr>
          <p:nvPr/>
        </p:nvSpPr>
        <p:spPr bwMode="auto">
          <a:xfrm>
            <a:off x="453887" y="3943645"/>
            <a:ext cx="283229" cy="262336"/>
          </a:xfrm>
          <a:custGeom>
            <a:avLst/>
            <a:gdLst>
              <a:gd name="T0" fmla="*/ 31 w 337"/>
              <a:gd name="T1" fmla="*/ 210 h 311"/>
              <a:gd name="T2" fmla="*/ 185 w 337"/>
              <a:gd name="T3" fmla="*/ 56 h 311"/>
              <a:gd name="T4" fmla="*/ 142 w 337"/>
              <a:gd name="T5" fmla="*/ 108 h 311"/>
              <a:gd name="T6" fmla="*/ 185 w 337"/>
              <a:gd name="T7" fmla="*/ 56 h 311"/>
              <a:gd name="T8" fmla="*/ 133 w 337"/>
              <a:gd name="T9" fmla="*/ 13 h 311"/>
              <a:gd name="T10" fmla="*/ 37 w 337"/>
              <a:gd name="T11" fmla="*/ 311 h 311"/>
              <a:gd name="T12" fmla="*/ 73 w 337"/>
              <a:gd name="T13" fmla="*/ 274 h 311"/>
              <a:gd name="T14" fmla="*/ 37 w 337"/>
              <a:gd name="T15" fmla="*/ 238 h 311"/>
              <a:gd name="T16" fmla="*/ 0 w 337"/>
              <a:gd name="T17" fmla="*/ 274 h 311"/>
              <a:gd name="T18" fmla="*/ 37 w 337"/>
              <a:gd name="T19" fmla="*/ 311 h 311"/>
              <a:gd name="T20" fmla="*/ 337 w 337"/>
              <a:gd name="T21" fmla="*/ 0 h 311"/>
              <a:gd name="T22" fmla="*/ 219 w 337"/>
              <a:gd name="T23" fmla="*/ 0 h 311"/>
              <a:gd name="T24" fmla="*/ 219 w 337"/>
              <a:gd name="T25" fmla="*/ 118 h 311"/>
              <a:gd name="T26" fmla="*/ 337 w 337"/>
              <a:gd name="T27" fmla="*/ 118 h 311"/>
              <a:gd name="T28" fmla="*/ 337 w 337"/>
              <a:gd name="T2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7" h="311">
                <a:moveTo>
                  <a:pt x="31" y="210"/>
                </a:moveTo>
                <a:cubicBezTo>
                  <a:pt x="31" y="125"/>
                  <a:pt x="100" y="56"/>
                  <a:pt x="185" y="56"/>
                </a:cubicBezTo>
                <a:moveTo>
                  <a:pt x="142" y="108"/>
                </a:moveTo>
                <a:cubicBezTo>
                  <a:pt x="185" y="56"/>
                  <a:pt x="185" y="56"/>
                  <a:pt x="185" y="56"/>
                </a:cubicBezTo>
                <a:cubicBezTo>
                  <a:pt x="133" y="13"/>
                  <a:pt x="133" y="13"/>
                  <a:pt x="133" y="13"/>
                </a:cubicBezTo>
                <a:moveTo>
                  <a:pt x="37" y="311"/>
                </a:moveTo>
                <a:cubicBezTo>
                  <a:pt x="56" y="311"/>
                  <a:pt x="73" y="294"/>
                  <a:pt x="73" y="274"/>
                </a:cubicBezTo>
                <a:cubicBezTo>
                  <a:pt x="73" y="254"/>
                  <a:pt x="56" y="238"/>
                  <a:pt x="37" y="238"/>
                </a:cubicBezTo>
                <a:cubicBezTo>
                  <a:pt x="17" y="238"/>
                  <a:pt x="0" y="254"/>
                  <a:pt x="0" y="274"/>
                </a:cubicBezTo>
                <a:cubicBezTo>
                  <a:pt x="0" y="294"/>
                  <a:pt x="17" y="311"/>
                  <a:pt x="37" y="311"/>
                </a:cubicBezTo>
                <a:close/>
                <a:moveTo>
                  <a:pt x="337" y="0"/>
                </a:moveTo>
                <a:cubicBezTo>
                  <a:pt x="219" y="0"/>
                  <a:pt x="219" y="0"/>
                  <a:pt x="219" y="0"/>
                </a:cubicBezTo>
                <a:cubicBezTo>
                  <a:pt x="219" y="118"/>
                  <a:pt x="219" y="118"/>
                  <a:pt x="219" y="118"/>
                </a:cubicBezTo>
                <a:cubicBezTo>
                  <a:pt x="337" y="118"/>
                  <a:pt x="337" y="118"/>
                  <a:pt x="337" y="118"/>
                </a:cubicBezTo>
                <a:lnTo>
                  <a:pt x="337" y="0"/>
                </a:lnTo>
                <a:close/>
              </a:path>
            </a:pathLst>
          </a:custGeom>
          <a:noFill/>
          <a:ln w="15875" cap="flat">
            <a:solidFill>
              <a:schemeClr val="tx2"/>
            </a:solidFill>
            <a:prstDash val="solid"/>
            <a:miter lim="800000"/>
            <a:headEnd/>
            <a:tailEnd/>
          </a:ln>
          <a:extLst/>
        </p:spPr>
        <p:txBody>
          <a:bodyPr vert="horz" wrap="square" lIns="89642" tIns="44821" rIns="89642" bIns="44821" numCol="1" anchor="t" anchorCtr="0" compatLnSpc="1">
            <a:prstTxWarp prst="textNoShape">
              <a:avLst/>
            </a:prstTxWarp>
          </a:bodyPr>
          <a:lstStyle/>
          <a:p>
            <a:endParaRPr lang="en-US" sz="1765">
              <a:gradFill>
                <a:gsLst>
                  <a:gs pos="0">
                    <a:srgbClr val="505050"/>
                  </a:gs>
                  <a:gs pos="100000">
                    <a:srgbClr val="505050"/>
                  </a:gs>
                </a:gsLst>
                <a:lin ang="5400000" scaled="1"/>
              </a:gradFill>
            </a:endParaRPr>
          </a:p>
        </p:txBody>
      </p:sp>
      <p:sp>
        <p:nvSpPr>
          <p:cNvPr id="11" name="LightningBolt_E945">
            <a:extLst>
              <a:ext uri="{FF2B5EF4-FFF2-40B4-BE49-F238E27FC236}">
                <a16:creationId xmlns:a16="http://schemas.microsoft.com/office/drawing/2014/main" id="{FC61E471-0A18-4624-942A-200613D23A20}"/>
              </a:ext>
            </a:extLst>
          </p:cNvPr>
          <p:cNvSpPr>
            <a:spLocks noChangeAspect="1"/>
          </p:cNvSpPr>
          <p:nvPr/>
        </p:nvSpPr>
        <p:spPr bwMode="auto">
          <a:xfrm>
            <a:off x="467942" y="2076224"/>
            <a:ext cx="203977" cy="284644"/>
          </a:xfrm>
          <a:custGeom>
            <a:avLst/>
            <a:gdLst>
              <a:gd name="T0" fmla="*/ 481 w 2961"/>
              <a:gd name="T1" fmla="*/ 4132 h 4132"/>
              <a:gd name="T2" fmla="*/ 2961 w 2961"/>
              <a:gd name="T3" fmla="*/ 1653 h 4132"/>
              <a:gd name="T4" fmla="*/ 1652 w 2961"/>
              <a:gd name="T5" fmla="*/ 1653 h 4132"/>
              <a:gd name="T6" fmla="*/ 2479 w 2961"/>
              <a:gd name="T7" fmla="*/ 0 h 4132"/>
              <a:gd name="T8" fmla="*/ 1239 w 2961"/>
              <a:gd name="T9" fmla="*/ 0 h 4132"/>
              <a:gd name="T10" fmla="*/ 0 w 2961"/>
              <a:gd name="T11" fmla="*/ 2479 h 4132"/>
              <a:gd name="T12" fmla="*/ 964 w 2961"/>
              <a:gd name="T13" fmla="*/ 2479 h 4132"/>
              <a:gd name="T14" fmla="*/ 137 w 2961"/>
              <a:gd name="T15" fmla="*/ 4132 h 4132"/>
              <a:gd name="T16" fmla="*/ 481 w 2961"/>
              <a:gd name="T17" fmla="*/ 413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1" h="4132">
                <a:moveTo>
                  <a:pt x="481" y="4132"/>
                </a:moveTo>
                <a:lnTo>
                  <a:pt x="2961" y="1653"/>
                </a:lnTo>
                <a:lnTo>
                  <a:pt x="1652" y="1653"/>
                </a:lnTo>
                <a:lnTo>
                  <a:pt x="2479" y="0"/>
                </a:lnTo>
                <a:lnTo>
                  <a:pt x="1239" y="0"/>
                </a:lnTo>
                <a:lnTo>
                  <a:pt x="0" y="2479"/>
                </a:lnTo>
                <a:lnTo>
                  <a:pt x="964" y="2479"/>
                </a:lnTo>
                <a:lnTo>
                  <a:pt x="137" y="4132"/>
                </a:lnTo>
                <a:lnTo>
                  <a:pt x="481" y="4132"/>
                </a:lnTo>
                <a:close/>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882">
              <a:gradFill>
                <a:gsLst>
                  <a:gs pos="0">
                    <a:srgbClr val="505050"/>
                  </a:gs>
                  <a:gs pos="100000">
                    <a:srgbClr val="505050"/>
                  </a:gs>
                </a:gsLst>
                <a:lin ang="5400000" scaled="1"/>
              </a:gradFill>
            </a:endParaRPr>
          </a:p>
        </p:txBody>
      </p:sp>
      <p:sp>
        <p:nvSpPr>
          <p:cNvPr id="12" name="Funnel">
            <a:extLst>
              <a:ext uri="{FF2B5EF4-FFF2-40B4-BE49-F238E27FC236}">
                <a16:creationId xmlns:a16="http://schemas.microsoft.com/office/drawing/2014/main" id="{B6C82D0D-081F-4A30-B802-35F357D26D79}"/>
              </a:ext>
            </a:extLst>
          </p:cNvPr>
          <p:cNvSpPr>
            <a:spLocks noChangeAspect="1"/>
          </p:cNvSpPr>
          <p:nvPr/>
        </p:nvSpPr>
        <p:spPr bwMode="auto">
          <a:xfrm>
            <a:off x="448213" y="3344292"/>
            <a:ext cx="266170" cy="230117"/>
          </a:xfrm>
          <a:custGeom>
            <a:avLst/>
            <a:gdLst>
              <a:gd name="T0" fmla="*/ 0 w 598"/>
              <a:gd name="T1" fmla="*/ 0 h 517"/>
              <a:gd name="T2" fmla="*/ 598 w 598"/>
              <a:gd name="T3" fmla="*/ 0 h 517"/>
              <a:gd name="T4" fmla="*/ 598 w 598"/>
              <a:gd name="T5" fmla="*/ 40 h 517"/>
              <a:gd name="T6" fmla="*/ 358 w 598"/>
              <a:gd name="T7" fmla="*/ 276 h 517"/>
              <a:gd name="T8" fmla="*/ 358 w 598"/>
              <a:gd name="T9" fmla="*/ 517 h 517"/>
              <a:gd name="T10" fmla="*/ 236 w 598"/>
              <a:gd name="T11" fmla="*/ 517 h 517"/>
              <a:gd name="T12" fmla="*/ 236 w 598"/>
              <a:gd name="T13" fmla="*/ 274 h 517"/>
              <a:gd name="T14" fmla="*/ 0 w 598"/>
              <a:gd name="T15" fmla="*/ 43 h 517"/>
              <a:gd name="T16" fmla="*/ 0 w 598"/>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8" h="517">
                <a:moveTo>
                  <a:pt x="0" y="0"/>
                </a:moveTo>
                <a:lnTo>
                  <a:pt x="598" y="0"/>
                </a:lnTo>
                <a:lnTo>
                  <a:pt x="598" y="40"/>
                </a:lnTo>
                <a:lnTo>
                  <a:pt x="358" y="276"/>
                </a:lnTo>
                <a:lnTo>
                  <a:pt x="358" y="517"/>
                </a:lnTo>
                <a:lnTo>
                  <a:pt x="236" y="517"/>
                </a:lnTo>
                <a:lnTo>
                  <a:pt x="236" y="274"/>
                </a:lnTo>
                <a:lnTo>
                  <a:pt x="0" y="43"/>
                </a:lnTo>
                <a:lnTo>
                  <a:pt x="0" y="0"/>
                </a:lnTo>
                <a:close/>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pic>
        <p:nvPicPr>
          <p:cNvPr id="8" name="Picture 7">
            <a:extLst>
              <a:ext uri="{FF2B5EF4-FFF2-40B4-BE49-F238E27FC236}">
                <a16:creationId xmlns:a16="http://schemas.microsoft.com/office/drawing/2014/main" id="{9C200D93-3D6F-48EC-966A-971CC1F301B4}"/>
              </a:ext>
            </a:extLst>
          </p:cNvPr>
          <p:cNvPicPr>
            <a:picLocks noChangeAspect="1"/>
          </p:cNvPicPr>
          <p:nvPr/>
        </p:nvPicPr>
        <p:blipFill rotWithShape="1">
          <a:blip r:embed="rId3">
            <a:extLst/>
          </a:blip>
          <a:srcRect l="32574" t="49" r="21243" b="-49"/>
          <a:stretch/>
        </p:blipFill>
        <p:spPr>
          <a:xfrm>
            <a:off x="7440638" y="973"/>
            <a:ext cx="4751362" cy="6857027"/>
          </a:xfrm>
          <a:prstGeom prst="rect">
            <a:avLst/>
          </a:prstGeom>
        </p:spPr>
      </p:pic>
    </p:spTree>
    <p:extLst>
      <p:ext uri="{BB962C8B-B14F-4D97-AF65-F5344CB8AC3E}">
        <p14:creationId xmlns:p14="http://schemas.microsoft.com/office/powerpoint/2010/main" val="302815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7177E9-E98B-4218-ADB5-3D7FF4D26F8B}"/>
              </a:ext>
            </a:extLst>
          </p:cNvPr>
          <p:cNvSpPr/>
          <p:nvPr/>
        </p:nvSpPr>
        <p:spPr bwMode="auto">
          <a:xfrm>
            <a:off x="1" y="1195719"/>
            <a:ext cx="12192000" cy="566179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4C057EE7-5225-AD49-ABDE-FDA5BA2A9D13}"/>
              </a:ext>
            </a:extLst>
          </p:cNvPr>
          <p:cNvSpPr>
            <a:spLocks noGrp="1"/>
          </p:cNvSpPr>
          <p:nvPr>
            <p:ph type="title"/>
          </p:nvPr>
        </p:nvSpPr>
        <p:spPr/>
        <p:txBody>
          <a:bodyPr/>
          <a:lstStyle/>
          <a:p>
            <a:r>
              <a:rPr lang="en-US"/>
              <a:t>Automated flows vs CDS workflows</a:t>
            </a:r>
          </a:p>
        </p:txBody>
      </p:sp>
      <p:sp>
        <p:nvSpPr>
          <p:cNvPr id="3" name="Text Placeholder 2">
            <a:extLst>
              <a:ext uri="{FF2B5EF4-FFF2-40B4-BE49-F238E27FC236}">
                <a16:creationId xmlns:a16="http://schemas.microsoft.com/office/drawing/2014/main" id="{17E38EAB-AAD7-7B43-99FF-17072F123137}"/>
              </a:ext>
            </a:extLst>
          </p:cNvPr>
          <p:cNvSpPr>
            <a:spLocks noGrp="1"/>
          </p:cNvSpPr>
          <p:nvPr>
            <p:ph type="body" idx="1"/>
          </p:nvPr>
        </p:nvSpPr>
        <p:spPr/>
        <p:txBody>
          <a:bodyPr/>
          <a:lstStyle/>
          <a:p>
            <a:r>
              <a:rPr lang="en-US"/>
              <a:t>Automated Flows</a:t>
            </a:r>
          </a:p>
        </p:txBody>
      </p:sp>
      <p:sp>
        <p:nvSpPr>
          <p:cNvPr id="4" name="Content Placeholder 3">
            <a:extLst>
              <a:ext uri="{FF2B5EF4-FFF2-40B4-BE49-F238E27FC236}">
                <a16:creationId xmlns:a16="http://schemas.microsoft.com/office/drawing/2014/main" id="{3714F68E-CE12-134F-819A-D22EF86EFD77}"/>
              </a:ext>
            </a:extLst>
          </p:cNvPr>
          <p:cNvSpPr>
            <a:spLocks noGrp="1"/>
          </p:cNvSpPr>
          <p:nvPr>
            <p:ph sz="half" idx="2"/>
          </p:nvPr>
        </p:nvSpPr>
        <p:spPr/>
        <p:txBody>
          <a:bodyPr/>
          <a:lstStyle/>
          <a:p>
            <a:r>
              <a:rPr lang="en-US"/>
              <a:t>Triggers and actions in 195+ different services</a:t>
            </a:r>
          </a:p>
          <a:p>
            <a:endParaRPr lang="en-US"/>
          </a:p>
          <a:p>
            <a:r>
              <a:rPr lang="en-US"/>
              <a:t>Sophisticated control flow modelling</a:t>
            </a:r>
          </a:p>
          <a:p>
            <a:endParaRPr lang="en-US"/>
          </a:p>
          <a:p>
            <a:r>
              <a:rPr lang="en-US"/>
              <a:t>No Solution or App Source support</a:t>
            </a:r>
          </a:p>
          <a:p>
            <a:endParaRPr lang="en-US"/>
          </a:p>
        </p:txBody>
      </p:sp>
      <p:sp>
        <p:nvSpPr>
          <p:cNvPr id="5" name="Text Placeholder 4">
            <a:extLst>
              <a:ext uri="{FF2B5EF4-FFF2-40B4-BE49-F238E27FC236}">
                <a16:creationId xmlns:a16="http://schemas.microsoft.com/office/drawing/2014/main" id="{65612C1A-614C-4D43-843A-CAC2C5788C8C}"/>
              </a:ext>
            </a:extLst>
          </p:cNvPr>
          <p:cNvSpPr>
            <a:spLocks noGrp="1"/>
          </p:cNvSpPr>
          <p:nvPr>
            <p:ph type="body" sz="quarter" idx="3"/>
          </p:nvPr>
        </p:nvSpPr>
        <p:spPr/>
        <p:txBody>
          <a:bodyPr/>
          <a:lstStyle/>
          <a:p>
            <a:r>
              <a:rPr lang="en-US"/>
              <a:t>Common Data Service workflows </a:t>
            </a:r>
          </a:p>
        </p:txBody>
      </p:sp>
      <p:sp>
        <p:nvSpPr>
          <p:cNvPr id="6" name="Content Placeholder 5">
            <a:extLst>
              <a:ext uri="{FF2B5EF4-FFF2-40B4-BE49-F238E27FC236}">
                <a16:creationId xmlns:a16="http://schemas.microsoft.com/office/drawing/2014/main" id="{DC15F136-0C2C-E842-8B3A-67AE25E3E787}"/>
              </a:ext>
            </a:extLst>
          </p:cNvPr>
          <p:cNvSpPr>
            <a:spLocks noGrp="1"/>
          </p:cNvSpPr>
          <p:nvPr>
            <p:ph sz="quarter" idx="4"/>
          </p:nvPr>
        </p:nvSpPr>
        <p:spPr/>
        <p:txBody>
          <a:bodyPr/>
          <a:lstStyle/>
          <a:p>
            <a:r>
              <a:rPr lang="en-US"/>
              <a:t>Triggered on-demand or by data changes in CDS</a:t>
            </a:r>
          </a:p>
          <a:p>
            <a:endParaRPr lang="en-US"/>
          </a:p>
          <a:p>
            <a:r>
              <a:rPr lang="en-US"/>
              <a:t>Actions mostly limited to interacting with CDS</a:t>
            </a:r>
          </a:p>
          <a:p>
            <a:endParaRPr lang="en-US"/>
          </a:p>
          <a:p>
            <a:r>
              <a:rPr lang="en-US"/>
              <a:t>Participates in Solutions + App Source</a:t>
            </a:r>
          </a:p>
        </p:txBody>
      </p:sp>
    </p:spTree>
    <p:extLst>
      <p:ext uri="{BB962C8B-B14F-4D97-AF65-F5344CB8AC3E}">
        <p14:creationId xmlns:p14="http://schemas.microsoft.com/office/powerpoint/2010/main" val="209469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a:t>Templates help users to get started</a:t>
            </a:r>
          </a:p>
        </p:txBody>
      </p:sp>
      <p:pic>
        <p:nvPicPr>
          <p:cNvPr id="8" name="Picture 7"/>
          <p:cNvPicPr>
            <a:picLocks noChangeAspect="1"/>
          </p:cNvPicPr>
          <p:nvPr/>
        </p:nvPicPr>
        <p:blipFill rotWithShape="1">
          <a:blip r:embed="rId3"/>
          <a:srcRect r="87296" b="10012"/>
          <a:stretch/>
        </p:blipFill>
        <p:spPr>
          <a:xfrm>
            <a:off x="866" y="1337937"/>
            <a:ext cx="1523784" cy="5519092"/>
          </a:xfrm>
          <a:prstGeom prst="rect">
            <a:avLst/>
          </a:prstGeom>
        </p:spPr>
      </p:pic>
      <p:pic>
        <p:nvPicPr>
          <p:cNvPr id="7" name="Picture 6"/>
          <p:cNvPicPr>
            <a:picLocks noChangeAspect="1"/>
          </p:cNvPicPr>
          <p:nvPr/>
        </p:nvPicPr>
        <p:blipFill rotWithShape="1">
          <a:blip r:embed="rId3"/>
          <a:srcRect l="12658" r="74638" b="10012"/>
          <a:stretch/>
        </p:blipFill>
        <p:spPr>
          <a:xfrm>
            <a:off x="1524649" y="1337937"/>
            <a:ext cx="1523784" cy="5519092"/>
          </a:xfrm>
          <a:prstGeom prst="rect">
            <a:avLst/>
          </a:prstGeom>
        </p:spPr>
      </p:pic>
      <p:pic>
        <p:nvPicPr>
          <p:cNvPr id="9" name="Picture 8"/>
          <p:cNvPicPr>
            <a:picLocks noChangeAspect="1"/>
          </p:cNvPicPr>
          <p:nvPr/>
        </p:nvPicPr>
        <p:blipFill rotWithShape="1">
          <a:blip r:embed="rId3"/>
          <a:srcRect l="25130" r="62166" b="10012"/>
          <a:stretch/>
        </p:blipFill>
        <p:spPr>
          <a:xfrm>
            <a:off x="3048434" y="1337937"/>
            <a:ext cx="1523784" cy="5519092"/>
          </a:xfrm>
          <a:prstGeom prst="rect">
            <a:avLst/>
          </a:prstGeom>
        </p:spPr>
      </p:pic>
      <p:pic>
        <p:nvPicPr>
          <p:cNvPr id="10" name="Picture 9"/>
          <p:cNvPicPr>
            <a:picLocks noChangeAspect="1"/>
          </p:cNvPicPr>
          <p:nvPr/>
        </p:nvPicPr>
        <p:blipFill rotWithShape="1">
          <a:blip r:embed="rId3"/>
          <a:srcRect l="37416" r="49880" b="10012"/>
          <a:stretch/>
        </p:blipFill>
        <p:spPr>
          <a:xfrm>
            <a:off x="4572217" y="1337937"/>
            <a:ext cx="1523784" cy="5519092"/>
          </a:xfrm>
          <a:prstGeom prst="rect">
            <a:avLst/>
          </a:prstGeom>
        </p:spPr>
      </p:pic>
      <p:pic>
        <p:nvPicPr>
          <p:cNvPr id="11" name="Picture 10"/>
          <p:cNvPicPr>
            <a:picLocks noChangeAspect="1"/>
          </p:cNvPicPr>
          <p:nvPr/>
        </p:nvPicPr>
        <p:blipFill rotWithShape="1">
          <a:blip r:embed="rId3"/>
          <a:srcRect l="49795" r="37501" b="10012"/>
          <a:stretch/>
        </p:blipFill>
        <p:spPr>
          <a:xfrm>
            <a:off x="6096001" y="1337937"/>
            <a:ext cx="1523784" cy="5519092"/>
          </a:xfrm>
          <a:prstGeom prst="rect">
            <a:avLst/>
          </a:prstGeom>
        </p:spPr>
      </p:pic>
      <p:pic>
        <p:nvPicPr>
          <p:cNvPr id="12" name="Picture 11"/>
          <p:cNvPicPr>
            <a:picLocks noChangeAspect="1"/>
          </p:cNvPicPr>
          <p:nvPr/>
        </p:nvPicPr>
        <p:blipFill rotWithShape="1">
          <a:blip r:embed="rId3"/>
          <a:srcRect l="62267" r="25029" b="10012"/>
          <a:stretch/>
        </p:blipFill>
        <p:spPr>
          <a:xfrm>
            <a:off x="7619785" y="1337937"/>
            <a:ext cx="1523784" cy="5519092"/>
          </a:xfrm>
          <a:prstGeom prst="rect">
            <a:avLst/>
          </a:prstGeom>
        </p:spPr>
      </p:pic>
      <p:pic>
        <p:nvPicPr>
          <p:cNvPr id="13" name="Picture 12"/>
          <p:cNvPicPr>
            <a:picLocks noChangeAspect="1"/>
          </p:cNvPicPr>
          <p:nvPr/>
        </p:nvPicPr>
        <p:blipFill rotWithShape="1">
          <a:blip r:embed="rId3"/>
          <a:srcRect l="74739" r="12557" b="10012"/>
          <a:stretch/>
        </p:blipFill>
        <p:spPr>
          <a:xfrm>
            <a:off x="9143569" y="1337937"/>
            <a:ext cx="1523784" cy="5519092"/>
          </a:xfrm>
          <a:prstGeom prst="rect">
            <a:avLst/>
          </a:prstGeom>
        </p:spPr>
      </p:pic>
      <p:pic>
        <p:nvPicPr>
          <p:cNvPr id="14" name="Picture 13"/>
          <p:cNvPicPr>
            <a:picLocks noChangeAspect="1"/>
          </p:cNvPicPr>
          <p:nvPr/>
        </p:nvPicPr>
        <p:blipFill rotWithShape="1">
          <a:blip r:embed="rId3"/>
          <a:srcRect l="87025" r="271" b="10012"/>
          <a:stretch/>
        </p:blipFill>
        <p:spPr>
          <a:xfrm>
            <a:off x="10667353" y="1337937"/>
            <a:ext cx="1523784" cy="5519092"/>
          </a:xfrm>
          <a:prstGeom prst="rect">
            <a:avLst/>
          </a:prstGeom>
        </p:spPr>
      </p:pic>
    </p:spTree>
    <p:extLst>
      <p:ext uri="{BB962C8B-B14F-4D97-AF65-F5344CB8AC3E}">
        <p14:creationId xmlns:p14="http://schemas.microsoft.com/office/powerpoint/2010/main" val="75889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3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4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6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7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6521" t="2312" r="9588" b="2805"/>
          <a:stretch/>
        </p:blipFill>
        <p:spPr>
          <a:xfrm>
            <a:off x="7795776" y="627047"/>
            <a:ext cx="4223752" cy="5603905"/>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fontScale="90000"/>
          </a:bodyPr>
          <a:lstStyle/>
          <a:p>
            <a:r>
              <a:rPr lang="en-US"/>
              <a:t>What makes up automated flows?</a:t>
            </a:r>
          </a:p>
        </p:txBody>
      </p:sp>
      <p:sp>
        <p:nvSpPr>
          <p:cNvPr id="7" name="Content Placeholder 6">
            <a:extLst>
              <a:ext uri="{FF2B5EF4-FFF2-40B4-BE49-F238E27FC236}">
                <a16:creationId xmlns:a16="http://schemas.microsoft.com/office/drawing/2014/main" id="{65BA20D0-5A49-4A56-B58A-DEA7BEA15663}"/>
              </a:ext>
            </a:extLst>
          </p:cNvPr>
          <p:cNvSpPr>
            <a:spLocks noGrp="1"/>
          </p:cNvSpPr>
          <p:nvPr>
            <p:ph idx="1"/>
          </p:nvPr>
        </p:nvSpPr>
        <p:spPr/>
        <p:txBody>
          <a:bodyPr/>
          <a:lstStyle/>
          <a:p>
            <a:r>
              <a:rPr lang="en-US"/>
              <a:t>Example: Notification Flow on Dynamics 365</a:t>
            </a:r>
          </a:p>
          <a:p>
            <a:endParaRPr lang="en-US"/>
          </a:p>
          <a:p>
            <a:r>
              <a:rPr lang="en-US" b="1"/>
              <a:t>Trigger</a:t>
            </a:r>
            <a:r>
              <a:rPr lang="en-US"/>
              <a:t> – the event that kicks off the flow</a:t>
            </a:r>
          </a:p>
          <a:p>
            <a:pPr lvl="1"/>
            <a:r>
              <a:rPr lang="en-US"/>
              <a:t>In this example When a record </a:t>
            </a:r>
          </a:p>
          <a:p>
            <a:endParaRPr lang="en-US"/>
          </a:p>
          <a:p>
            <a:r>
              <a:rPr lang="en-US" b="1"/>
              <a:t>Actions</a:t>
            </a:r>
            <a:r>
              <a:rPr lang="en-US"/>
              <a:t> – what the flow does</a:t>
            </a:r>
          </a:p>
          <a:p>
            <a:pPr lvl="1"/>
            <a:r>
              <a:rPr lang="en-US"/>
              <a:t>Send an email</a:t>
            </a:r>
          </a:p>
          <a:p>
            <a:r>
              <a:rPr lang="en-US"/>
              <a:t> </a:t>
            </a:r>
          </a:p>
          <a:p>
            <a:endParaRPr lang="en-US"/>
          </a:p>
          <a:p>
            <a:endParaRPr lang="en-US"/>
          </a:p>
        </p:txBody>
      </p:sp>
      <p:sp>
        <p:nvSpPr>
          <p:cNvPr id="30" name="Rectangle 29"/>
          <p:cNvSpPr/>
          <p:nvPr/>
        </p:nvSpPr>
        <p:spPr>
          <a:xfrm>
            <a:off x="270068" y="2019638"/>
            <a:ext cx="3875404" cy="336759"/>
          </a:xfrm>
          <a:prstGeom prst="rect">
            <a:avLst/>
          </a:prstGeom>
        </p:spPr>
        <p:txBody>
          <a:bodyPr wrap="square">
            <a:spAutoFit/>
          </a:bodyPr>
          <a:lstStyle/>
          <a:p>
            <a:pPr defTabSz="914049">
              <a:lnSpc>
                <a:spcPct val="90000"/>
              </a:lnSpc>
              <a:spcBef>
                <a:spcPts val="1175"/>
              </a:spcBef>
              <a:defRPr/>
            </a:pPr>
            <a:endParaRPr lang="en-US" sz="1765">
              <a:solidFill>
                <a:schemeClr val="tx1">
                  <a:lumMod val="75000"/>
                </a:schemeClr>
              </a:solidFill>
              <a:latin typeface="Segoe UI Semilight"/>
              <a:cs typeface="Segoe UI Light" panose="020B0502040204020203" pitchFamily="34" charset="0"/>
            </a:endParaRPr>
          </a:p>
        </p:txBody>
      </p:sp>
      <p:sp>
        <p:nvSpPr>
          <p:cNvPr id="34" name="Line Callout 2 (Accent Bar) 15"/>
          <p:cNvSpPr/>
          <p:nvPr/>
        </p:nvSpPr>
        <p:spPr>
          <a:xfrm flipH="1">
            <a:off x="6222531" y="2567925"/>
            <a:ext cx="225449" cy="2003067"/>
          </a:xfrm>
          <a:prstGeom prst="accentCallout2">
            <a:avLst>
              <a:gd name="adj1" fmla="val 18750"/>
              <a:gd name="adj2" fmla="val -8333"/>
              <a:gd name="adj3" fmla="val 18713"/>
              <a:gd name="adj4" fmla="val -165712"/>
              <a:gd name="adj5" fmla="val -44211"/>
              <a:gd name="adj6" fmla="val -587089"/>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a:solidFill>
                <a:srgbClr val="FFFFFF"/>
              </a:solidFill>
              <a:latin typeface="Segoe UI Semilight"/>
            </a:endParaRPr>
          </a:p>
        </p:txBody>
      </p:sp>
      <p:sp>
        <p:nvSpPr>
          <p:cNvPr id="10" name="Line Callout 2 (Accent Bar) 15"/>
          <p:cNvSpPr/>
          <p:nvPr/>
        </p:nvSpPr>
        <p:spPr>
          <a:xfrm flipH="1">
            <a:off x="5270334" y="4869930"/>
            <a:ext cx="225449" cy="901187"/>
          </a:xfrm>
          <a:prstGeom prst="accentCallout2">
            <a:avLst>
              <a:gd name="adj1" fmla="val 18750"/>
              <a:gd name="adj2" fmla="val -8333"/>
              <a:gd name="adj3" fmla="val 18176"/>
              <a:gd name="adj4" fmla="val -579103"/>
              <a:gd name="adj5" fmla="val -118462"/>
              <a:gd name="adj6" fmla="val -977079"/>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defRPr/>
            </a:pPr>
            <a:endParaRPr lang="en-US">
              <a:solidFill>
                <a:srgbClr val="FFFFFF"/>
              </a:solidFill>
              <a:latin typeface="Segoe UI Semilight"/>
            </a:endParaRPr>
          </a:p>
        </p:txBody>
      </p:sp>
    </p:spTree>
    <p:extLst>
      <p:ext uri="{BB962C8B-B14F-4D97-AF65-F5344CB8AC3E}">
        <p14:creationId xmlns:p14="http://schemas.microsoft.com/office/powerpoint/2010/main" val="282136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Triggers</a:t>
            </a:r>
          </a:p>
        </p:txBody>
      </p:sp>
      <p:sp>
        <p:nvSpPr>
          <p:cNvPr id="5" name="Text Placeholder 4"/>
          <p:cNvSpPr>
            <a:spLocks noGrp="1"/>
          </p:cNvSpPr>
          <p:nvPr>
            <p:ph type="body" sz="quarter" idx="1"/>
          </p:nvPr>
        </p:nvSpPr>
        <p:spPr/>
        <p:txBody>
          <a:bodyPr/>
          <a:lstStyle/>
          <a:p>
            <a:pPr marL="0" indent="0">
              <a:buNone/>
            </a:pPr>
            <a:r>
              <a:rPr lang="en-US"/>
              <a:t>Run manually based on user action</a:t>
            </a:r>
          </a:p>
          <a:p>
            <a:pPr lvl="1"/>
            <a:r>
              <a:rPr lang="en-US"/>
              <a:t>From dedicated Flow button</a:t>
            </a:r>
          </a:p>
          <a:p>
            <a:pPr lvl="1"/>
            <a:r>
              <a:rPr lang="en-US"/>
              <a:t>From other apps – PowerApps, SharePoint…</a:t>
            </a:r>
          </a:p>
          <a:p>
            <a:pPr marL="0" indent="0">
              <a:buNone/>
            </a:pPr>
            <a:r>
              <a:rPr lang="en-US"/>
              <a:t>Run on a schedule</a:t>
            </a:r>
          </a:p>
          <a:p>
            <a:pPr lvl="1"/>
            <a:r>
              <a:rPr lang="en-US"/>
              <a:t>From every minute to 4am on Saturdays</a:t>
            </a:r>
          </a:p>
          <a:p>
            <a:pPr marL="0" indent="0">
              <a:buNone/>
            </a:pPr>
            <a:r>
              <a:rPr lang="en-US"/>
              <a:t>Run based on an event that happens in a cloud or on-premises service</a:t>
            </a:r>
          </a:p>
        </p:txBody>
      </p:sp>
      <p:pic>
        <p:nvPicPr>
          <p:cNvPr id="4" name="Picture 3" descr="nintendo, screenshot, abstract&#10;&#10;Description generated with very high confidence"/>
          <p:cNvPicPr>
            <a:picLocks noChangeAspect="1"/>
          </p:cNvPicPr>
          <p:nvPr/>
        </p:nvPicPr>
        <p:blipFill>
          <a:blip r:embed="rId3"/>
          <a:stretch>
            <a:fillRect/>
          </a:stretch>
        </p:blipFill>
        <p:spPr>
          <a:xfrm>
            <a:off x="7853380" y="1371600"/>
            <a:ext cx="4092331" cy="4108614"/>
          </a:xfrm>
          <a:prstGeom prst="rect">
            <a:avLst/>
          </a:prstGeom>
          <a:effectLst>
            <a:outerShdw blurRad="50800" dist="38100" dir="2700000" algn="tl" rotWithShape="0">
              <a:prstClr val="black">
                <a:alpha val="40000"/>
              </a:prstClr>
            </a:outerShdw>
          </a:effectLst>
        </p:spPr>
      </p:pic>
      <p:sp>
        <p:nvSpPr>
          <p:cNvPr id="10" name="chip">
            <a:extLst>
              <a:ext uri="{FF2B5EF4-FFF2-40B4-BE49-F238E27FC236}">
                <a16:creationId xmlns:a16="http://schemas.microsoft.com/office/drawing/2014/main" id="{9BB2A571-BDA2-4DFC-9C3E-D52F7402562A}"/>
              </a:ext>
            </a:extLst>
          </p:cNvPr>
          <p:cNvSpPr>
            <a:spLocks noChangeAspect="1" noEditPoints="1"/>
          </p:cNvSpPr>
          <p:nvPr/>
        </p:nvSpPr>
        <p:spPr bwMode="auto">
          <a:xfrm>
            <a:off x="599295" y="2297284"/>
            <a:ext cx="219456" cy="223990"/>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gradFill>
                <a:gsLst>
                  <a:gs pos="0">
                    <a:srgbClr val="505050"/>
                  </a:gs>
                  <a:gs pos="100000">
                    <a:srgbClr val="505050"/>
                  </a:gs>
                </a:gsLst>
              </a:gradFill>
              <a:latin typeface="Segoe UI Semilight"/>
            </a:endParaRPr>
          </a:p>
        </p:txBody>
      </p:sp>
      <p:sp>
        <p:nvSpPr>
          <p:cNvPr id="11" name="Processing_E9F5">
            <a:extLst>
              <a:ext uri="{FF2B5EF4-FFF2-40B4-BE49-F238E27FC236}">
                <a16:creationId xmlns:a16="http://schemas.microsoft.com/office/drawing/2014/main" id="{5787496D-7ABD-42E1-834F-DF3247F00E54}"/>
              </a:ext>
            </a:extLst>
          </p:cNvPr>
          <p:cNvSpPr>
            <a:spLocks noChangeAspect="1" noEditPoints="1"/>
          </p:cNvSpPr>
          <p:nvPr/>
        </p:nvSpPr>
        <p:spPr bwMode="auto">
          <a:xfrm>
            <a:off x="599295" y="2740581"/>
            <a:ext cx="219456" cy="191132"/>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2" name="Browser">
            <a:extLst>
              <a:ext uri="{FF2B5EF4-FFF2-40B4-BE49-F238E27FC236}">
                <a16:creationId xmlns:a16="http://schemas.microsoft.com/office/drawing/2014/main" id="{8B542ABC-C7F4-4971-9373-D4C30912C6B5}"/>
              </a:ext>
            </a:extLst>
          </p:cNvPr>
          <p:cNvSpPr>
            <a:spLocks noChangeAspect="1" noEditPoints="1"/>
          </p:cNvSpPr>
          <p:nvPr/>
        </p:nvSpPr>
        <p:spPr bwMode="auto">
          <a:xfrm>
            <a:off x="599295" y="3591836"/>
            <a:ext cx="219456" cy="175634"/>
          </a:xfrm>
          <a:custGeom>
            <a:avLst/>
            <a:gdLst>
              <a:gd name="T0" fmla="*/ 3750 w 3750"/>
              <a:gd name="T1" fmla="*/ 3000 h 3000"/>
              <a:gd name="T2" fmla="*/ 0 w 3750"/>
              <a:gd name="T3" fmla="*/ 3000 h 3000"/>
              <a:gd name="T4" fmla="*/ 0 w 3750"/>
              <a:gd name="T5" fmla="*/ 0 h 3000"/>
              <a:gd name="T6" fmla="*/ 3750 w 3750"/>
              <a:gd name="T7" fmla="*/ 0 h 3000"/>
              <a:gd name="T8" fmla="*/ 3750 w 3750"/>
              <a:gd name="T9" fmla="*/ 3000 h 3000"/>
              <a:gd name="T10" fmla="*/ 0 w 3750"/>
              <a:gd name="T11" fmla="*/ 750 h 3000"/>
              <a:gd name="T12" fmla="*/ 3750 w 3750"/>
              <a:gd name="T13" fmla="*/ 750 h 3000"/>
              <a:gd name="T14" fmla="*/ 3335 w 3750"/>
              <a:gd name="T15" fmla="*/ 375 h 3000"/>
              <a:gd name="T16" fmla="*/ 3375 w 3750"/>
              <a:gd name="T17" fmla="*/ 415 h 3000"/>
              <a:gd name="T18" fmla="*/ 3414 w 3750"/>
              <a:gd name="T19" fmla="*/ 375 h 3000"/>
              <a:gd name="T20" fmla="*/ 3375 w 3750"/>
              <a:gd name="T21" fmla="*/ 336 h 3000"/>
              <a:gd name="T22" fmla="*/ 3335 w 3750"/>
              <a:gd name="T23" fmla="*/ 375 h 3000"/>
              <a:gd name="T24" fmla="*/ 2886 w 3750"/>
              <a:gd name="T25" fmla="*/ 375 h 3000"/>
              <a:gd name="T26" fmla="*/ 2925 w 3750"/>
              <a:gd name="T27" fmla="*/ 415 h 3000"/>
              <a:gd name="T28" fmla="*/ 2965 w 3750"/>
              <a:gd name="T29" fmla="*/ 375 h 3000"/>
              <a:gd name="T30" fmla="*/ 2925 w 3750"/>
              <a:gd name="T31" fmla="*/ 336 h 3000"/>
              <a:gd name="T32" fmla="*/ 2886 w 3750"/>
              <a:gd name="T33" fmla="*/ 375 h 3000"/>
              <a:gd name="T34" fmla="*/ 2437 w 3750"/>
              <a:gd name="T35" fmla="*/ 375 h 3000"/>
              <a:gd name="T36" fmla="*/ 2476 w 3750"/>
              <a:gd name="T37" fmla="*/ 415 h 3000"/>
              <a:gd name="T38" fmla="*/ 2516 w 3750"/>
              <a:gd name="T39" fmla="*/ 375 h 3000"/>
              <a:gd name="T40" fmla="*/ 2476 w 3750"/>
              <a:gd name="T41" fmla="*/ 336 h 3000"/>
              <a:gd name="T42" fmla="*/ 2437 w 3750"/>
              <a:gd name="T43" fmla="*/ 375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0" h="3000">
                <a:moveTo>
                  <a:pt x="3750" y="3000"/>
                </a:moveTo>
                <a:cubicBezTo>
                  <a:pt x="0" y="3000"/>
                  <a:pt x="0" y="3000"/>
                  <a:pt x="0" y="3000"/>
                </a:cubicBezTo>
                <a:cubicBezTo>
                  <a:pt x="0" y="0"/>
                  <a:pt x="0" y="0"/>
                  <a:pt x="0" y="0"/>
                </a:cubicBezTo>
                <a:cubicBezTo>
                  <a:pt x="3750" y="0"/>
                  <a:pt x="3750" y="0"/>
                  <a:pt x="3750" y="0"/>
                </a:cubicBezTo>
                <a:lnTo>
                  <a:pt x="3750" y="3000"/>
                </a:lnTo>
                <a:close/>
                <a:moveTo>
                  <a:pt x="0" y="750"/>
                </a:moveTo>
                <a:cubicBezTo>
                  <a:pt x="3750" y="750"/>
                  <a:pt x="3750" y="750"/>
                  <a:pt x="3750" y="750"/>
                </a:cubicBezTo>
                <a:moveTo>
                  <a:pt x="3335" y="375"/>
                </a:moveTo>
                <a:cubicBezTo>
                  <a:pt x="3335" y="397"/>
                  <a:pt x="3353" y="415"/>
                  <a:pt x="3375" y="415"/>
                </a:cubicBezTo>
                <a:cubicBezTo>
                  <a:pt x="3397" y="415"/>
                  <a:pt x="3414" y="397"/>
                  <a:pt x="3414" y="375"/>
                </a:cubicBezTo>
                <a:cubicBezTo>
                  <a:pt x="3414" y="353"/>
                  <a:pt x="3397" y="336"/>
                  <a:pt x="3375" y="336"/>
                </a:cubicBezTo>
                <a:cubicBezTo>
                  <a:pt x="3353" y="336"/>
                  <a:pt x="3335" y="353"/>
                  <a:pt x="3335" y="375"/>
                </a:cubicBezTo>
                <a:close/>
                <a:moveTo>
                  <a:pt x="2886" y="375"/>
                </a:moveTo>
                <a:cubicBezTo>
                  <a:pt x="2886" y="397"/>
                  <a:pt x="2904" y="415"/>
                  <a:pt x="2925" y="415"/>
                </a:cubicBezTo>
                <a:cubicBezTo>
                  <a:pt x="2947" y="415"/>
                  <a:pt x="2965" y="397"/>
                  <a:pt x="2965" y="375"/>
                </a:cubicBezTo>
                <a:cubicBezTo>
                  <a:pt x="2965" y="353"/>
                  <a:pt x="2947" y="336"/>
                  <a:pt x="2925" y="336"/>
                </a:cubicBezTo>
                <a:cubicBezTo>
                  <a:pt x="2904" y="336"/>
                  <a:pt x="2886" y="353"/>
                  <a:pt x="2886" y="375"/>
                </a:cubicBezTo>
                <a:close/>
                <a:moveTo>
                  <a:pt x="2437" y="375"/>
                </a:moveTo>
                <a:cubicBezTo>
                  <a:pt x="2437" y="397"/>
                  <a:pt x="2454" y="415"/>
                  <a:pt x="2476" y="415"/>
                </a:cubicBezTo>
                <a:cubicBezTo>
                  <a:pt x="2498" y="415"/>
                  <a:pt x="2516" y="397"/>
                  <a:pt x="2516" y="375"/>
                </a:cubicBezTo>
                <a:cubicBezTo>
                  <a:pt x="2516" y="353"/>
                  <a:pt x="2498" y="336"/>
                  <a:pt x="2476" y="336"/>
                </a:cubicBezTo>
                <a:cubicBezTo>
                  <a:pt x="2454" y="336"/>
                  <a:pt x="2437" y="353"/>
                  <a:pt x="2437" y="375"/>
                </a:cubicBezTo>
                <a:close/>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Tree>
    <p:extLst>
      <p:ext uri="{BB962C8B-B14F-4D97-AF65-F5344CB8AC3E}">
        <p14:creationId xmlns:p14="http://schemas.microsoft.com/office/powerpoint/2010/main" val="39370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intendo, screenshot, abstract&#10;&#10;Description generated with very high confidence"/>
          <p:cNvPicPr>
            <a:picLocks noChangeAspect="1"/>
          </p:cNvPicPr>
          <p:nvPr/>
        </p:nvPicPr>
        <p:blipFill>
          <a:blip r:embed="rId3"/>
          <a:stretch>
            <a:fillRect/>
          </a:stretch>
        </p:blipFill>
        <p:spPr>
          <a:xfrm>
            <a:off x="7834932" y="1371600"/>
            <a:ext cx="4103450" cy="3733547"/>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a:t>Actions</a:t>
            </a:r>
          </a:p>
        </p:txBody>
      </p:sp>
      <p:sp>
        <p:nvSpPr>
          <p:cNvPr id="5" name="Text Placeholder 4"/>
          <p:cNvSpPr>
            <a:spLocks noGrp="1"/>
          </p:cNvSpPr>
          <p:nvPr>
            <p:ph type="body" sz="quarter" idx="1"/>
          </p:nvPr>
        </p:nvSpPr>
        <p:spPr/>
        <p:txBody>
          <a:bodyPr/>
          <a:lstStyle/>
          <a:p>
            <a:r>
              <a:rPr lang="en-US"/>
              <a:t>Any number of steps that run after the trigger</a:t>
            </a:r>
          </a:p>
          <a:p>
            <a:r>
              <a:rPr lang="en-US"/>
              <a:t>Connect to any cloud service or via the on-prem data gateway</a:t>
            </a:r>
          </a:p>
          <a:p>
            <a:r>
              <a:rPr lang="en-US"/>
              <a:t>Connect to any HTTP endpoints if there’s no out-of-box connector</a:t>
            </a:r>
          </a:p>
          <a:p>
            <a:r>
              <a:rPr lang="en-US"/>
              <a:t>Some actions may not even use connections – just manipulate data locally</a:t>
            </a:r>
          </a:p>
        </p:txBody>
      </p:sp>
    </p:spTree>
    <p:extLst>
      <p:ext uri="{BB962C8B-B14F-4D97-AF65-F5344CB8AC3E}">
        <p14:creationId xmlns:p14="http://schemas.microsoft.com/office/powerpoint/2010/main" val="426879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itle 4">
            <a:extLst>
              <a:ext uri="{FF2B5EF4-FFF2-40B4-BE49-F238E27FC236}">
                <a16:creationId xmlns:a16="http://schemas.microsoft.com/office/drawing/2014/main" id="{B6EAA542-EBE0-41F3-BA9E-93DDE8F43A47}"/>
              </a:ext>
            </a:extLst>
          </p:cNvPr>
          <p:cNvSpPr>
            <a:spLocks noGrp="1"/>
          </p:cNvSpPr>
          <p:nvPr>
            <p:ph type="title"/>
          </p:nvPr>
        </p:nvSpPr>
        <p:spPr/>
        <p:txBody>
          <a:bodyPr/>
          <a:lstStyle/>
          <a:p>
            <a:pPr algn="ctr"/>
            <a:r>
              <a:rPr lang="en-US"/>
              <a:t>Build flows from scratch</a:t>
            </a:r>
          </a:p>
        </p:txBody>
      </p:sp>
      <p:sp>
        <p:nvSpPr>
          <p:cNvPr id="3" name="Content Placeholder 2"/>
          <p:cNvSpPr>
            <a:spLocks noGrp="1"/>
          </p:cNvSpPr>
          <p:nvPr>
            <p:ph idx="4294967295"/>
          </p:nvPr>
        </p:nvSpPr>
        <p:spPr>
          <a:xfrm>
            <a:off x="0" y="1401763"/>
            <a:ext cx="3902075" cy="593725"/>
          </a:xfrm>
        </p:spPr>
        <p:txBody>
          <a:bodyPr>
            <a:normAutofit/>
          </a:bodyPr>
          <a:lstStyle/>
          <a:p>
            <a:pPr marL="0" indent="0">
              <a:buNone/>
            </a:pPr>
            <a:r>
              <a:rPr lang="en-US" sz="1600">
                <a:latin typeface="Segoe UI Light" panose="020B0502040204020203" pitchFamily="34" charset="0"/>
                <a:cs typeface="Segoe UI Light" panose="020B0502040204020203" pitchFamily="34" charset="0"/>
              </a:rPr>
              <a:t>Sending an Exchange email when a new file is added in Dropbox</a:t>
            </a:r>
          </a:p>
        </p:txBody>
      </p:sp>
      <p:grpSp>
        <p:nvGrpSpPr>
          <p:cNvPr id="5" name="Group 4"/>
          <p:cNvGrpSpPr/>
          <p:nvPr/>
        </p:nvGrpSpPr>
        <p:grpSpPr>
          <a:xfrm>
            <a:off x="372631" y="3540672"/>
            <a:ext cx="11774236" cy="2867763"/>
            <a:chOff x="371818" y="3540689"/>
            <a:chExt cx="11775906" cy="2868172"/>
          </a:xfrm>
        </p:grpSpPr>
        <p:grpSp>
          <p:nvGrpSpPr>
            <p:cNvPr id="14" name="Group 13"/>
            <p:cNvGrpSpPr/>
            <p:nvPr/>
          </p:nvGrpSpPr>
          <p:grpSpPr>
            <a:xfrm>
              <a:off x="371818" y="4322107"/>
              <a:ext cx="3877054" cy="914400"/>
              <a:chOff x="553270" y="2032528"/>
              <a:chExt cx="2321314" cy="914400"/>
            </a:xfrm>
          </p:grpSpPr>
          <p:sp>
            <p:nvSpPr>
              <p:cNvPr id="15" name="Rectangle 14"/>
              <p:cNvSpPr/>
              <p:nvPr/>
            </p:nvSpPr>
            <p:spPr>
              <a:xfrm>
                <a:off x="553270" y="2032528"/>
                <a:ext cx="2321314" cy="845809"/>
              </a:xfrm>
              <a:prstGeom prst="rect">
                <a:avLst/>
              </a:prstGeom>
            </p:spPr>
            <p:txBody>
              <a:bodyPr wrap="square">
                <a:spAutoFit/>
              </a:bodyPr>
              <a:lstStyle/>
              <a:p>
                <a:pPr algn="r"/>
                <a:r>
                  <a:rPr lang="en-US" sz="1600">
                    <a:solidFill>
                      <a:schemeClr val="tx1">
                        <a:lumMod val="85000"/>
                        <a:lumOff val="15000"/>
                      </a:schemeClr>
                    </a:solidFill>
                    <a:latin typeface="Segoe UI Light" panose="020B0502040204020203" pitchFamily="34" charset="0"/>
                    <a:cs typeface="Segoe UI Light" panose="020B0502040204020203" pitchFamily="34" charset="0"/>
                  </a:rPr>
                  <a:t>Authenticate to your O365 account.</a:t>
                </a:r>
                <a:br>
                  <a:rPr lang="en-US" sz="1600">
                    <a:solidFill>
                      <a:schemeClr val="tx1">
                        <a:lumMod val="85000"/>
                        <a:lumOff val="15000"/>
                      </a:schemeClr>
                    </a:solidFill>
                    <a:latin typeface="Segoe UI Light" panose="020B0502040204020203" pitchFamily="34" charset="0"/>
                    <a:cs typeface="Segoe UI Light" panose="020B0502040204020203" pitchFamily="34" charset="0"/>
                  </a:rPr>
                </a:br>
                <a:br>
                  <a:rPr lang="en-US" sz="1600">
                    <a:solidFill>
                      <a:schemeClr val="tx1">
                        <a:lumMod val="85000"/>
                        <a:lumOff val="15000"/>
                      </a:schemeClr>
                    </a:solidFill>
                    <a:latin typeface="Segoe UI Light" panose="020B0502040204020203" pitchFamily="34" charset="0"/>
                    <a:cs typeface="Segoe UI Light" panose="020B0502040204020203" pitchFamily="34" charset="0"/>
                  </a:rPr>
                </a:br>
                <a:r>
                  <a:rPr lang="en-US" sz="1600">
                    <a:solidFill>
                      <a:schemeClr val="tx1">
                        <a:lumMod val="85000"/>
                        <a:lumOff val="15000"/>
                      </a:schemeClr>
                    </a:solidFill>
                    <a:latin typeface="Segoe UI Light" panose="020B0502040204020203" pitchFamily="34" charset="0"/>
                    <a:cs typeface="Segoe UI Light" panose="020B0502040204020203" pitchFamily="34" charset="0"/>
                  </a:rPr>
                  <a:t>Build email </a:t>
                </a:r>
                <a:r>
                  <a:rPr lang="en-US" sz="1600" i="1">
                    <a:solidFill>
                      <a:schemeClr val="tx1">
                        <a:lumMod val="85000"/>
                        <a:lumOff val="15000"/>
                      </a:schemeClr>
                    </a:solidFill>
                    <a:latin typeface="Segoe UI Light" panose="020B0502040204020203" pitchFamily="34" charset="0"/>
                    <a:cs typeface="Segoe UI Light" panose="020B0502040204020203" pitchFamily="34" charset="0"/>
                  </a:rPr>
                  <a:t>Subject</a:t>
                </a:r>
                <a:r>
                  <a:rPr lang="en-US" sz="1600">
                    <a:solidFill>
                      <a:schemeClr val="tx1">
                        <a:lumMod val="85000"/>
                        <a:lumOff val="15000"/>
                      </a:schemeClr>
                    </a:solidFill>
                    <a:latin typeface="Segoe UI Light" panose="020B0502040204020203" pitchFamily="34" charset="0"/>
                    <a:cs typeface="Segoe UI Light" panose="020B0502040204020203" pitchFamily="34" charset="0"/>
                  </a:rPr>
                  <a:t> and </a:t>
                </a:r>
                <a:r>
                  <a:rPr lang="en-US" sz="1600" i="1">
                    <a:solidFill>
                      <a:schemeClr val="tx1">
                        <a:lumMod val="85000"/>
                        <a:lumOff val="15000"/>
                      </a:schemeClr>
                    </a:solidFill>
                    <a:latin typeface="Segoe UI Light" panose="020B0502040204020203" pitchFamily="34" charset="0"/>
                    <a:cs typeface="Segoe UI Light" panose="020B0502040204020203" pitchFamily="34" charset="0"/>
                  </a:rPr>
                  <a:t>Body</a:t>
                </a:r>
              </a:p>
            </p:txBody>
          </p:sp>
          <p:sp>
            <p:nvSpPr>
              <p:cNvPr id="16" name="Line Callout 2 (Accent Bar) 15"/>
              <p:cNvSpPr/>
              <p:nvPr/>
            </p:nvSpPr>
            <p:spPr>
              <a:xfrm flipH="1">
                <a:off x="2790615" y="2184928"/>
                <a:ext cx="83968" cy="762000"/>
              </a:xfrm>
              <a:prstGeom prst="accentCallout2">
                <a:avLst>
                  <a:gd name="adj1" fmla="val 18750"/>
                  <a:gd name="adj2" fmla="val -8333"/>
                  <a:gd name="adj3" fmla="val -5738"/>
                  <a:gd name="adj4" fmla="val -198011"/>
                  <a:gd name="adj5" fmla="val -99148"/>
                  <a:gd name="adj6" fmla="val -432842"/>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flipH="1">
              <a:off x="8399679" y="3540689"/>
              <a:ext cx="3748045" cy="1323628"/>
              <a:chOff x="-202766" y="1940808"/>
              <a:chExt cx="3125614" cy="1323628"/>
            </a:xfrm>
          </p:grpSpPr>
          <p:sp>
            <p:nvSpPr>
              <p:cNvPr id="18" name="Rectangle 17"/>
              <p:cNvSpPr/>
              <p:nvPr/>
            </p:nvSpPr>
            <p:spPr>
              <a:xfrm>
                <a:off x="-202766" y="1940808"/>
                <a:ext cx="1869159" cy="1323628"/>
              </a:xfrm>
              <a:prstGeom prst="rect">
                <a:avLst/>
              </a:prstGeom>
            </p:spPr>
            <p:txBody>
              <a:bodyPr wrap="square">
                <a:spAutoFit/>
              </a:bodyPr>
              <a:lstStyle/>
              <a:p>
                <a:r>
                  <a:rPr lang="en-US" sz="1600">
                    <a:solidFill>
                      <a:schemeClr val="tx1">
                        <a:lumMod val="85000"/>
                        <a:lumOff val="15000"/>
                      </a:schemeClr>
                    </a:solidFill>
                    <a:latin typeface="Segoe UI Light" panose="020B0502040204020203" pitchFamily="34" charset="0"/>
                    <a:cs typeface="Segoe UI Light" panose="020B0502040204020203" pitchFamily="34" charset="0"/>
                  </a:rPr>
                  <a:t>Choose to include properties from previous step (Dropbox file) to improve relevance</a:t>
                </a:r>
              </a:p>
            </p:txBody>
          </p:sp>
          <p:sp>
            <p:nvSpPr>
              <p:cNvPr id="19" name="Line Callout 2 (Accent Bar) 18"/>
              <p:cNvSpPr/>
              <p:nvPr/>
            </p:nvSpPr>
            <p:spPr>
              <a:xfrm flipH="1">
                <a:off x="2762508" y="2037189"/>
                <a:ext cx="160340" cy="880005"/>
              </a:xfrm>
              <a:prstGeom prst="accentCallout2">
                <a:avLst>
                  <a:gd name="adj1" fmla="val 79661"/>
                  <a:gd name="adj2" fmla="val -8817"/>
                  <a:gd name="adj3" fmla="val 82284"/>
                  <a:gd name="adj4" fmla="val -545901"/>
                  <a:gd name="adj5" fmla="val 82917"/>
                  <a:gd name="adj6" fmla="val -565874"/>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flipH="1">
              <a:off x="7739678" y="5311894"/>
              <a:ext cx="2923641" cy="1096967"/>
            </a:xfrm>
            <a:prstGeom prst="rect">
              <a:avLst/>
            </a:prstGeom>
          </p:spPr>
          <p:txBody>
            <a:bodyPr wrap="square">
              <a:spAutoFit/>
            </a:bodyPr>
            <a:lstStyle/>
            <a:p>
              <a:r>
                <a:rPr lang="en-US" sz="1600">
                  <a:solidFill>
                    <a:schemeClr val="tx1">
                      <a:lumMod val="85000"/>
                      <a:lumOff val="15000"/>
                    </a:schemeClr>
                  </a:solidFill>
                  <a:latin typeface="Segoe UI Light" panose="020B0502040204020203" pitchFamily="34" charset="0"/>
                  <a:cs typeface="Segoe UI Light" panose="020B0502040204020203" pitchFamily="34" charset="0"/>
                </a:rPr>
                <a:t>Specify </a:t>
              </a:r>
              <a:r>
                <a:rPr lang="en-US" sz="1600" i="1">
                  <a:solidFill>
                    <a:schemeClr val="tx1">
                      <a:lumMod val="85000"/>
                      <a:lumOff val="15000"/>
                    </a:schemeClr>
                  </a:solidFill>
                  <a:latin typeface="Segoe UI Light" panose="020B0502040204020203" pitchFamily="34" charset="0"/>
                  <a:cs typeface="Segoe UI Light" panose="020B0502040204020203" pitchFamily="34" charset="0"/>
                </a:rPr>
                <a:t>Send To</a:t>
              </a:r>
              <a:r>
                <a:rPr lang="en-US" sz="1600">
                  <a:solidFill>
                    <a:schemeClr val="tx1">
                      <a:lumMod val="85000"/>
                      <a:lumOff val="15000"/>
                    </a:schemeClr>
                  </a:solidFill>
                  <a:latin typeface="Segoe UI Light" panose="020B0502040204020203" pitchFamily="34" charset="0"/>
                  <a:cs typeface="Segoe UI Light" panose="020B0502040204020203" pitchFamily="34" charset="0"/>
                </a:rPr>
                <a:t> email address and additional properties (optional): </a:t>
              </a:r>
              <a:r>
                <a:rPr lang="en-US" sz="1600" i="1">
                  <a:solidFill>
                    <a:schemeClr val="tx1">
                      <a:lumMod val="85000"/>
                      <a:lumOff val="15000"/>
                    </a:schemeClr>
                  </a:solidFill>
                  <a:latin typeface="Segoe UI Light" panose="020B0502040204020203" pitchFamily="34" charset="0"/>
                  <a:cs typeface="Segoe UI Light" panose="020B0502040204020203" pitchFamily="34" charset="0"/>
                </a:rPr>
                <a:t>From</a:t>
              </a:r>
              <a:r>
                <a:rPr lang="en-US" sz="1600">
                  <a:solidFill>
                    <a:schemeClr val="tx1">
                      <a:lumMod val="85000"/>
                      <a:lumOff val="15000"/>
                    </a:schemeClr>
                  </a:solidFill>
                  <a:latin typeface="Segoe UI Light" panose="020B0502040204020203" pitchFamily="34" charset="0"/>
                  <a:cs typeface="Segoe UI Light" panose="020B0502040204020203" pitchFamily="34" charset="0"/>
                </a:rPr>
                <a:t>, </a:t>
              </a:r>
              <a:r>
                <a:rPr lang="en-US" sz="1600" i="1">
                  <a:solidFill>
                    <a:schemeClr val="tx1">
                      <a:lumMod val="85000"/>
                      <a:lumOff val="15000"/>
                    </a:schemeClr>
                  </a:solidFill>
                  <a:latin typeface="Segoe UI Light" panose="020B0502040204020203" pitchFamily="34" charset="0"/>
                  <a:cs typeface="Segoe UI Light" panose="020B0502040204020203" pitchFamily="34" charset="0"/>
                </a:rPr>
                <a:t>CC</a:t>
              </a:r>
              <a:r>
                <a:rPr lang="en-US" sz="1600">
                  <a:solidFill>
                    <a:schemeClr val="tx1">
                      <a:lumMod val="85000"/>
                      <a:lumOff val="15000"/>
                    </a:schemeClr>
                  </a:solidFill>
                  <a:latin typeface="Segoe UI Light" panose="020B0502040204020203" pitchFamily="34" charset="0"/>
                  <a:cs typeface="Segoe UI Light" panose="020B0502040204020203" pitchFamily="34" charset="0"/>
                </a:rPr>
                <a:t>, </a:t>
              </a:r>
              <a:r>
                <a:rPr lang="en-US" sz="1600" i="1">
                  <a:solidFill>
                    <a:schemeClr val="tx1">
                      <a:lumMod val="85000"/>
                      <a:lumOff val="15000"/>
                    </a:schemeClr>
                  </a:solidFill>
                  <a:latin typeface="Segoe UI Light" panose="020B0502040204020203" pitchFamily="34" charset="0"/>
                  <a:cs typeface="Segoe UI Light" panose="020B0502040204020203" pitchFamily="34" charset="0"/>
                </a:rPr>
                <a:t>BCC</a:t>
              </a:r>
              <a:r>
                <a:rPr lang="en-US" sz="1600">
                  <a:solidFill>
                    <a:schemeClr val="tx1">
                      <a:lumMod val="85000"/>
                      <a:lumOff val="15000"/>
                    </a:schemeClr>
                  </a:solidFill>
                  <a:latin typeface="Segoe UI Light" panose="020B0502040204020203" pitchFamily="34" charset="0"/>
                  <a:cs typeface="Segoe UI Light" panose="020B0502040204020203" pitchFamily="34" charset="0"/>
                </a:rPr>
                <a:t> and </a:t>
              </a:r>
              <a:r>
                <a:rPr lang="en-US" sz="1600" i="1">
                  <a:solidFill>
                    <a:schemeClr val="tx1">
                      <a:lumMod val="85000"/>
                      <a:lumOff val="15000"/>
                    </a:schemeClr>
                  </a:solidFill>
                  <a:latin typeface="Segoe UI Light" panose="020B0502040204020203" pitchFamily="34" charset="0"/>
                  <a:cs typeface="Segoe UI Light" panose="020B0502040204020203" pitchFamily="34" charset="0"/>
                </a:rPr>
                <a:t>Importance</a:t>
              </a:r>
            </a:p>
          </p:txBody>
        </p:sp>
      </p:grpSp>
      <p:grpSp>
        <p:nvGrpSpPr>
          <p:cNvPr id="11" name="Group 10"/>
          <p:cNvGrpSpPr/>
          <p:nvPr/>
        </p:nvGrpSpPr>
        <p:grpSpPr>
          <a:xfrm>
            <a:off x="-139362" y="2494255"/>
            <a:ext cx="4388497" cy="914270"/>
            <a:chOff x="563066" y="2099554"/>
            <a:chExt cx="2321314" cy="914400"/>
          </a:xfrm>
        </p:grpSpPr>
        <p:sp>
          <p:nvSpPr>
            <p:cNvPr id="12" name="Rectangle 11"/>
            <p:cNvSpPr/>
            <p:nvPr/>
          </p:nvSpPr>
          <p:spPr>
            <a:xfrm>
              <a:off x="563066" y="2099554"/>
              <a:ext cx="2321314" cy="845809"/>
            </a:xfrm>
            <a:prstGeom prst="rect">
              <a:avLst/>
            </a:prstGeom>
          </p:spPr>
          <p:txBody>
            <a:bodyPr wrap="square">
              <a:spAutoFit/>
            </a:bodyPr>
            <a:lstStyle/>
            <a:p>
              <a:pPr algn="r"/>
              <a:r>
                <a:rPr lang="en-US" sz="1600">
                  <a:solidFill>
                    <a:schemeClr val="tx1">
                      <a:lumMod val="85000"/>
                      <a:lumOff val="15000"/>
                    </a:schemeClr>
                  </a:solidFill>
                  <a:latin typeface="Segoe UI Light" panose="020B0502040204020203" pitchFamily="34" charset="0"/>
                  <a:cs typeface="Segoe UI Light" panose="020B0502040204020203" pitchFamily="34" charset="0"/>
                </a:rPr>
                <a:t>Authenticate to your Dropbox account. </a:t>
              </a:r>
              <a:br>
                <a:rPr lang="en-US" sz="1600">
                  <a:solidFill>
                    <a:schemeClr val="tx1">
                      <a:lumMod val="85000"/>
                      <a:lumOff val="15000"/>
                    </a:schemeClr>
                  </a:solidFill>
                  <a:latin typeface="Segoe UI Light" panose="020B0502040204020203" pitchFamily="34" charset="0"/>
                  <a:cs typeface="Segoe UI Light" panose="020B0502040204020203" pitchFamily="34" charset="0"/>
                </a:rPr>
              </a:br>
              <a:endParaRPr lang="en-US" sz="1600">
                <a:solidFill>
                  <a:schemeClr val="tx1">
                    <a:lumMod val="85000"/>
                    <a:lumOff val="15000"/>
                  </a:schemeClr>
                </a:solidFill>
                <a:latin typeface="Segoe UI Light" panose="020B0502040204020203" pitchFamily="34" charset="0"/>
                <a:cs typeface="Segoe UI Light" panose="020B0502040204020203" pitchFamily="34" charset="0"/>
              </a:endParaRPr>
            </a:p>
            <a:p>
              <a:pPr algn="r"/>
              <a:r>
                <a:rPr lang="en-US" sz="1600">
                  <a:solidFill>
                    <a:schemeClr val="tx1">
                      <a:lumMod val="85000"/>
                      <a:lumOff val="15000"/>
                    </a:schemeClr>
                  </a:solidFill>
                  <a:latin typeface="Segoe UI Light" panose="020B0502040204020203" pitchFamily="34" charset="0"/>
                  <a:cs typeface="Segoe UI Light" panose="020B0502040204020203" pitchFamily="34" charset="0"/>
                </a:rPr>
                <a:t>Select folder to monitor</a:t>
              </a:r>
            </a:p>
          </p:txBody>
        </p:sp>
        <p:sp>
          <p:nvSpPr>
            <p:cNvPr id="13" name="Line Callout 2 (Accent Bar) 12"/>
            <p:cNvSpPr/>
            <p:nvPr/>
          </p:nvSpPr>
          <p:spPr>
            <a:xfrm flipH="1">
              <a:off x="2800411" y="2251954"/>
              <a:ext cx="83968" cy="762000"/>
            </a:xfrm>
            <a:prstGeom prst="accentCallout2">
              <a:avLst>
                <a:gd name="adj1" fmla="val 18750"/>
                <a:gd name="adj2" fmla="val -8333"/>
                <a:gd name="adj3" fmla="val -7338"/>
                <a:gd name="adj4" fmla="val -198881"/>
                <a:gd name="adj5" fmla="val -40235"/>
                <a:gd name="adj6" fmla="val -369041"/>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5099073" y="2377132"/>
            <a:ext cx="722441" cy="202206"/>
          </a:xfrm>
          <a:prstGeom prst="rect">
            <a:avLst/>
          </a:prstGeom>
          <a:solidFill>
            <a:schemeClr val="bg1"/>
          </a:solidFill>
        </p:spPr>
        <p:txBody>
          <a:bodyPr wrap="square" rtlCol="0">
            <a:spAutoFit/>
          </a:bodyPr>
          <a:lstStyle/>
          <a:p>
            <a:r>
              <a:rPr lang="en-US" sz="700">
                <a:solidFill>
                  <a:schemeClr val="bg1">
                    <a:lumMod val="50000"/>
                  </a:schemeClr>
                </a:solidFill>
                <a:latin typeface="Segoe UI" panose="020B0502040204020203" pitchFamily="34" charset="0"/>
                <a:cs typeface="Segoe UI" panose="020B0502040204020203" pitchFamily="34" charset="0"/>
              </a:rPr>
              <a:t>PowerApps</a:t>
            </a:r>
          </a:p>
        </p:txBody>
      </p:sp>
      <p:cxnSp>
        <p:nvCxnSpPr>
          <p:cNvPr id="7" name="Straight Arrow Connector 6"/>
          <p:cNvCxnSpPr/>
          <p:nvPr/>
        </p:nvCxnSpPr>
        <p:spPr>
          <a:xfrm>
            <a:off x="6009773" y="2900408"/>
            <a:ext cx="970" cy="2543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94041FD-120A-4C54-98DB-7B4D425960F9}"/>
              </a:ext>
            </a:extLst>
          </p:cNvPr>
          <p:cNvPicPr>
            <a:picLocks noChangeAspect="1"/>
          </p:cNvPicPr>
          <p:nvPr/>
        </p:nvPicPr>
        <p:blipFill>
          <a:blip r:embed="rId3"/>
          <a:stretch>
            <a:fillRect/>
          </a:stretch>
        </p:blipFill>
        <p:spPr>
          <a:xfrm>
            <a:off x="4790667" y="1971814"/>
            <a:ext cx="5000277" cy="839675"/>
          </a:xfrm>
          <a:prstGeom prst="rect">
            <a:avLst/>
          </a:prstGeom>
        </p:spPr>
      </p:pic>
      <p:pic>
        <p:nvPicPr>
          <p:cNvPr id="25" name="Picture 24">
            <a:extLst>
              <a:ext uri="{FF2B5EF4-FFF2-40B4-BE49-F238E27FC236}">
                <a16:creationId xmlns:a16="http://schemas.microsoft.com/office/drawing/2014/main" id="{8F1138BC-0668-417C-9A4F-3915C49CD3A4}"/>
              </a:ext>
            </a:extLst>
          </p:cNvPr>
          <p:cNvPicPr>
            <a:picLocks noChangeAspect="1"/>
          </p:cNvPicPr>
          <p:nvPr/>
        </p:nvPicPr>
        <p:blipFill>
          <a:blip r:embed="rId4"/>
          <a:stretch>
            <a:fillRect/>
          </a:stretch>
        </p:blipFill>
        <p:spPr>
          <a:xfrm>
            <a:off x="5204852" y="2841116"/>
            <a:ext cx="4586918" cy="2244806"/>
          </a:xfrm>
          <a:prstGeom prst="rect">
            <a:avLst/>
          </a:prstGeom>
        </p:spPr>
      </p:pic>
      <p:sp>
        <p:nvSpPr>
          <p:cNvPr id="37" name="Rectangle 36">
            <a:extLst>
              <a:ext uri="{FF2B5EF4-FFF2-40B4-BE49-F238E27FC236}">
                <a16:creationId xmlns:a16="http://schemas.microsoft.com/office/drawing/2014/main" id="{05BB55C7-E401-47C9-BCCA-9756FA55308D}"/>
              </a:ext>
            </a:extLst>
          </p:cNvPr>
          <p:cNvSpPr/>
          <p:nvPr/>
        </p:nvSpPr>
        <p:spPr bwMode="auto">
          <a:xfrm>
            <a:off x="5773282" y="2335737"/>
            <a:ext cx="1045829" cy="10217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a:extLst>
              <a:ext uri="{FF2B5EF4-FFF2-40B4-BE49-F238E27FC236}">
                <a16:creationId xmlns:a16="http://schemas.microsoft.com/office/drawing/2014/main" id="{E990D021-81D4-461B-8A73-2A2CDFDE30C1}"/>
              </a:ext>
            </a:extLst>
          </p:cNvPr>
          <p:cNvSpPr txBox="1"/>
          <p:nvPr/>
        </p:nvSpPr>
        <p:spPr>
          <a:xfrm>
            <a:off x="5594047" y="2199251"/>
            <a:ext cx="1195233" cy="369489"/>
          </a:xfrm>
          <a:prstGeom prst="rect">
            <a:avLst/>
          </a:prstGeom>
          <a:noFill/>
        </p:spPr>
        <p:txBody>
          <a:bodyPr wrap="square" lIns="179285" tIns="143428" rIns="179285" bIns="143428" rtlCol="0">
            <a:spAutoFit/>
          </a:bodyPr>
          <a:lstStyle/>
          <a:p>
            <a:pPr>
              <a:lnSpc>
                <a:spcPct val="90000"/>
              </a:lnSpc>
              <a:spcAft>
                <a:spcPts val="588"/>
              </a:spcAft>
            </a:pPr>
            <a:r>
              <a:rPr lang="en-US" sz="588">
                <a:gradFill>
                  <a:gsLst>
                    <a:gs pos="2917">
                      <a:schemeClr val="tx1"/>
                    </a:gs>
                    <a:gs pos="30000">
                      <a:schemeClr val="tx1"/>
                    </a:gs>
                  </a:gsLst>
                  <a:lin ang="5400000" scaled="0"/>
                </a:gradFill>
              </a:rPr>
              <a:t>Flow</a:t>
            </a:r>
            <a:endParaRPr lang="en-US" sz="686">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473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800"/>
                            </p:stCondLst>
                            <p:childTnLst>
                              <p:par>
                                <p:cTn id="9" presetID="10" presetClass="entr" presetSubtype="0" fill="hold" nodeType="afterEffect">
                                  <p:stCondLst>
                                    <p:cond delay="3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300"/>
                                        <p:tgtEl>
                                          <p:spTgt spid="5"/>
                                        </p:tgtEl>
                                      </p:cBhvr>
                                    </p:animEffec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3865" y="4509113"/>
            <a:ext cx="3085958" cy="3237345"/>
          </a:xfrm>
          <a:prstGeom prst="rect">
            <a:avLst/>
          </a:prstGeom>
        </p:spPr>
      </p:pic>
      <p:sp>
        <p:nvSpPr>
          <p:cNvPr id="6" name="Title 6"/>
          <p:cNvSpPr>
            <a:spLocks noGrp="1"/>
          </p:cNvSpPr>
          <p:nvPr>
            <p:ph type="title"/>
          </p:nvPr>
        </p:nvSpPr>
        <p:spPr/>
        <p:txBody>
          <a:bodyPr/>
          <a:lstStyle/>
          <a:p>
            <a:pPr algn="ctr"/>
            <a:r>
              <a:rPr lang="en-US"/>
              <a:t>Work less, do more</a:t>
            </a: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51782" y="2793548"/>
            <a:ext cx="5440218" cy="407368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a:ext>
            </a:extLst>
          </a:blip>
          <a:srcRect l="52155" t="52152" r="4696" b="133"/>
          <a:stretch/>
        </p:blipFill>
        <p:spPr>
          <a:xfrm>
            <a:off x="4378034" y="5790136"/>
            <a:ext cx="3603397" cy="1077099"/>
          </a:xfrm>
          <a:prstGeom prst="round2SameRect">
            <a:avLst>
              <a:gd name="adj1" fmla="val 7724"/>
              <a:gd name="adj2" fmla="val 0"/>
            </a:avLst>
          </a:prstGeom>
        </p:spPr>
      </p:pic>
      <p:sp>
        <p:nvSpPr>
          <p:cNvPr id="7" name="Title 4"/>
          <p:cNvSpPr txBox="1">
            <a:spLocks/>
          </p:cNvSpPr>
          <p:nvPr/>
        </p:nvSpPr>
        <p:spPr>
          <a:xfrm>
            <a:off x="268928" y="1482157"/>
            <a:ext cx="6209693" cy="2672269"/>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5686" b="0" i="0" kern="1200" cap="none" spc="-100" baseline="0">
                <a:ln w="3175">
                  <a:noFill/>
                </a:ln>
                <a:gradFill>
                  <a:gsLst>
                    <a:gs pos="56637">
                      <a:schemeClr val="tx1"/>
                    </a:gs>
                    <a:gs pos="33000">
                      <a:schemeClr val="tx1"/>
                    </a:gs>
                  </a:gsLst>
                  <a:lin ang="5400000" scaled="0"/>
                </a:gradFill>
                <a:effectLst/>
                <a:latin typeface="Segoe UI Semilight" charset="0"/>
                <a:ea typeface="Segoe UI Semilight" charset="0"/>
                <a:cs typeface="Segoe UI Semilight" charset="0"/>
              </a:defRPr>
            </a:lvl1pPr>
          </a:lstStyle>
          <a:p>
            <a:pPr algn="ctr"/>
            <a:r>
              <a:rPr lang="en-US" sz="4000">
                <a:latin typeface="Segoe UI Light" panose="020B0502040204020203" pitchFamily="34" charset="0"/>
                <a:cs typeface="Segoe UI Light" panose="020B0502040204020203" pitchFamily="34" charset="0"/>
              </a:rPr>
              <a:t>Microsoft Flow helps people and teams </a:t>
            </a:r>
            <a:r>
              <a:rPr lang="en-US" sz="4000" b="1">
                <a:latin typeface="Segoe UI Light" panose="020B0502040204020203" pitchFamily="34" charset="0"/>
                <a:cs typeface="Segoe UI Light" panose="020B0502040204020203" pitchFamily="34" charset="0"/>
              </a:rPr>
              <a:t>work smarter </a:t>
            </a:r>
            <a:r>
              <a:rPr lang="en-US" sz="4000">
                <a:latin typeface="Segoe UI Light" panose="020B0502040204020203" pitchFamily="34" charset="0"/>
                <a:cs typeface="Segoe UI Light" panose="020B0502040204020203" pitchFamily="34" charset="0"/>
              </a:rPr>
              <a:t>by automating processes across their apps and data</a:t>
            </a:r>
            <a:br>
              <a:rPr lang="en-US" sz="4000">
                <a:latin typeface="Segoe UI Light" panose="020B0502040204020203" pitchFamily="34" charset="0"/>
                <a:cs typeface="Segoe UI Light" panose="020B0502040204020203" pitchFamily="34" charset="0"/>
              </a:rPr>
            </a:br>
            <a:endParaRPr lang="en-US" sz="4000"/>
          </a:p>
        </p:txBody>
      </p:sp>
    </p:spTree>
    <p:extLst>
      <p:ext uri="{BB962C8B-B14F-4D97-AF65-F5344CB8AC3E}">
        <p14:creationId xmlns:p14="http://schemas.microsoft.com/office/powerpoint/2010/main" val="178939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100000" fill="hold" grpId="0" nodeType="afterEffect">
                                  <p:stCondLst>
                                    <p:cond delay="0"/>
                                  </p:stCondLst>
                                  <p:childTnLst>
                                    <p:animMotion origin="layout" path="M 2.08333E-7 1.85185E-6 L 0.22591 1.85185E-6 " pathEditMode="relative" rAng="0" ptsTypes="AA">
                                      <p:cBhvr>
                                        <p:cTn id="6" dur="1250" fill="hold"/>
                                        <p:tgtEl>
                                          <p:spTgt spid="6"/>
                                        </p:tgtEl>
                                        <p:attrNameLst>
                                          <p:attrName>ppt_x</p:attrName>
                                          <p:attrName>ppt_y</p:attrName>
                                        </p:attrNameLst>
                                      </p:cBhvr>
                                      <p:rCtr x="11289" y="0"/>
                                    </p:animMotion>
                                  </p:childTnLst>
                                </p:cTn>
                              </p:par>
                              <p:par>
                                <p:cTn id="7" presetID="2" presetClass="entr" presetSubtype="4" decel="10000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CE5D-1CFA-AD4B-B4E1-451A22DFFC55}"/>
              </a:ext>
            </a:extLst>
          </p:cNvPr>
          <p:cNvSpPr>
            <a:spLocks noGrp="1"/>
          </p:cNvSpPr>
          <p:nvPr>
            <p:ph type="title"/>
          </p:nvPr>
        </p:nvSpPr>
        <p:spPr/>
        <p:txBody>
          <a:bodyPr/>
          <a:lstStyle/>
          <a:p>
            <a:r>
              <a:rPr lang="en-US"/>
              <a:t>Flowing data</a:t>
            </a:r>
          </a:p>
        </p:txBody>
      </p:sp>
      <p:sp>
        <p:nvSpPr>
          <p:cNvPr id="7" name="Text Placeholder 6">
            <a:extLst>
              <a:ext uri="{FF2B5EF4-FFF2-40B4-BE49-F238E27FC236}">
                <a16:creationId xmlns:a16="http://schemas.microsoft.com/office/drawing/2014/main" id="{20592628-F58A-4545-84E1-4B3E1B3B6669}"/>
              </a:ext>
            </a:extLst>
          </p:cNvPr>
          <p:cNvSpPr>
            <a:spLocks noGrp="1"/>
          </p:cNvSpPr>
          <p:nvPr>
            <p:ph type="body" sz="quarter" idx="1"/>
          </p:nvPr>
        </p:nvSpPr>
        <p:spPr/>
        <p:txBody>
          <a:bodyPr/>
          <a:lstStyle/>
          <a:p>
            <a:r>
              <a:rPr lang="en-US"/>
              <a:t>Data ‘flows’ from each step and is available for all later steps</a:t>
            </a:r>
          </a:p>
          <a:p>
            <a:r>
              <a:rPr lang="en-US"/>
              <a:t>Use      </a:t>
            </a:r>
            <a:r>
              <a:rPr lang="en-US" b="1">
                <a:solidFill>
                  <a:schemeClr val="accent1"/>
                </a:solidFill>
              </a:rPr>
              <a:t>Add Dynamic Content </a:t>
            </a:r>
            <a:r>
              <a:rPr lang="en-US"/>
              <a:t>to select outputs from previous steps</a:t>
            </a:r>
          </a:p>
          <a:p>
            <a:r>
              <a:rPr lang="en-US"/>
              <a:t>Certain outputs show up based on the types of the inputs and outputs</a:t>
            </a:r>
          </a:p>
        </p:txBody>
      </p:sp>
      <p:grpSp>
        <p:nvGrpSpPr>
          <p:cNvPr id="5" name="Group 4">
            <a:extLst>
              <a:ext uri="{FF2B5EF4-FFF2-40B4-BE49-F238E27FC236}">
                <a16:creationId xmlns:a16="http://schemas.microsoft.com/office/drawing/2014/main" id="{2769E1E0-B3A1-427A-90E1-37D2AD5BF323}"/>
              </a:ext>
            </a:extLst>
          </p:cNvPr>
          <p:cNvGrpSpPr/>
          <p:nvPr/>
        </p:nvGrpSpPr>
        <p:grpSpPr>
          <a:xfrm>
            <a:off x="7674424" y="300307"/>
            <a:ext cx="4357142" cy="1307285"/>
            <a:chOff x="7719692" y="296863"/>
            <a:chExt cx="4444512" cy="1333499"/>
          </a:xfrm>
        </p:grpSpPr>
        <p:sp>
          <p:nvSpPr>
            <p:cNvPr id="10" name="Rectangle 9">
              <a:extLst>
                <a:ext uri="{FF2B5EF4-FFF2-40B4-BE49-F238E27FC236}">
                  <a16:creationId xmlns:a16="http://schemas.microsoft.com/office/drawing/2014/main" id="{0310C6A6-758B-0540-8125-FC1FEB543E88}"/>
                </a:ext>
              </a:extLst>
            </p:cNvPr>
            <p:cNvSpPr/>
            <p:nvPr/>
          </p:nvSpPr>
          <p:spPr bwMode="auto">
            <a:xfrm>
              <a:off x="7850170" y="296863"/>
              <a:ext cx="4314034" cy="53339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2" rIns="143428" bIns="89642" numCol="1" spcCol="0" rtlCol="0" fromWordArt="0" anchor="ctr" anchorCtr="0" forceAA="0" compatLnSpc="1">
              <a:prstTxWarp prst="textNoShape">
                <a:avLst/>
              </a:prstTxWarp>
              <a:noAutofit/>
            </a:bodyPr>
            <a:lstStyle/>
            <a:p>
              <a:pPr algn="ctr" defTabSz="914102" fontAlgn="base">
                <a:lnSpc>
                  <a:spcPct val="90000"/>
                </a:lnSpc>
                <a:spcBef>
                  <a:spcPts val="588"/>
                </a:spcBef>
                <a:spcAft>
                  <a:spcPct val="0"/>
                </a:spcAft>
                <a:defRPr/>
              </a:pPr>
              <a:r>
                <a:rPr lang="en-US" sz="2353">
                  <a:gradFill>
                    <a:gsLst>
                      <a:gs pos="0">
                        <a:srgbClr val="353535"/>
                      </a:gs>
                      <a:gs pos="10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Trigger</a:t>
              </a:r>
            </a:p>
          </p:txBody>
        </p:sp>
        <p:sp>
          <p:nvSpPr>
            <p:cNvPr id="11" name="Rectangle 10">
              <a:extLst>
                <a:ext uri="{FF2B5EF4-FFF2-40B4-BE49-F238E27FC236}">
                  <a16:creationId xmlns:a16="http://schemas.microsoft.com/office/drawing/2014/main" id="{EF0DF2D7-05A2-094E-B84D-5EAB63C23E77}"/>
                </a:ext>
              </a:extLst>
            </p:cNvPr>
            <p:cNvSpPr/>
            <p:nvPr/>
          </p:nvSpPr>
          <p:spPr bwMode="auto">
            <a:xfrm>
              <a:off x="11349034" y="995792"/>
              <a:ext cx="815170" cy="634570"/>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372">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File content</a:t>
              </a:r>
            </a:p>
          </p:txBody>
        </p:sp>
        <p:sp>
          <p:nvSpPr>
            <p:cNvPr id="12" name="TextBox 11">
              <a:extLst>
                <a:ext uri="{FF2B5EF4-FFF2-40B4-BE49-F238E27FC236}">
                  <a16:creationId xmlns:a16="http://schemas.microsoft.com/office/drawing/2014/main" id="{F0B06921-6B1D-AA4F-AA29-5260CE2C68E7}"/>
                </a:ext>
              </a:extLst>
            </p:cNvPr>
            <p:cNvSpPr txBox="1"/>
            <p:nvPr/>
          </p:nvSpPr>
          <p:spPr>
            <a:xfrm>
              <a:off x="7719692" y="842159"/>
              <a:ext cx="1828800" cy="549763"/>
            </a:xfrm>
            <a:prstGeom prst="rect">
              <a:avLst/>
            </a:prstGeom>
            <a:noFill/>
          </p:spPr>
          <p:txBody>
            <a:bodyPr wrap="square" lIns="179285" tIns="143428" rIns="179285" bIns="143428" rtlCol="0">
              <a:spAutoFit/>
            </a:bodyPr>
            <a:lstStyle/>
            <a:p>
              <a:pPr defTabSz="914367">
                <a:lnSpc>
                  <a:spcPct val="90000"/>
                </a:lnSpc>
                <a:spcAft>
                  <a:spcPts val="588"/>
                </a:spcAft>
                <a:defRPr/>
              </a:pPr>
              <a:r>
                <a:rPr lang="en-US">
                  <a:solidFill>
                    <a:schemeClr val="bg1"/>
                  </a:solidFill>
                </a:rPr>
                <a:t>Outputs:</a:t>
              </a:r>
            </a:p>
          </p:txBody>
        </p:sp>
        <p:sp>
          <p:nvSpPr>
            <p:cNvPr id="13" name="Rectangle 12">
              <a:extLst>
                <a:ext uri="{FF2B5EF4-FFF2-40B4-BE49-F238E27FC236}">
                  <a16:creationId xmlns:a16="http://schemas.microsoft.com/office/drawing/2014/main" id="{CDC6EA0F-CBC0-FA40-91EA-2AB7F33BBCDF}"/>
                </a:ext>
              </a:extLst>
            </p:cNvPr>
            <p:cNvSpPr/>
            <p:nvPr/>
          </p:nvSpPr>
          <p:spPr bwMode="auto">
            <a:xfrm>
              <a:off x="10345735" y="995792"/>
              <a:ext cx="815170" cy="63457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372">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Size</a:t>
              </a:r>
            </a:p>
          </p:txBody>
        </p:sp>
        <p:sp>
          <p:nvSpPr>
            <p:cNvPr id="14" name="Rectangle 13">
              <a:extLst>
                <a:ext uri="{FF2B5EF4-FFF2-40B4-BE49-F238E27FC236}">
                  <a16:creationId xmlns:a16="http://schemas.microsoft.com/office/drawing/2014/main" id="{265BC968-EF96-8C4C-AEA1-945BD4BC02C6}"/>
                </a:ext>
              </a:extLst>
            </p:cNvPr>
            <p:cNvSpPr/>
            <p:nvPr/>
          </p:nvSpPr>
          <p:spPr bwMode="auto">
            <a:xfrm>
              <a:off x="9342437" y="995792"/>
              <a:ext cx="815170" cy="63457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372">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File name</a:t>
              </a:r>
            </a:p>
          </p:txBody>
        </p:sp>
      </p:grpSp>
      <p:grpSp>
        <p:nvGrpSpPr>
          <p:cNvPr id="4" name="Group 3">
            <a:extLst>
              <a:ext uri="{FF2B5EF4-FFF2-40B4-BE49-F238E27FC236}">
                <a16:creationId xmlns:a16="http://schemas.microsoft.com/office/drawing/2014/main" id="{B89817DF-C155-4B5A-A401-3A6092724F64}"/>
              </a:ext>
            </a:extLst>
          </p:cNvPr>
          <p:cNvGrpSpPr/>
          <p:nvPr/>
        </p:nvGrpSpPr>
        <p:grpSpPr>
          <a:xfrm>
            <a:off x="7802336" y="4051415"/>
            <a:ext cx="4229228" cy="2523865"/>
            <a:chOff x="7850169" y="4123189"/>
            <a:chExt cx="4314033" cy="2574474"/>
          </a:xfrm>
        </p:grpSpPr>
        <p:sp>
          <p:nvSpPr>
            <p:cNvPr id="16" name="Rectangle 15">
              <a:extLst>
                <a:ext uri="{FF2B5EF4-FFF2-40B4-BE49-F238E27FC236}">
                  <a16:creationId xmlns:a16="http://schemas.microsoft.com/office/drawing/2014/main" id="{9AF3AC8E-5130-6346-890F-2B3A6648ECB5}"/>
                </a:ext>
              </a:extLst>
            </p:cNvPr>
            <p:cNvSpPr/>
            <p:nvPr/>
          </p:nvSpPr>
          <p:spPr bwMode="auto">
            <a:xfrm>
              <a:off x="7850169" y="4123189"/>
              <a:ext cx="4314033" cy="257447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2" rIns="143428" bIns="89642" numCol="1" spcCol="0" rtlCol="0" fromWordArt="0" anchor="t" anchorCtr="0" forceAA="0" compatLnSpc="1">
              <a:prstTxWarp prst="textNoShape">
                <a:avLst/>
              </a:prstTxWarp>
              <a:noAutofit/>
            </a:bodyPr>
            <a:lstStyle/>
            <a:p>
              <a:pPr algn="ctr" defTabSz="914102" fontAlgn="base">
                <a:lnSpc>
                  <a:spcPct val="90000"/>
                </a:lnSpc>
                <a:spcBef>
                  <a:spcPts val="588"/>
                </a:spcBef>
                <a:spcAft>
                  <a:spcPct val="0"/>
                </a:spcAft>
                <a:defRPr/>
              </a:pPr>
              <a:r>
                <a:rPr lang="en-US" sz="2353">
                  <a:gradFill>
                    <a:gsLst>
                      <a:gs pos="0">
                        <a:srgbClr val="353535"/>
                      </a:gs>
                      <a:gs pos="10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Action 2</a:t>
              </a:r>
            </a:p>
            <a:p>
              <a:pPr defTabSz="914102" fontAlgn="base">
                <a:lnSpc>
                  <a:spcPct val="90000"/>
                </a:lnSpc>
                <a:spcBef>
                  <a:spcPts val="588"/>
                </a:spcBef>
                <a:spcAft>
                  <a:spcPct val="0"/>
                </a:spcAft>
                <a:defRPr/>
              </a:pPr>
              <a:r>
                <a:rPr lang="en-US" sz="1568">
                  <a:gradFill>
                    <a:gsLst>
                      <a:gs pos="0">
                        <a:srgbClr val="353535"/>
                      </a:gs>
                      <a:gs pos="10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A string field would see:</a:t>
              </a:r>
            </a:p>
            <a:p>
              <a:pPr defTabSz="914102" fontAlgn="base">
                <a:lnSpc>
                  <a:spcPct val="90000"/>
                </a:lnSpc>
                <a:spcBef>
                  <a:spcPts val="588"/>
                </a:spcBef>
                <a:spcAft>
                  <a:spcPct val="0"/>
                </a:spcAft>
                <a:defRPr/>
              </a:pPr>
              <a:endParaRPr lang="en-US" sz="1568">
                <a:gradFill>
                  <a:gsLst>
                    <a:gs pos="0">
                      <a:srgbClr val="353535"/>
                    </a:gs>
                    <a:gs pos="10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endParaRPr>
            </a:p>
            <a:p>
              <a:pPr defTabSz="914102" fontAlgn="base">
                <a:lnSpc>
                  <a:spcPct val="90000"/>
                </a:lnSpc>
                <a:spcBef>
                  <a:spcPts val="588"/>
                </a:spcBef>
                <a:spcAft>
                  <a:spcPct val="0"/>
                </a:spcAft>
                <a:defRPr/>
              </a:pPr>
              <a:endParaRPr lang="en-US" sz="1568">
                <a:gradFill>
                  <a:gsLst>
                    <a:gs pos="0">
                      <a:srgbClr val="353535"/>
                    </a:gs>
                    <a:gs pos="10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endParaRPr>
            </a:p>
            <a:p>
              <a:pPr defTabSz="914102" fontAlgn="base">
                <a:lnSpc>
                  <a:spcPct val="90000"/>
                </a:lnSpc>
                <a:spcBef>
                  <a:spcPts val="588"/>
                </a:spcBef>
                <a:spcAft>
                  <a:spcPct val="0"/>
                </a:spcAft>
                <a:defRPr/>
              </a:pPr>
              <a:r>
                <a:rPr lang="en-US" sz="1568">
                  <a:gradFill>
                    <a:gsLst>
                      <a:gs pos="0">
                        <a:srgbClr val="353535"/>
                      </a:gs>
                      <a:gs pos="10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A number field would only see:  </a:t>
              </a:r>
            </a:p>
          </p:txBody>
        </p:sp>
        <p:sp>
          <p:nvSpPr>
            <p:cNvPr id="22" name="Rectangle 21">
              <a:extLst>
                <a:ext uri="{FF2B5EF4-FFF2-40B4-BE49-F238E27FC236}">
                  <a16:creationId xmlns:a16="http://schemas.microsoft.com/office/drawing/2014/main" id="{EF0DF2D7-05A2-094E-B84D-5EAB63C23E77}"/>
                </a:ext>
              </a:extLst>
            </p:cNvPr>
            <p:cNvSpPr/>
            <p:nvPr/>
          </p:nvSpPr>
          <p:spPr bwMode="auto">
            <a:xfrm>
              <a:off x="9641425" y="5021262"/>
              <a:ext cx="731520" cy="327542"/>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File content</a:t>
              </a:r>
            </a:p>
          </p:txBody>
        </p:sp>
        <p:sp>
          <p:nvSpPr>
            <p:cNvPr id="23" name="Rectangle 22">
              <a:extLst>
                <a:ext uri="{FF2B5EF4-FFF2-40B4-BE49-F238E27FC236}">
                  <a16:creationId xmlns:a16="http://schemas.microsoft.com/office/drawing/2014/main" id="{CDC6EA0F-CBC0-FA40-91EA-2AB7F33BBCDF}"/>
                </a:ext>
              </a:extLst>
            </p:cNvPr>
            <p:cNvSpPr/>
            <p:nvPr/>
          </p:nvSpPr>
          <p:spPr bwMode="auto">
            <a:xfrm>
              <a:off x="8817876" y="5021262"/>
              <a:ext cx="731520" cy="32754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Size</a:t>
              </a:r>
            </a:p>
          </p:txBody>
        </p:sp>
        <p:sp>
          <p:nvSpPr>
            <p:cNvPr id="24" name="Rectangle 23">
              <a:extLst>
                <a:ext uri="{FF2B5EF4-FFF2-40B4-BE49-F238E27FC236}">
                  <a16:creationId xmlns:a16="http://schemas.microsoft.com/office/drawing/2014/main" id="{265BC968-EF96-8C4C-AEA1-945BD4BC02C6}"/>
                </a:ext>
              </a:extLst>
            </p:cNvPr>
            <p:cNvSpPr/>
            <p:nvPr/>
          </p:nvSpPr>
          <p:spPr bwMode="auto">
            <a:xfrm>
              <a:off x="7994327" y="5021262"/>
              <a:ext cx="731520" cy="32754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File name</a:t>
              </a:r>
            </a:p>
          </p:txBody>
        </p:sp>
        <p:sp>
          <p:nvSpPr>
            <p:cNvPr id="25" name="Rectangle 24">
              <a:extLst>
                <a:ext uri="{FF2B5EF4-FFF2-40B4-BE49-F238E27FC236}">
                  <a16:creationId xmlns:a16="http://schemas.microsoft.com/office/drawing/2014/main" id="{EF0DF2D7-05A2-094E-B84D-5EAB63C23E77}"/>
                </a:ext>
              </a:extLst>
            </p:cNvPr>
            <p:cNvSpPr/>
            <p:nvPr/>
          </p:nvSpPr>
          <p:spPr bwMode="auto">
            <a:xfrm>
              <a:off x="11323730" y="5021262"/>
              <a:ext cx="731520" cy="32754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Title</a:t>
              </a:r>
            </a:p>
          </p:txBody>
        </p:sp>
        <p:sp>
          <p:nvSpPr>
            <p:cNvPr id="26" name="Rectangle 25">
              <a:extLst>
                <a:ext uri="{FF2B5EF4-FFF2-40B4-BE49-F238E27FC236}">
                  <a16:creationId xmlns:a16="http://schemas.microsoft.com/office/drawing/2014/main" id="{CDC6EA0F-CBC0-FA40-91EA-2AB7F33BBCDF}"/>
                </a:ext>
              </a:extLst>
            </p:cNvPr>
            <p:cNvSpPr/>
            <p:nvPr/>
          </p:nvSpPr>
          <p:spPr bwMode="auto">
            <a:xfrm>
              <a:off x="10482577" y="5021262"/>
              <a:ext cx="731520" cy="32754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Count</a:t>
              </a:r>
            </a:p>
          </p:txBody>
        </p:sp>
        <p:sp>
          <p:nvSpPr>
            <p:cNvPr id="27" name="Rectangle 26">
              <a:extLst>
                <a:ext uri="{FF2B5EF4-FFF2-40B4-BE49-F238E27FC236}">
                  <a16:creationId xmlns:a16="http://schemas.microsoft.com/office/drawing/2014/main" id="{CDC6EA0F-CBC0-FA40-91EA-2AB7F33BBCDF}"/>
                </a:ext>
              </a:extLst>
            </p:cNvPr>
            <p:cNvSpPr/>
            <p:nvPr/>
          </p:nvSpPr>
          <p:spPr bwMode="auto">
            <a:xfrm>
              <a:off x="7994327" y="5940266"/>
              <a:ext cx="731520" cy="32754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Size</a:t>
              </a:r>
            </a:p>
          </p:txBody>
        </p:sp>
        <p:sp>
          <p:nvSpPr>
            <p:cNvPr id="28" name="Rectangle 27">
              <a:extLst>
                <a:ext uri="{FF2B5EF4-FFF2-40B4-BE49-F238E27FC236}">
                  <a16:creationId xmlns:a16="http://schemas.microsoft.com/office/drawing/2014/main" id="{CDC6EA0F-CBC0-FA40-91EA-2AB7F33BBCDF}"/>
                </a:ext>
              </a:extLst>
            </p:cNvPr>
            <p:cNvSpPr/>
            <p:nvPr/>
          </p:nvSpPr>
          <p:spPr bwMode="auto">
            <a:xfrm>
              <a:off x="8817876" y="5941223"/>
              <a:ext cx="731520" cy="32754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Count</a:t>
              </a:r>
            </a:p>
          </p:txBody>
        </p:sp>
      </p:grpSp>
      <p:grpSp>
        <p:nvGrpSpPr>
          <p:cNvPr id="3" name="Group 2">
            <a:extLst>
              <a:ext uri="{FF2B5EF4-FFF2-40B4-BE49-F238E27FC236}">
                <a16:creationId xmlns:a16="http://schemas.microsoft.com/office/drawing/2014/main" id="{16D13642-13DD-4594-ABCB-3EA4F549E0D4}"/>
              </a:ext>
            </a:extLst>
          </p:cNvPr>
          <p:cNvGrpSpPr/>
          <p:nvPr/>
        </p:nvGrpSpPr>
        <p:grpSpPr>
          <a:xfrm>
            <a:off x="7674424" y="1755352"/>
            <a:ext cx="4372772" cy="2130653"/>
            <a:chOff x="7719692" y="1781085"/>
            <a:chExt cx="4460455" cy="2173377"/>
          </a:xfrm>
        </p:grpSpPr>
        <p:sp>
          <p:nvSpPr>
            <p:cNvPr id="15" name="Rectangle 14">
              <a:extLst>
                <a:ext uri="{FF2B5EF4-FFF2-40B4-BE49-F238E27FC236}">
                  <a16:creationId xmlns:a16="http://schemas.microsoft.com/office/drawing/2014/main" id="{36547FCE-8F4E-F348-A5CC-00E9CD60A676}"/>
                </a:ext>
              </a:extLst>
            </p:cNvPr>
            <p:cNvSpPr/>
            <p:nvPr/>
          </p:nvSpPr>
          <p:spPr bwMode="auto">
            <a:xfrm>
              <a:off x="7834135" y="1781085"/>
              <a:ext cx="4346012" cy="137008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2" rIns="143428" bIns="89642" numCol="1" spcCol="0" rtlCol="0" fromWordArt="0" anchor="t" anchorCtr="0" forceAA="0" compatLnSpc="1">
              <a:prstTxWarp prst="textNoShape">
                <a:avLst/>
              </a:prstTxWarp>
              <a:noAutofit/>
            </a:bodyPr>
            <a:lstStyle/>
            <a:p>
              <a:pPr algn="ctr" defTabSz="914102" fontAlgn="base">
                <a:lnSpc>
                  <a:spcPct val="90000"/>
                </a:lnSpc>
                <a:spcBef>
                  <a:spcPts val="588"/>
                </a:spcBef>
                <a:spcAft>
                  <a:spcPct val="0"/>
                </a:spcAft>
                <a:defRPr/>
              </a:pPr>
              <a:r>
                <a:rPr lang="en-US" sz="2353">
                  <a:gradFill>
                    <a:gsLst>
                      <a:gs pos="0">
                        <a:srgbClr val="353535"/>
                      </a:gs>
                      <a:gs pos="10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Action 1</a:t>
              </a:r>
            </a:p>
            <a:p>
              <a:pPr defTabSz="914102" fontAlgn="base">
                <a:lnSpc>
                  <a:spcPct val="90000"/>
                </a:lnSpc>
                <a:spcBef>
                  <a:spcPts val="588"/>
                </a:spcBef>
                <a:spcAft>
                  <a:spcPct val="0"/>
                </a:spcAft>
                <a:defRPr/>
              </a:pPr>
              <a:r>
                <a:rPr lang="en-US" sz="1568">
                  <a:gradFill>
                    <a:gsLst>
                      <a:gs pos="0">
                        <a:srgbClr val="353535"/>
                      </a:gs>
                      <a:gs pos="100000">
                        <a:srgbClr val="353535"/>
                      </a:gs>
                    </a:gsLst>
                    <a:lin ang="5400000" scaled="0"/>
                  </a:gradFill>
                  <a:latin typeface="Segoe UI" panose="020B0502040204020203" pitchFamily="34" charset="0"/>
                  <a:ea typeface="Segoe UI" panose="020B0502040204020203" pitchFamily="34" charset="0"/>
                  <a:cs typeface="Segoe UI" panose="020B0502040204020203" pitchFamily="34" charset="0"/>
                </a:rPr>
                <a:t>A  binary field would see:</a:t>
              </a:r>
            </a:p>
          </p:txBody>
        </p:sp>
        <p:sp>
          <p:nvSpPr>
            <p:cNvPr id="17" name="TextBox 16">
              <a:extLst>
                <a:ext uri="{FF2B5EF4-FFF2-40B4-BE49-F238E27FC236}">
                  <a16:creationId xmlns:a16="http://schemas.microsoft.com/office/drawing/2014/main" id="{F0B06921-6B1D-AA4F-AA29-5260CE2C68E7}"/>
                </a:ext>
              </a:extLst>
            </p:cNvPr>
            <p:cNvSpPr txBox="1"/>
            <p:nvPr/>
          </p:nvSpPr>
          <p:spPr>
            <a:xfrm>
              <a:off x="7719692" y="3161498"/>
              <a:ext cx="1828800" cy="549763"/>
            </a:xfrm>
            <a:prstGeom prst="rect">
              <a:avLst/>
            </a:prstGeom>
            <a:noFill/>
          </p:spPr>
          <p:txBody>
            <a:bodyPr wrap="square" lIns="179285" tIns="143428" rIns="179285" bIns="143428" rtlCol="0">
              <a:spAutoFit/>
            </a:bodyPr>
            <a:lstStyle/>
            <a:p>
              <a:pPr defTabSz="914367">
                <a:lnSpc>
                  <a:spcPct val="90000"/>
                </a:lnSpc>
                <a:spcAft>
                  <a:spcPts val="588"/>
                </a:spcAft>
                <a:defRPr/>
              </a:pPr>
              <a:r>
                <a:rPr lang="en-US">
                  <a:solidFill>
                    <a:schemeClr val="bg1"/>
                  </a:solidFill>
                </a:rPr>
                <a:t>Outputs:</a:t>
              </a:r>
            </a:p>
          </p:txBody>
        </p:sp>
        <p:sp>
          <p:nvSpPr>
            <p:cNvPr id="18" name="Rectangle 17">
              <a:extLst>
                <a:ext uri="{FF2B5EF4-FFF2-40B4-BE49-F238E27FC236}">
                  <a16:creationId xmlns:a16="http://schemas.microsoft.com/office/drawing/2014/main" id="{EF0DF2D7-05A2-094E-B84D-5EAB63C23E77}"/>
                </a:ext>
              </a:extLst>
            </p:cNvPr>
            <p:cNvSpPr/>
            <p:nvPr/>
          </p:nvSpPr>
          <p:spPr bwMode="auto">
            <a:xfrm>
              <a:off x="9342437" y="3319892"/>
              <a:ext cx="815170" cy="63457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372">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Title</a:t>
              </a:r>
            </a:p>
          </p:txBody>
        </p:sp>
        <p:sp>
          <p:nvSpPr>
            <p:cNvPr id="19" name="Rectangle 18">
              <a:extLst>
                <a:ext uri="{FF2B5EF4-FFF2-40B4-BE49-F238E27FC236}">
                  <a16:creationId xmlns:a16="http://schemas.microsoft.com/office/drawing/2014/main" id="{CDC6EA0F-CBC0-FA40-91EA-2AB7F33BBCDF}"/>
                </a:ext>
              </a:extLst>
            </p:cNvPr>
            <p:cNvSpPr/>
            <p:nvPr/>
          </p:nvSpPr>
          <p:spPr bwMode="auto">
            <a:xfrm>
              <a:off x="10345735" y="3319892"/>
              <a:ext cx="815170" cy="63457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372">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Count</a:t>
              </a:r>
            </a:p>
          </p:txBody>
        </p:sp>
        <p:sp>
          <p:nvSpPr>
            <p:cNvPr id="30" name="Rectangle 29">
              <a:extLst>
                <a:ext uri="{FF2B5EF4-FFF2-40B4-BE49-F238E27FC236}">
                  <a16:creationId xmlns:a16="http://schemas.microsoft.com/office/drawing/2014/main" id="{3FB624D6-4C22-F840-9FF2-102AF1F52CA1}"/>
                </a:ext>
              </a:extLst>
            </p:cNvPr>
            <p:cNvSpPr/>
            <p:nvPr/>
          </p:nvSpPr>
          <p:spPr bwMode="auto">
            <a:xfrm>
              <a:off x="9641425" y="2611347"/>
              <a:ext cx="731520" cy="327542"/>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File content</a:t>
              </a:r>
            </a:p>
          </p:txBody>
        </p:sp>
        <p:sp>
          <p:nvSpPr>
            <p:cNvPr id="31" name="Rectangle 30">
              <a:extLst>
                <a:ext uri="{FF2B5EF4-FFF2-40B4-BE49-F238E27FC236}">
                  <a16:creationId xmlns:a16="http://schemas.microsoft.com/office/drawing/2014/main" id="{160C7415-3F38-4247-82B1-866EFA077902}"/>
                </a:ext>
              </a:extLst>
            </p:cNvPr>
            <p:cNvSpPr/>
            <p:nvPr/>
          </p:nvSpPr>
          <p:spPr bwMode="auto">
            <a:xfrm>
              <a:off x="8817876" y="2611347"/>
              <a:ext cx="731520" cy="32754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Size</a:t>
              </a:r>
            </a:p>
          </p:txBody>
        </p:sp>
        <p:sp>
          <p:nvSpPr>
            <p:cNvPr id="32" name="Rectangle 31">
              <a:extLst>
                <a:ext uri="{FF2B5EF4-FFF2-40B4-BE49-F238E27FC236}">
                  <a16:creationId xmlns:a16="http://schemas.microsoft.com/office/drawing/2014/main" id="{9FAA4395-3EE0-3A4A-8CBE-E838171BD7CB}"/>
                </a:ext>
              </a:extLst>
            </p:cNvPr>
            <p:cNvSpPr/>
            <p:nvPr/>
          </p:nvSpPr>
          <p:spPr bwMode="auto">
            <a:xfrm>
              <a:off x="7994327" y="2611347"/>
              <a:ext cx="731520" cy="32754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a:gradFill>
                    <a:gsLst>
                      <a:gs pos="125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File name</a:t>
              </a:r>
            </a:p>
          </p:txBody>
        </p:sp>
      </p:grpSp>
      <p:grpSp>
        <p:nvGrpSpPr>
          <p:cNvPr id="34" name="Group 33">
            <a:extLst>
              <a:ext uri="{FF2B5EF4-FFF2-40B4-BE49-F238E27FC236}">
                <a16:creationId xmlns:a16="http://schemas.microsoft.com/office/drawing/2014/main" id="{2A930B5C-991A-4B75-8898-D4C45CDECEB4}"/>
              </a:ext>
            </a:extLst>
          </p:cNvPr>
          <p:cNvGrpSpPr/>
          <p:nvPr/>
        </p:nvGrpSpPr>
        <p:grpSpPr>
          <a:xfrm>
            <a:off x="1210424" y="2664220"/>
            <a:ext cx="388451" cy="298808"/>
            <a:chOff x="5684837" y="3725862"/>
            <a:chExt cx="396240" cy="304800"/>
          </a:xfrm>
        </p:grpSpPr>
        <p:sp>
          <p:nvSpPr>
            <p:cNvPr id="35" name="Rectangle 34">
              <a:extLst>
                <a:ext uri="{FF2B5EF4-FFF2-40B4-BE49-F238E27FC236}">
                  <a16:creationId xmlns:a16="http://schemas.microsoft.com/office/drawing/2014/main" id="{5CBE8B90-16E5-47E1-A759-FD0C7A462969}"/>
                </a:ext>
              </a:extLst>
            </p:cNvPr>
            <p:cNvSpPr/>
            <p:nvPr/>
          </p:nvSpPr>
          <p:spPr bwMode="auto">
            <a:xfrm>
              <a:off x="5684837" y="3725862"/>
              <a:ext cx="304800" cy="304800"/>
            </a:xfrm>
            <a:prstGeom prst="rect">
              <a:avLst/>
            </a:prstGeom>
            <a:noFill/>
            <a:ln w="317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6" name="Rectangle 35">
              <a:extLst>
                <a:ext uri="{FF2B5EF4-FFF2-40B4-BE49-F238E27FC236}">
                  <a16:creationId xmlns:a16="http://schemas.microsoft.com/office/drawing/2014/main" id="{DF088F11-0115-47B1-A6B8-EFE5144F9387}"/>
                </a:ext>
              </a:extLst>
            </p:cNvPr>
            <p:cNvSpPr/>
            <p:nvPr/>
          </p:nvSpPr>
          <p:spPr bwMode="auto">
            <a:xfrm>
              <a:off x="5989637" y="3725862"/>
              <a:ext cx="91440" cy="304800"/>
            </a:xfrm>
            <a:prstGeom prst="rect">
              <a:avLst/>
            </a:prstGeom>
            <a:noFill/>
            <a:ln w="317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7" name="Plus Sign 36">
              <a:extLst>
                <a:ext uri="{FF2B5EF4-FFF2-40B4-BE49-F238E27FC236}">
                  <a16:creationId xmlns:a16="http://schemas.microsoft.com/office/drawing/2014/main" id="{255D4C52-6CA3-4141-94DE-F4A2CB1BE95A}"/>
                </a:ext>
              </a:extLst>
            </p:cNvPr>
            <p:cNvSpPr/>
            <p:nvPr/>
          </p:nvSpPr>
          <p:spPr bwMode="auto">
            <a:xfrm>
              <a:off x="5740876" y="3786822"/>
              <a:ext cx="182880" cy="182880"/>
            </a:xfrm>
            <a:prstGeom prst="mathPlus">
              <a:avLst>
                <a:gd name="adj1" fmla="val 1831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Tree>
    <p:extLst>
      <p:ext uri="{BB962C8B-B14F-4D97-AF65-F5344CB8AC3E}">
        <p14:creationId xmlns:p14="http://schemas.microsoft.com/office/powerpoint/2010/main" val="336076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anim calcmode="lin" valueType="num">
                                      <p:cBhvr>
                                        <p:cTn id="15" dur="250" fill="hold"/>
                                        <p:tgtEl>
                                          <p:spTgt spid="4"/>
                                        </p:tgtEl>
                                        <p:attrNameLst>
                                          <p:attrName>ppt_x</p:attrName>
                                        </p:attrNameLst>
                                      </p:cBhvr>
                                      <p:tavLst>
                                        <p:tav tm="0">
                                          <p:val>
                                            <p:strVal val="#ppt_x"/>
                                          </p:val>
                                        </p:tav>
                                        <p:tav tm="100000">
                                          <p:val>
                                            <p:strVal val="#ppt_x"/>
                                          </p:val>
                                        </p:tav>
                                      </p:tavLst>
                                    </p:anim>
                                    <p:anim calcmode="lin" valueType="num">
                                      <p:cBhvr>
                                        <p:cTn id="16"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Managing flows</a:t>
            </a:r>
          </a:p>
        </p:txBody>
      </p:sp>
      <p:sp>
        <p:nvSpPr>
          <p:cNvPr id="5" name="Text Placeholder 3">
            <a:extLst>
              <a:ext uri="{FF2B5EF4-FFF2-40B4-BE49-F238E27FC236}">
                <a16:creationId xmlns:a16="http://schemas.microsoft.com/office/drawing/2014/main" id="{71277A72-6420-472F-B6E3-BBE73AA5BC49}"/>
              </a:ext>
            </a:extLst>
          </p:cNvPr>
          <p:cNvSpPr>
            <a:spLocks noGrp="1"/>
          </p:cNvSpPr>
          <p:nvPr>
            <p:ph idx="1"/>
          </p:nvPr>
        </p:nvSpPr>
        <p:spPr/>
        <p:txBody>
          <a:bodyPr/>
          <a:lstStyle/>
          <a:p>
            <a:r>
              <a:rPr lang="en-US"/>
              <a:t>Flow Details</a:t>
            </a:r>
          </a:p>
          <a:p>
            <a:pPr lvl="1"/>
            <a:r>
              <a:rPr lang="en-US"/>
              <a:t>View and edit title and description </a:t>
            </a:r>
          </a:p>
          <a:p>
            <a:pPr lvl="1"/>
            <a:r>
              <a:rPr lang="en-US"/>
              <a:t>Turn flow on and off</a:t>
            </a:r>
          </a:p>
          <a:p>
            <a:pPr lvl="1"/>
            <a:r>
              <a:rPr lang="en-US"/>
              <a:t>Clone it</a:t>
            </a:r>
          </a:p>
          <a:p>
            <a:pPr lvl="1"/>
            <a:r>
              <a:rPr lang="en-US"/>
              <a:t>View run history</a:t>
            </a:r>
          </a:p>
          <a:p>
            <a:pPr lvl="1"/>
            <a:endParaRPr lang="en-US"/>
          </a:p>
          <a:p>
            <a:r>
              <a:rPr lang="en-US"/>
              <a:t>Flow Analytics</a:t>
            </a:r>
          </a:p>
          <a:p>
            <a:pPr lvl="1"/>
            <a:r>
              <a:rPr lang="en-US"/>
              <a:t>See number of runs and trends</a:t>
            </a:r>
          </a:p>
          <a:p>
            <a:pPr lvl="1"/>
            <a:r>
              <a:rPr lang="en-US"/>
              <a:t>Error analytics</a:t>
            </a:r>
          </a:p>
          <a:p>
            <a:pPr lvl="1"/>
            <a:endParaRPr lang="en-US"/>
          </a:p>
          <a:p>
            <a:endParaRPr lang="en-US"/>
          </a:p>
        </p:txBody>
      </p:sp>
      <p:pic>
        <p:nvPicPr>
          <p:cNvPr id="6" name="Picture 5">
            <a:extLst>
              <a:ext uri="{FF2B5EF4-FFF2-40B4-BE49-F238E27FC236}">
                <a16:creationId xmlns:a16="http://schemas.microsoft.com/office/drawing/2014/main" id="{16A19443-5C14-4937-929E-27A9773DC583}"/>
              </a:ext>
            </a:extLst>
          </p:cNvPr>
          <p:cNvPicPr>
            <a:picLocks noChangeAspect="1"/>
          </p:cNvPicPr>
          <p:nvPr/>
        </p:nvPicPr>
        <p:blipFill>
          <a:blip r:embed="rId3">
            <a:extLst/>
          </a:blip>
          <a:stretch>
            <a:fillRect/>
          </a:stretch>
        </p:blipFill>
        <p:spPr>
          <a:xfrm>
            <a:off x="7836000" y="1371600"/>
            <a:ext cx="3396770" cy="247063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F12525E-92E1-4F4D-8EBD-BF8ADD44DF30}"/>
              </a:ext>
            </a:extLst>
          </p:cNvPr>
          <p:cNvPicPr>
            <a:picLocks noChangeAspect="1"/>
          </p:cNvPicPr>
          <p:nvPr/>
        </p:nvPicPr>
        <p:blipFill>
          <a:blip r:embed="rId4"/>
          <a:stretch>
            <a:fillRect/>
          </a:stretch>
        </p:blipFill>
        <p:spPr>
          <a:xfrm>
            <a:off x="8376855" y="4035669"/>
            <a:ext cx="3628565" cy="25616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100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Team collaboration</a:t>
            </a:r>
          </a:p>
        </p:txBody>
      </p:sp>
      <p:sp>
        <p:nvSpPr>
          <p:cNvPr id="5" name="Text Placeholder 3">
            <a:extLst>
              <a:ext uri="{FF2B5EF4-FFF2-40B4-BE49-F238E27FC236}">
                <a16:creationId xmlns:a16="http://schemas.microsoft.com/office/drawing/2014/main" id="{71277A72-6420-472F-B6E3-BBE73AA5BC49}"/>
              </a:ext>
            </a:extLst>
          </p:cNvPr>
          <p:cNvSpPr>
            <a:spLocks noGrp="1"/>
          </p:cNvSpPr>
          <p:nvPr>
            <p:ph idx="1"/>
          </p:nvPr>
        </p:nvSpPr>
        <p:spPr/>
        <p:txBody>
          <a:bodyPr/>
          <a:lstStyle/>
          <a:p>
            <a:r>
              <a:rPr lang="en-US"/>
              <a:t>Co-authoring</a:t>
            </a:r>
          </a:p>
          <a:p>
            <a:pPr lvl="1"/>
            <a:r>
              <a:rPr lang="en-US"/>
              <a:t>Many authors can edit a flow, not just a single owner</a:t>
            </a:r>
          </a:p>
          <a:p>
            <a:pPr lvl="1"/>
            <a:r>
              <a:rPr lang="en-US"/>
              <a:t>If the original author leaves the company the flow continues to function</a:t>
            </a:r>
          </a:p>
        </p:txBody>
      </p:sp>
      <p:pic>
        <p:nvPicPr>
          <p:cNvPr id="2" name="Picture 1">
            <a:extLst>
              <a:ext uri="{FF2B5EF4-FFF2-40B4-BE49-F238E27FC236}">
                <a16:creationId xmlns:a16="http://schemas.microsoft.com/office/drawing/2014/main" id="{6376778C-EA9A-4D40-A924-7AA8E33D153D}"/>
              </a:ext>
            </a:extLst>
          </p:cNvPr>
          <p:cNvPicPr>
            <a:picLocks noChangeAspect="1"/>
          </p:cNvPicPr>
          <p:nvPr/>
        </p:nvPicPr>
        <p:blipFill>
          <a:blip r:embed="rId3"/>
          <a:stretch>
            <a:fillRect/>
          </a:stretch>
        </p:blipFill>
        <p:spPr>
          <a:xfrm>
            <a:off x="7789684" y="1371600"/>
            <a:ext cx="4271583" cy="31589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683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8D7BE4-3511-4CFF-8D4B-E7B60B8B2F5C}"/>
              </a:ext>
            </a:extLst>
          </p:cNvPr>
          <p:cNvSpPr>
            <a:spLocks noGrp="1"/>
          </p:cNvSpPr>
          <p:nvPr>
            <p:ph type="title"/>
          </p:nvPr>
        </p:nvSpPr>
        <p:spPr/>
        <p:txBody>
          <a:bodyPr/>
          <a:lstStyle/>
          <a:p>
            <a:r>
              <a:rPr lang="en-US"/>
              <a:t>Automating approvals</a:t>
            </a:r>
          </a:p>
        </p:txBody>
      </p:sp>
      <p:sp>
        <p:nvSpPr>
          <p:cNvPr id="3" name="Content Placeholder 2">
            <a:extLst>
              <a:ext uri="{FF2B5EF4-FFF2-40B4-BE49-F238E27FC236}">
                <a16:creationId xmlns:a16="http://schemas.microsoft.com/office/drawing/2014/main" id="{EC0291C5-5C37-483C-9CCC-5413A3CF6E29}"/>
              </a:ext>
            </a:extLst>
          </p:cNvPr>
          <p:cNvSpPr>
            <a:spLocks noGrp="1"/>
          </p:cNvSpPr>
          <p:nvPr>
            <p:ph idx="1"/>
          </p:nvPr>
        </p:nvSpPr>
        <p:spPr/>
        <p:txBody>
          <a:bodyPr/>
          <a:lstStyle/>
          <a:p>
            <a:pPr marL="0" indent="0">
              <a:buNone/>
            </a:pPr>
            <a:r>
              <a:rPr lang="en-US" sz="2133"/>
              <a:t>Approval processes are an integral part of all businesses</a:t>
            </a:r>
          </a:p>
          <a:p>
            <a:pPr lvl="2"/>
            <a:r>
              <a:rPr lang="en-US" sz="1867"/>
              <a:t>HR request forms – vacation requests, travel authorization, travel expense, mileage reimbursement, equipment rental, equipment inspections, etc.</a:t>
            </a:r>
          </a:p>
          <a:p>
            <a:pPr lvl="2"/>
            <a:r>
              <a:rPr lang="en-US" sz="1867"/>
              <a:t>Document approvals – contracts, specs, designs, sales quotes</a:t>
            </a:r>
          </a:p>
          <a:p>
            <a:pPr lvl="2"/>
            <a:r>
              <a:rPr lang="en-US" sz="1867"/>
              <a:t>Issue tracking</a:t>
            </a:r>
          </a:p>
          <a:p>
            <a:pPr lvl="2"/>
            <a:r>
              <a:rPr lang="en-US" sz="1867"/>
              <a:t>Lead generation</a:t>
            </a:r>
          </a:p>
          <a:p>
            <a:pPr marL="0" indent="0">
              <a:buNone/>
            </a:pPr>
            <a:r>
              <a:rPr lang="en-US" sz="2133"/>
              <a:t>Flow is the successor to SharePoint designer workflows and approvals were the most common workflow scenario in SPD</a:t>
            </a:r>
          </a:p>
          <a:p>
            <a:pPr lvl="1"/>
            <a:endParaRPr lang="en-US" sz="2133"/>
          </a:p>
          <a:p>
            <a:endParaRPr lang="en-US" sz="2133"/>
          </a:p>
          <a:p>
            <a:endParaRPr lang="en-US" sz="2133"/>
          </a:p>
        </p:txBody>
      </p:sp>
      <p:pic>
        <p:nvPicPr>
          <p:cNvPr id="2" name="Picture 1">
            <a:extLst>
              <a:ext uri="{FF2B5EF4-FFF2-40B4-BE49-F238E27FC236}">
                <a16:creationId xmlns:a16="http://schemas.microsoft.com/office/drawing/2014/main" id="{E753F789-AF37-4456-A99F-305A6F7B2E0C}"/>
              </a:ext>
            </a:extLst>
          </p:cNvPr>
          <p:cNvPicPr>
            <a:picLocks noChangeAspect="1"/>
          </p:cNvPicPr>
          <p:nvPr/>
        </p:nvPicPr>
        <p:blipFill>
          <a:blip r:embed="rId3"/>
          <a:stretch>
            <a:fillRect/>
          </a:stretch>
        </p:blipFill>
        <p:spPr>
          <a:xfrm>
            <a:off x="6321554" y="2271859"/>
            <a:ext cx="5477359" cy="2969443"/>
          </a:xfrm>
          <a:prstGeom prst="rect">
            <a:avLst/>
          </a:prstGeom>
        </p:spPr>
      </p:pic>
    </p:spTree>
    <p:extLst>
      <p:ext uri="{BB962C8B-B14F-4D97-AF65-F5344CB8AC3E}">
        <p14:creationId xmlns:p14="http://schemas.microsoft.com/office/powerpoint/2010/main" val="232445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F08527-67C9-49A9-B8A9-6C5B455A043D}"/>
              </a:ext>
            </a:extLst>
          </p:cNvPr>
          <p:cNvSpPr>
            <a:spLocks noGrp="1"/>
          </p:cNvSpPr>
          <p:nvPr>
            <p:ph type="title"/>
          </p:nvPr>
        </p:nvSpPr>
        <p:spPr/>
        <p:txBody>
          <a:bodyPr>
            <a:normAutofit fontScale="90000"/>
          </a:bodyPr>
          <a:lstStyle/>
          <a:p>
            <a:r>
              <a:rPr lang="en-US"/>
              <a:t>Modern Approvals in Flow</a:t>
            </a:r>
          </a:p>
        </p:txBody>
      </p:sp>
      <p:sp>
        <p:nvSpPr>
          <p:cNvPr id="4" name="Text Placeholder 3">
            <a:extLst>
              <a:ext uri="{FF2B5EF4-FFF2-40B4-BE49-F238E27FC236}">
                <a16:creationId xmlns:a16="http://schemas.microsoft.com/office/drawing/2014/main" id="{1BD6C703-8483-4A15-8509-90DB653CD4EA}"/>
              </a:ext>
            </a:extLst>
          </p:cNvPr>
          <p:cNvSpPr>
            <a:spLocks noGrp="1"/>
          </p:cNvSpPr>
          <p:nvPr>
            <p:ph idx="1"/>
          </p:nvPr>
        </p:nvSpPr>
        <p:spPr/>
        <p:txBody>
          <a:bodyPr/>
          <a:lstStyle/>
          <a:p>
            <a:r>
              <a:rPr lang="en-US" sz="2667"/>
              <a:t>Streamline business processes for data in SharePoint, Dynamics 365, Forms, SQL, etc. </a:t>
            </a:r>
          </a:p>
          <a:p>
            <a:r>
              <a:rPr lang="en-US" sz="2667"/>
              <a:t>View sent and received requests in a unified approvals center </a:t>
            </a:r>
          </a:p>
          <a:p>
            <a:r>
              <a:rPr lang="en-US" sz="2667"/>
              <a:t>Do approvals on the go - from your phone or directly from your inbox</a:t>
            </a:r>
          </a:p>
          <a:p>
            <a:r>
              <a:rPr lang="en-US" sz="2667"/>
              <a:t>Customize to fit your business process:</a:t>
            </a:r>
          </a:p>
          <a:p>
            <a:pPr lvl="1"/>
            <a:r>
              <a:rPr lang="en-US" sz="2667"/>
              <a:t>Sequential or hierarchical approvals</a:t>
            </a:r>
          </a:p>
          <a:p>
            <a:pPr lvl="1"/>
            <a:r>
              <a:rPr lang="en-US" sz="2667"/>
              <a:t>Parallel approvals</a:t>
            </a:r>
          </a:p>
          <a:p>
            <a:pPr lvl="1"/>
            <a:r>
              <a:rPr lang="en-US" sz="2667"/>
              <a:t>All Assigned Must Approve</a:t>
            </a:r>
          </a:p>
        </p:txBody>
      </p:sp>
      <p:pic>
        <p:nvPicPr>
          <p:cNvPr id="2" name="Picture 1">
            <a:extLst>
              <a:ext uri="{FF2B5EF4-FFF2-40B4-BE49-F238E27FC236}">
                <a16:creationId xmlns:a16="http://schemas.microsoft.com/office/drawing/2014/main" id="{BC22ECCE-F88F-4C08-B092-F5E1F4C7C188}"/>
              </a:ext>
            </a:extLst>
          </p:cNvPr>
          <p:cNvPicPr>
            <a:picLocks noChangeAspect="1"/>
          </p:cNvPicPr>
          <p:nvPr/>
        </p:nvPicPr>
        <p:blipFill>
          <a:blip r:embed="rId3"/>
          <a:stretch>
            <a:fillRect/>
          </a:stretch>
        </p:blipFill>
        <p:spPr>
          <a:xfrm>
            <a:off x="7827718" y="1371600"/>
            <a:ext cx="4187593" cy="35403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86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EF31F-3C35-BB45-98F9-2F9C7F55D8EA}"/>
              </a:ext>
            </a:extLst>
          </p:cNvPr>
          <p:cNvSpPr>
            <a:spLocks noGrp="1"/>
          </p:cNvSpPr>
          <p:nvPr>
            <p:ph type="title"/>
          </p:nvPr>
        </p:nvSpPr>
        <p:spPr/>
        <p:txBody>
          <a:bodyPr/>
          <a:lstStyle/>
          <a:p>
            <a:r>
              <a:rPr lang="en-US"/>
              <a:t>Using expressions </a:t>
            </a:r>
          </a:p>
        </p:txBody>
      </p:sp>
      <p:sp>
        <p:nvSpPr>
          <p:cNvPr id="3" name="Text Placeholder 2">
            <a:extLst>
              <a:ext uri="{FF2B5EF4-FFF2-40B4-BE49-F238E27FC236}">
                <a16:creationId xmlns:a16="http://schemas.microsoft.com/office/drawing/2014/main" id="{1746521F-7038-D440-B42F-FCEB3BA9BFDE}"/>
              </a:ext>
            </a:extLst>
          </p:cNvPr>
          <p:cNvSpPr>
            <a:spLocks noGrp="1"/>
          </p:cNvSpPr>
          <p:nvPr>
            <p:ph idx="1"/>
          </p:nvPr>
        </p:nvSpPr>
        <p:spPr/>
        <p:txBody>
          <a:bodyPr>
            <a:normAutofit fontScale="92500"/>
          </a:bodyPr>
          <a:lstStyle/>
          <a:p>
            <a:pPr marL="0" indent="0">
              <a:lnSpc>
                <a:spcPct val="150000"/>
              </a:lnSpc>
              <a:buNone/>
            </a:pPr>
            <a:r>
              <a:rPr lang="en-US"/>
              <a:t>Many reasons to use expressions:</a:t>
            </a:r>
          </a:p>
          <a:p>
            <a:pPr lvl="1">
              <a:lnSpc>
                <a:spcPct val="150000"/>
              </a:lnSpc>
            </a:pPr>
            <a:r>
              <a:rPr lang="en-US"/>
              <a:t>Convert types</a:t>
            </a:r>
          </a:p>
          <a:p>
            <a:pPr lvl="1">
              <a:lnSpc>
                <a:spcPct val="150000"/>
              </a:lnSpc>
            </a:pPr>
            <a:r>
              <a:rPr lang="en-US"/>
              <a:t>Perform simple, inline calculations like string manipulation or arithmetic, or date/time manipulation</a:t>
            </a:r>
          </a:p>
          <a:p>
            <a:pPr lvl="1">
              <a:lnSpc>
                <a:spcPct val="150000"/>
              </a:lnSpc>
            </a:pPr>
            <a:r>
              <a:rPr lang="en-US"/>
              <a:t>Generate data like the current time, a GUID or a random number</a:t>
            </a:r>
          </a:p>
          <a:p>
            <a:pPr lvl="1">
              <a:lnSpc>
                <a:spcPct val="150000"/>
              </a:lnSpc>
            </a:pPr>
            <a:r>
              <a:rPr lang="en-US"/>
              <a:t>Handling optional values</a:t>
            </a:r>
          </a:p>
          <a:p>
            <a:pPr lvl="1">
              <a:lnSpc>
                <a:spcPct val="150000"/>
              </a:lnSpc>
            </a:pPr>
            <a:r>
              <a:rPr lang="en-US"/>
              <a:t>“If” conditional statements</a:t>
            </a:r>
          </a:p>
          <a:p>
            <a:pPr lvl="1">
              <a:lnSpc>
                <a:spcPct val="150000"/>
              </a:lnSpc>
            </a:pPr>
            <a:r>
              <a:rPr lang="en-US"/>
              <a:t>Working with lists </a:t>
            </a:r>
          </a:p>
        </p:txBody>
      </p:sp>
      <p:sp>
        <p:nvSpPr>
          <p:cNvPr id="8" name="arrow_16">
            <a:extLst>
              <a:ext uri="{FF2B5EF4-FFF2-40B4-BE49-F238E27FC236}">
                <a16:creationId xmlns:a16="http://schemas.microsoft.com/office/drawing/2014/main" id="{E33FFF2F-65BA-4AC5-8443-B089CE5060C3}"/>
              </a:ext>
            </a:extLst>
          </p:cNvPr>
          <p:cNvSpPr>
            <a:spLocks noChangeAspect="1" noEditPoints="1"/>
          </p:cNvSpPr>
          <p:nvPr/>
        </p:nvSpPr>
        <p:spPr bwMode="auto">
          <a:xfrm>
            <a:off x="494007" y="2635753"/>
            <a:ext cx="292646" cy="215695"/>
          </a:xfrm>
          <a:custGeom>
            <a:avLst/>
            <a:gdLst>
              <a:gd name="T0" fmla="*/ 347 w 347"/>
              <a:gd name="T1" fmla="*/ 206 h 254"/>
              <a:gd name="T2" fmla="*/ 182 w 347"/>
              <a:gd name="T3" fmla="*/ 151 h 254"/>
              <a:gd name="T4" fmla="*/ 135 w 347"/>
              <a:gd name="T5" fmla="*/ 101 h 254"/>
              <a:gd name="T6" fmla="*/ 0 w 347"/>
              <a:gd name="T7" fmla="*/ 47 h 254"/>
              <a:gd name="T8" fmla="*/ 347 w 347"/>
              <a:gd name="T9" fmla="*/ 48 h 254"/>
              <a:gd name="T10" fmla="*/ 158 w 347"/>
              <a:gd name="T11" fmla="*/ 130 h 254"/>
              <a:gd name="T12" fmla="*/ 0 w 347"/>
              <a:gd name="T13" fmla="*/ 207 h 254"/>
              <a:gd name="T14" fmla="*/ 299 w 347"/>
              <a:gd name="T15" fmla="*/ 95 h 254"/>
              <a:gd name="T16" fmla="*/ 347 w 347"/>
              <a:gd name="T17" fmla="*/ 48 h 254"/>
              <a:gd name="T18" fmla="*/ 299 w 347"/>
              <a:gd name="T19" fmla="*/ 0 h 254"/>
              <a:gd name="T20" fmla="*/ 299 w 347"/>
              <a:gd name="T21" fmla="*/ 254 h 254"/>
              <a:gd name="T22" fmla="*/ 347 w 347"/>
              <a:gd name="T23" fmla="*/ 206 h 254"/>
              <a:gd name="T24" fmla="*/ 299 w 347"/>
              <a:gd name="T25" fmla="*/ 15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254">
                <a:moveTo>
                  <a:pt x="347" y="206"/>
                </a:moveTo>
                <a:cubicBezTo>
                  <a:pt x="258" y="212"/>
                  <a:pt x="213" y="183"/>
                  <a:pt x="182" y="151"/>
                </a:cubicBezTo>
                <a:moveTo>
                  <a:pt x="135" y="101"/>
                </a:moveTo>
                <a:cubicBezTo>
                  <a:pt x="74" y="47"/>
                  <a:pt x="0" y="47"/>
                  <a:pt x="0" y="47"/>
                </a:cubicBezTo>
                <a:moveTo>
                  <a:pt x="347" y="48"/>
                </a:moveTo>
                <a:cubicBezTo>
                  <a:pt x="232" y="41"/>
                  <a:pt x="190" y="91"/>
                  <a:pt x="158" y="130"/>
                </a:cubicBezTo>
                <a:cubicBezTo>
                  <a:pt x="94" y="207"/>
                  <a:pt x="0" y="207"/>
                  <a:pt x="0" y="207"/>
                </a:cubicBezTo>
                <a:moveTo>
                  <a:pt x="299" y="95"/>
                </a:moveTo>
                <a:cubicBezTo>
                  <a:pt x="347" y="48"/>
                  <a:pt x="347" y="48"/>
                  <a:pt x="347" y="48"/>
                </a:cubicBezTo>
                <a:cubicBezTo>
                  <a:pt x="299" y="0"/>
                  <a:pt x="299" y="0"/>
                  <a:pt x="299" y="0"/>
                </a:cubicBezTo>
                <a:moveTo>
                  <a:pt x="299" y="254"/>
                </a:moveTo>
                <a:cubicBezTo>
                  <a:pt x="347" y="206"/>
                  <a:pt x="347" y="206"/>
                  <a:pt x="347" y="206"/>
                </a:cubicBezTo>
                <a:cubicBezTo>
                  <a:pt x="299" y="158"/>
                  <a:pt x="299" y="158"/>
                  <a:pt x="299" y="158"/>
                </a:cubicBezTo>
              </a:path>
            </a:pathLst>
          </a:custGeom>
          <a:noFill/>
          <a:ln w="15875" cap="sq">
            <a:solidFill>
              <a:schemeClr val="tx2"/>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914367">
              <a:defRPr/>
            </a:pPr>
            <a:endParaRPr lang="en-US" sz="882">
              <a:gradFill>
                <a:gsLst>
                  <a:gs pos="0">
                    <a:srgbClr val="505050"/>
                  </a:gs>
                  <a:gs pos="100000">
                    <a:srgbClr val="505050"/>
                  </a:gs>
                </a:gsLst>
                <a:lin ang="5400000" scaled="1"/>
              </a:gradFill>
              <a:latin typeface="Segoe UI Semilight"/>
            </a:endParaRPr>
          </a:p>
        </p:txBody>
      </p:sp>
      <p:sp>
        <p:nvSpPr>
          <p:cNvPr id="9" name="math">
            <a:extLst>
              <a:ext uri="{FF2B5EF4-FFF2-40B4-BE49-F238E27FC236}">
                <a16:creationId xmlns:a16="http://schemas.microsoft.com/office/drawing/2014/main" id="{3A034530-1557-4449-98E7-EEF8E0125B94}"/>
              </a:ext>
            </a:extLst>
          </p:cNvPr>
          <p:cNvSpPr>
            <a:spLocks noChangeAspect="1" noEditPoints="1"/>
          </p:cNvSpPr>
          <p:nvPr/>
        </p:nvSpPr>
        <p:spPr bwMode="auto">
          <a:xfrm>
            <a:off x="506274" y="3177712"/>
            <a:ext cx="267237" cy="251820"/>
          </a:xfrm>
          <a:custGeom>
            <a:avLst/>
            <a:gdLst>
              <a:gd name="T0" fmla="*/ 0 w 359"/>
              <a:gd name="T1" fmla="*/ 283 h 338"/>
              <a:gd name="T2" fmla="*/ 157 w 359"/>
              <a:gd name="T3" fmla="*/ 283 h 338"/>
              <a:gd name="T4" fmla="*/ 202 w 359"/>
              <a:gd name="T5" fmla="*/ 79 h 338"/>
              <a:gd name="T6" fmla="*/ 359 w 359"/>
              <a:gd name="T7" fmla="*/ 79 h 338"/>
              <a:gd name="T8" fmla="*/ 0 w 359"/>
              <a:gd name="T9" fmla="*/ 78 h 338"/>
              <a:gd name="T10" fmla="*/ 157 w 359"/>
              <a:gd name="T11" fmla="*/ 78 h 338"/>
              <a:gd name="T12" fmla="*/ 78 w 359"/>
              <a:gd name="T13" fmla="*/ 0 h 338"/>
              <a:gd name="T14" fmla="*/ 78 w 359"/>
              <a:gd name="T15" fmla="*/ 157 h 338"/>
              <a:gd name="T16" fmla="*/ 336 w 359"/>
              <a:gd name="T17" fmla="*/ 227 h 338"/>
              <a:gd name="T18" fmla="*/ 225 w 359"/>
              <a:gd name="T19" fmla="*/ 338 h 338"/>
              <a:gd name="T20" fmla="*/ 225 w 359"/>
              <a:gd name="T21" fmla="*/ 227 h 338"/>
              <a:gd name="T22" fmla="*/ 336 w 359"/>
              <a:gd name="T23" fmla="*/ 338 h 338"/>
              <a:gd name="T24" fmla="*/ 280 w 359"/>
              <a:gd name="T25" fmla="*/ 140 h 338"/>
              <a:gd name="T26" fmla="*/ 285 w 359"/>
              <a:gd name="T27" fmla="*/ 135 h 338"/>
              <a:gd name="T28" fmla="*/ 280 w 359"/>
              <a:gd name="T29" fmla="*/ 131 h 338"/>
              <a:gd name="T30" fmla="*/ 276 w 359"/>
              <a:gd name="T31" fmla="*/ 135 h 338"/>
              <a:gd name="T32" fmla="*/ 280 w 359"/>
              <a:gd name="T33" fmla="*/ 140 h 338"/>
              <a:gd name="T34" fmla="*/ 284 w 359"/>
              <a:gd name="T35" fmla="*/ 21 h 338"/>
              <a:gd name="T36" fmla="*/ 278 w 359"/>
              <a:gd name="T37" fmla="*/ 19 h 338"/>
              <a:gd name="T38" fmla="*/ 276 w 359"/>
              <a:gd name="T39" fmla="*/ 25 h 338"/>
              <a:gd name="T40" fmla="*/ 282 w 359"/>
              <a:gd name="T41" fmla="*/ 27 h 338"/>
              <a:gd name="T42" fmla="*/ 284 w 359"/>
              <a:gd name="T43" fmla="*/ 2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9" h="338">
                <a:moveTo>
                  <a:pt x="0" y="283"/>
                </a:moveTo>
                <a:cubicBezTo>
                  <a:pt x="157" y="283"/>
                  <a:pt x="157" y="283"/>
                  <a:pt x="157" y="283"/>
                </a:cubicBezTo>
                <a:moveTo>
                  <a:pt x="202" y="79"/>
                </a:moveTo>
                <a:cubicBezTo>
                  <a:pt x="359" y="79"/>
                  <a:pt x="359" y="79"/>
                  <a:pt x="359" y="79"/>
                </a:cubicBezTo>
                <a:moveTo>
                  <a:pt x="0" y="78"/>
                </a:moveTo>
                <a:cubicBezTo>
                  <a:pt x="157" y="78"/>
                  <a:pt x="157" y="78"/>
                  <a:pt x="157" y="78"/>
                </a:cubicBezTo>
                <a:moveTo>
                  <a:pt x="78" y="0"/>
                </a:moveTo>
                <a:cubicBezTo>
                  <a:pt x="78" y="157"/>
                  <a:pt x="78" y="157"/>
                  <a:pt x="78" y="157"/>
                </a:cubicBezTo>
                <a:moveTo>
                  <a:pt x="336" y="227"/>
                </a:moveTo>
                <a:cubicBezTo>
                  <a:pt x="225" y="338"/>
                  <a:pt x="225" y="338"/>
                  <a:pt x="225" y="338"/>
                </a:cubicBezTo>
                <a:moveTo>
                  <a:pt x="225" y="227"/>
                </a:moveTo>
                <a:cubicBezTo>
                  <a:pt x="336" y="338"/>
                  <a:pt x="336" y="338"/>
                  <a:pt x="336" y="338"/>
                </a:cubicBezTo>
                <a:moveTo>
                  <a:pt x="280" y="140"/>
                </a:moveTo>
                <a:cubicBezTo>
                  <a:pt x="283" y="140"/>
                  <a:pt x="285" y="138"/>
                  <a:pt x="285" y="135"/>
                </a:cubicBezTo>
                <a:cubicBezTo>
                  <a:pt x="285" y="133"/>
                  <a:pt x="283" y="131"/>
                  <a:pt x="280" y="131"/>
                </a:cubicBezTo>
                <a:cubicBezTo>
                  <a:pt x="278" y="131"/>
                  <a:pt x="276" y="133"/>
                  <a:pt x="276" y="135"/>
                </a:cubicBezTo>
                <a:cubicBezTo>
                  <a:pt x="276" y="138"/>
                  <a:pt x="278" y="140"/>
                  <a:pt x="280" y="140"/>
                </a:cubicBezTo>
                <a:close/>
                <a:moveTo>
                  <a:pt x="284" y="21"/>
                </a:moveTo>
                <a:cubicBezTo>
                  <a:pt x="283" y="19"/>
                  <a:pt x="281" y="18"/>
                  <a:pt x="278" y="19"/>
                </a:cubicBezTo>
                <a:cubicBezTo>
                  <a:pt x="276" y="20"/>
                  <a:pt x="275" y="23"/>
                  <a:pt x="276" y="25"/>
                </a:cubicBezTo>
                <a:cubicBezTo>
                  <a:pt x="277" y="27"/>
                  <a:pt x="280" y="28"/>
                  <a:pt x="282" y="27"/>
                </a:cubicBezTo>
                <a:cubicBezTo>
                  <a:pt x="284" y="26"/>
                  <a:pt x="285" y="24"/>
                  <a:pt x="284" y="21"/>
                </a:cubicBezTo>
                <a:close/>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gradFill>
                <a:gsLst>
                  <a:gs pos="0">
                    <a:srgbClr val="505050"/>
                  </a:gs>
                  <a:gs pos="100000">
                    <a:srgbClr val="505050"/>
                  </a:gs>
                </a:gsLst>
                <a:lin ang="5400000" scaled="1"/>
              </a:gradFill>
              <a:latin typeface="Segoe UI Semilight"/>
            </a:endParaRPr>
          </a:p>
        </p:txBody>
      </p:sp>
      <p:sp>
        <p:nvSpPr>
          <p:cNvPr id="10" name="Beaker_F196">
            <a:extLst>
              <a:ext uri="{FF2B5EF4-FFF2-40B4-BE49-F238E27FC236}">
                <a16:creationId xmlns:a16="http://schemas.microsoft.com/office/drawing/2014/main" id="{399A0D39-434A-482F-9F86-042DC59C7E20}"/>
              </a:ext>
            </a:extLst>
          </p:cNvPr>
          <p:cNvSpPr>
            <a:spLocks noChangeAspect="1" noEditPoints="1"/>
          </p:cNvSpPr>
          <p:nvPr/>
        </p:nvSpPr>
        <p:spPr bwMode="auto">
          <a:xfrm>
            <a:off x="519179" y="4271907"/>
            <a:ext cx="241425" cy="278951"/>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1" name="SurfaceStylus_EC87">
            <a:extLst>
              <a:ext uri="{FF2B5EF4-FFF2-40B4-BE49-F238E27FC236}">
                <a16:creationId xmlns:a16="http://schemas.microsoft.com/office/drawing/2014/main" id="{D5770490-C3A7-4A3D-831A-E378AE346E34}"/>
              </a:ext>
            </a:extLst>
          </p:cNvPr>
          <p:cNvSpPr>
            <a:spLocks noChangeAspect="1" noEditPoints="1"/>
          </p:cNvSpPr>
          <p:nvPr/>
        </p:nvSpPr>
        <p:spPr bwMode="auto">
          <a:xfrm>
            <a:off x="481042" y="4842264"/>
            <a:ext cx="271203" cy="271332"/>
          </a:xfrm>
          <a:custGeom>
            <a:avLst/>
            <a:gdLst>
              <a:gd name="T0" fmla="*/ 1258 w 3804"/>
              <a:gd name="T1" fmla="*/ 3792 h 3804"/>
              <a:gd name="T2" fmla="*/ 3778 w 3804"/>
              <a:gd name="T3" fmla="*/ 3792 h 3804"/>
              <a:gd name="T4" fmla="*/ 3706 w 3804"/>
              <a:gd name="T5" fmla="*/ 454 h 3804"/>
              <a:gd name="T6" fmla="*/ 3706 w 3804"/>
              <a:gd name="T7" fmla="*/ 98 h 3804"/>
              <a:gd name="T8" fmla="*/ 3350 w 3804"/>
              <a:gd name="T9" fmla="*/ 98 h 3804"/>
              <a:gd name="T10" fmla="*/ 527 w 3804"/>
              <a:gd name="T11" fmla="*/ 2780 h 3804"/>
              <a:gd name="T12" fmla="*/ 282 w 3804"/>
              <a:gd name="T13" fmla="*/ 3103 h 3804"/>
              <a:gd name="T14" fmla="*/ 139 w 3804"/>
              <a:gd name="T15" fmla="*/ 3372 h 3804"/>
              <a:gd name="T16" fmla="*/ 163 w 3804"/>
              <a:gd name="T17" fmla="*/ 3517 h 3804"/>
              <a:gd name="T18" fmla="*/ 287 w 3804"/>
              <a:gd name="T19" fmla="*/ 3641 h 3804"/>
              <a:gd name="T20" fmla="*/ 432 w 3804"/>
              <a:gd name="T21" fmla="*/ 3664 h 3804"/>
              <a:gd name="T22" fmla="*/ 701 w 3804"/>
              <a:gd name="T23" fmla="*/ 3522 h 3804"/>
              <a:gd name="T24" fmla="*/ 1024 w 3804"/>
              <a:gd name="T25" fmla="*/ 3277 h 3804"/>
              <a:gd name="T26" fmla="*/ 3706 w 3804"/>
              <a:gd name="T27" fmla="*/ 454 h 3804"/>
              <a:gd name="T28" fmla="*/ 3150 w 3804"/>
              <a:gd name="T29" fmla="*/ 276 h 3804"/>
              <a:gd name="T30" fmla="*/ 3528 w 3804"/>
              <a:gd name="T31" fmla="*/ 654 h 3804"/>
              <a:gd name="T32" fmla="*/ 0 w 3804"/>
              <a:gd name="T33" fmla="*/ 3804 h 3804"/>
              <a:gd name="T34" fmla="*/ 189 w 3804"/>
              <a:gd name="T35" fmla="*/ 3615 h 3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04" h="3804">
                <a:moveTo>
                  <a:pt x="1258" y="3792"/>
                </a:moveTo>
                <a:cubicBezTo>
                  <a:pt x="3778" y="3792"/>
                  <a:pt x="3778" y="3792"/>
                  <a:pt x="3778" y="3792"/>
                </a:cubicBezTo>
                <a:moveTo>
                  <a:pt x="3706" y="454"/>
                </a:moveTo>
                <a:cubicBezTo>
                  <a:pt x="3804" y="356"/>
                  <a:pt x="3804" y="196"/>
                  <a:pt x="3706" y="98"/>
                </a:cubicBezTo>
                <a:cubicBezTo>
                  <a:pt x="3608" y="0"/>
                  <a:pt x="3448" y="0"/>
                  <a:pt x="3350" y="98"/>
                </a:cubicBezTo>
                <a:cubicBezTo>
                  <a:pt x="527" y="2780"/>
                  <a:pt x="527" y="2780"/>
                  <a:pt x="527" y="2780"/>
                </a:cubicBezTo>
                <a:cubicBezTo>
                  <a:pt x="428" y="2874"/>
                  <a:pt x="346" y="2983"/>
                  <a:pt x="282" y="3103"/>
                </a:cubicBezTo>
                <a:cubicBezTo>
                  <a:pt x="139" y="3372"/>
                  <a:pt x="139" y="3372"/>
                  <a:pt x="139" y="3372"/>
                </a:cubicBezTo>
                <a:cubicBezTo>
                  <a:pt x="115" y="3420"/>
                  <a:pt x="125" y="3479"/>
                  <a:pt x="163" y="3517"/>
                </a:cubicBezTo>
                <a:cubicBezTo>
                  <a:pt x="287" y="3641"/>
                  <a:pt x="287" y="3641"/>
                  <a:pt x="287" y="3641"/>
                </a:cubicBezTo>
                <a:cubicBezTo>
                  <a:pt x="325" y="3679"/>
                  <a:pt x="384" y="3689"/>
                  <a:pt x="432" y="3664"/>
                </a:cubicBezTo>
                <a:cubicBezTo>
                  <a:pt x="701" y="3522"/>
                  <a:pt x="701" y="3522"/>
                  <a:pt x="701" y="3522"/>
                </a:cubicBezTo>
                <a:cubicBezTo>
                  <a:pt x="821" y="3458"/>
                  <a:pt x="930" y="3376"/>
                  <a:pt x="1024" y="3277"/>
                </a:cubicBezTo>
                <a:lnTo>
                  <a:pt x="3706" y="454"/>
                </a:lnTo>
                <a:close/>
                <a:moveTo>
                  <a:pt x="3150" y="276"/>
                </a:moveTo>
                <a:cubicBezTo>
                  <a:pt x="3528" y="654"/>
                  <a:pt x="3528" y="654"/>
                  <a:pt x="3528" y="654"/>
                </a:cubicBezTo>
                <a:moveTo>
                  <a:pt x="0" y="3804"/>
                </a:moveTo>
                <a:cubicBezTo>
                  <a:pt x="189" y="3615"/>
                  <a:pt x="189" y="3615"/>
                  <a:pt x="189" y="3615"/>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882">
              <a:gradFill>
                <a:gsLst>
                  <a:gs pos="0">
                    <a:srgbClr val="505050"/>
                  </a:gs>
                  <a:gs pos="100000">
                    <a:srgbClr val="505050"/>
                  </a:gs>
                </a:gsLst>
              </a:gradFill>
              <a:latin typeface="Segoe UI Semilight"/>
            </a:endParaRPr>
          </a:p>
        </p:txBody>
      </p:sp>
      <p:sp>
        <p:nvSpPr>
          <p:cNvPr id="12" name="Trackers_EADF">
            <a:extLst>
              <a:ext uri="{FF2B5EF4-FFF2-40B4-BE49-F238E27FC236}">
                <a16:creationId xmlns:a16="http://schemas.microsoft.com/office/drawing/2014/main" id="{D3860CD8-A599-4441-828F-DC62DEB0828B}"/>
              </a:ext>
            </a:extLst>
          </p:cNvPr>
          <p:cNvSpPr>
            <a:spLocks noChangeAspect="1" noEditPoints="1"/>
          </p:cNvSpPr>
          <p:nvPr/>
        </p:nvSpPr>
        <p:spPr bwMode="auto">
          <a:xfrm>
            <a:off x="528540" y="6010496"/>
            <a:ext cx="223705" cy="305032"/>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353535"/>
              </a:solidFill>
              <a:latin typeface="Segoe UI Semilight"/>
            </a:endParaRPr>
          </a:p>
        </p:txBody>
      </p:sp>
      <p:sp>
        <p:nvSpPr>
          <p:cNvPr id="13" name="Relationship_F003">
            <a:extLst>
              <a:ext uri="{FF2B5EF4-FFF2-40B4-BE49-F238E27FC236}">
                <a16:creationId xmlns:a16="http://schemas.microsoft.com/office/drawing/2014/main" id="{BA9B383B-2A87-4CCD-A368-9D13D7947F00}"/>
              </a:ext>
            </a:extLst>
          </p:cNvPr>
          <p:cNvSpPr>
            <a:spLocks noChangeAspect="1" noEditPoints="1"/>
          </p:cNvSpPr>
          <p:nvPr/>
        </p:nvSpPr>
        <p:spPr bwMode="auto">
          <a:xfrm>
            <a:off x="459600" y="5405003"/>
            <a:ext cx="292645" cy="273715"/>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882">
              <a:gradFill>
                <a:gsLst>
                  <a:gs pos="0">
                    <a:srgbClr val="505050"/>
                  </a:gs>
                  <a:gs pos="100000">
                    <a:srgbClr val="505050"/>
                  </a:gs>
                </a:gsLst>
                <a:lin ang="5400000" scaled="1"/>
              </a:gradFill>
              <a:latin typeface="Segoe UI Semilight"/>
            </a:endParaRPr>
          </a:p>
        </p:txBody>
      </p:sp>
    </p:spTree>
    <p:extLst>
      <p:ext uri="{BB962C8B-B14F-4D97-AF65-F5344CB8AC3E}">
        <p14:creationId xmlns:p14="http://schemas.microsoft.com/office/powerpoint/2010/main" val="342282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94F34-4FEA-43E3-8244-F64ED4B8A018}"/>
              </a:ext>
            </a:extLst>
          </p:cNvPr>
          <p:cNvSpPr/>
          <p:nvPr/>
        </p:nvSpPr>
        <p:spPr>
          <a:xfrm>
            <a:off x="854454" y="2052517"/>
            <a:ext cx="3062350" cy="560090"/>
          </a:xfrm>
          <a:prstGeom prst="rect">
            <a:avLst/>
          </a:prstGeom>
        </p:spPr>
        <p:txBody>
          <a:bodyPr wrap="square">
            <a:spAutoFit/>
          </a:bodyPr>
          <a:lstStyle/>
          <a:p>
            <a:pPr algn="r" defTabSz="914367">
              <a:lnSpc>
                <a:spcPct val="200000"/>
              </a:lnSpc>
              <a:defRPr/>
            </a:pPr>
            <a:r>
              <a:rPr lang="en-US"/>
              <a:t>Create new flows</a:t>
            </a:r>
          </a:p>
        </p:txBody>
      </p:sp>
      <p:sp>
        <p:nvSpPr>
          <p:cNvPr id="8" name="Rectangle 7">
            <a:extLst>
              <a:ext uri="{FF2B5EF4-FFF2-40B4-BE49-F238E27FC236}">
                <a16:creationId xmlns:a16="http://schemas.microsoft.com/office/drawing/2014/main" id="{71B28B1D-0BBD-456A-8F7B-974807C0B5B7}"/>
              </a:ext>
            </a:extLst>
          </p:cNvPr>
          <p:cNvSpPr/>
          <p:nvPr/>
        </p:nvSpPr>
        <p:spPr>
          <a:xfrm>
            <a:off x="8448627" y="3411258"/>
            <a:ext cx="3062350" cy="560090"/>
          </a:xfrm>
          <a:prstGeom prst="rect">
            <a:avLst/>
          </a:prstGeom>
        </p:spPr>
        <p:txBody>
          <a:bodyPr wrap="square">
            <a:spAutoFit/>
          </a:bodyPr>
          <a:lstStyle/>
          <a:p>
            <a:pPr algn="r">
              <a:lnSpc>
                <a:spcPct val="200000"/>
              </a:lnSpc>
            </a:pPr>
            <a:r>
              <a:rPr lang="en-US"/>
              <a:t>Monitor flow activity </a:t>
            </a:r>
          </a:p>
        </p:txBody>
      </p:sp>
      <p:pic>
        <p:nvPicPr>
          <p:cNvPr id="2" name="Picture 1"/>
          <p:cNvPicPr>
            <a:picLocks noChangeAspect="1"/>
          </p:cNvPicPr>
          <p:nvPr/>
        </p:nvPicPr>
        <p:blipFill>
          <a:blip r:embed="rId3"/>
          <a:stretch>
            <a:fillRect/>
          </a:stretch>
        </p:blipFill>
        <p:spPr>
          <a:xfrm>
            <a:off x="3755280" y="2052518"/>
            <a:ext cx="4407069" cy="3844120"/>
          </a:xfrm>
          <a:prstGeom prst="rect">
            <a:avLst/>
          </a:prstGeom>
        </p:spPr>
      </p:pic>
      <p:sp>
        <p:nvSpPr>
          <p:cNvPr id="9" name="Rectangle 8">
            <a:extLst>
              <a:ext uri="{FF2B5EF4-FFF2-40B4-BE49-F238E27FC236}">
                <a16:creationId xmlns:a16="http://schemas.microsoft.com/office/drawing/2014/main" id="{EF994F34-4FEA-43E3-8244-F64ED4B8A018}"/>
              </a:ext>
            </a:extLst>
          </p:cNvPr>
          <p:cNvSpPr/>
          <p:nvPr/>
        </p:nvSpPr>
        <p:spPr>
          <a:xfrm>
            <a:off x="221574" y="3411258"/>
            <a:ext cx="3062350" cy="560090"/>
          </a:xfrm>
          <a:prstGeom prst="rect">
            <a:avLst/>
          </a:prstGeom>
        </p:spPr>
        <p:txBody>
          <a:bodyPr wrap="square">
            <a:spAutoFit/>
          </a:bodyPr>
          <a:lstStyle/>
          <a:p>
            <a:pPr algn="r">
              <a:lnSpc>
                <a:spcPct val="200000"/>
              </a:lnSpc>
            </a:pPr>
            <a:r>
              <a:rPr lang="en-US"/>
              <a:t>Get push notifications</a:t>
            </a:r>
          </a:p>
        </p:txBody>
      </p:sp>
      <p:sp>
        <p:nvSpPr>
          <p:cNvPr id="14" name="Rectangle 13"/>
          <p:cNvSpPr/>
          <p:nvPr/>
        </p:nvSpPr>
        <p:spPr>
          <a:xfrm>
            <a:off x="7538201" y="2052519"/>
            <a:ext cx="1783312" cy="560090"/>
          </a:xfrm>
          <a:prstGeom prst="rect">
            <a:avLst/>
          </a:prstGeom>
        </p:spPr>
        <p:txBody>
          <a:bodyPr wrap="square">
            <a:spAutoFit/>
          </a:bodyPr>
          <a:lstStyle/>
          <a:p>
            <a:pPr algn="r">
              <a:lnSpc>
                <a:spcPct val="200000"/>
              </a:lnSpc>
            </a:pPr>
            <a:r>
              <a:rPr lang="en-US"/>
              <a:t>Grant approvals</a:t>
            </a:r>
          </a:p>
        </p:txBody>
      </p:sp>
      <p:sp>
        <p:nvSpPr>
          <p:cNvPr id="7" name="Rectangle 6">
            <a:extLst>
              <a:ext uri="{FF2B5EF4-FFF2-40B4-BE49-F238E27FC236}">
                <a16:creationId xmlns:a16="http://schemas.microsoft.com/office/drawing/2014/main" id="{1C3FB252-87DA-403C-B1A9-42D3567E2BF4}"/>
              </a:ext>
            </a:extLst>
          </p:cNvPr>
          <p:cNvSpPr/>
          <p:nvPr/>
        </p:nvSpPr>
        <p:spPr>
          <a:xfrm>
            <a:off x="736776" y="4863855"/>
            <a:ext cx="3062350" cy="560090"/>
          </a:xfrm>
          <a:prstGeom prst="rect">
            <a:avLst/>
          </a:prstGeom>
        </p:spPr>
        <p:txBody>
          <a:bodyPr wrap="square">
            <a:spAutoFit/>
          </a:bodyPr>
          <a:lstStyle/>
          <a:p>
            <a:pPr algn="r">
              <a:lnSpc>
                <a:spcPct val="200000"/>
              </a:lnSpc>
            </a:pPr>
            <a:r>
              <a:rPr lang="en-US"/>
              <a:t>Discover buttons </a:t>
            </a:r>
          </a:p>
        </p:txBody>
      </p:sp>
      <p:sp>
        <p:nvSpPr>
          <p:cNvPr id="15" name="Rectangle 14"/>
          <p:cNvSpPr/>
          <p:nvPr/>
        </p:nvSpPr>
        <p:spPr>
          <a:xfrm>
            <a:off x="7538201" y="4863856"/>
            <a:ext cx="2146181" cy="560090"/>
          </a:xfrm>
          <a:prstGeom prst="rect">
            <a:avLst/>
          </a:prstGeom>
        </p:spPr>
        <p:txBody>
          <a:bodyPr wrap="square">
            <a:spAutoFit/>
          </a:bodyPr>
          <a:lstStyle/>
          <a:p>
            <a:pPr algn="r">
              <a:lnSpc>
                <a:spcPct val="200000"/>
              </a:lnSpc>
            </a:pPr>
            <a:r>
              <a:rPr lang="en-US"/>
              <a:t>Use button widgets</a:t>
            </a:r>
          </a:p>
        </p:txBody>
      </p:sp>
      <p:sp>
        <p:nvSpPr>
          <p:cNvPr id="4" name="Title 3">
            <a:extLst>
              <a:ext uri="{FF2B5EF4-FFF2-40B4-BE49-F238E27FC236}">
                <a16:creationId xmlns:a16="http://schemas.microsoft.com/office/drawing/2014/main" id="{6957E189-6D90-314C-B561-F81725587F90}"/>
              </a:ext>
            </a:extLst>
          </p:cNvPr>
          <p:cNvSpPr>
            <a:spLocks noGrp="1"/>
          </p:cNvSpPr>
          <p:nvPr>
            <p:ph type="title"/>
          </p:nvPr>
        </p:nvSpPr>
        <p:spPr/>
        <p:txBody>
          <a:bodyPr/>
          <a:lstStyle/>
          <a:p>
            <a:pPr algn="ctr"/>
            <a:r>
              <a:rPr lang="en-US"/>
              <a:t>Mobile + Devices</a:t>
            </a:r>
          </a:p>
        </p:txBody>
      </p:sp>
    </p:spTree>
    <p:extLst>
      <p:ext uri="{BB962C8B-B14F-4D97-AF65-F5344CB8AC3E}">
        <p14:creationId xmlns:p14="http://schemas.microsoft.com/office/powerpoint/2010/main" val="236071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Create Buttons and share them</a:t>
            </a:r>
          </a:p>
        </p:txBody>
      </p:sp>
      <p:sp>
        <p:nvSpPr>
          <p:cNvPr id="5" name="Text Placeholder 3">
            <a:extLst>
              <a:ext uri="{FF2B5EF4-FFF2-40B4-BE49-F238E27FC236}">
                <a16:creationId xmlns:a16="http://schemas.microsoft.com/office/drawing/2014/main" id="{71277A72-6420-472F-B6E3-BBE73AA5BC49}"/>
              </a:ext>
            </a:extLst>
          </p:cNvPr>
          <p:cNvSpPr>
            <a:spLocks noGrp="1"/>
          </p:cNvSpPr>
          <p:nvPr>
            <p:ph idx="1"/>
          </p:nvPr>
        </p:nvSpPr>
        <p:spPr/>
        <p:txBody>
          <a:bodyPr/>
          <a:lstStyle/>
          <a:p>
            <a:r>
              <a:rPr lang="en-US"/>
              <a:t>What are buttons?</a:t>
            </a:r>
          </a:p>
          <a:p>
            <a:pPr lvl="1"/>
            <a:r>
              <a:rPr lang="en-US"/>
              <a:t>Easy way to trigger on demand flows with a push of a button!</a:t>
            </a:r>
          </a:p>
          <a:p>
            <a:pPr lvl="1"/>
            <a:r>
              <a:rPr lang="en-US"/>
              <a:t>Buttons widget on phone and in the Flow app</a:t>
            </a:r>
          </a:p>
          <a:p>
            <a:pPr lvl="1"/>
            <a:r>
              <a:rPr lang="en-US"/>
              <a:t>Physical buttons with Flic and Bttn</a:t>
            </a:r>
          </a:p>
          <a:p>
            <a:r>
              <a:rPr lang="en-US"/>
              <a:t>Sharing buttons</a:t>
            </a:r>
          </a:p>
          <a:p>
            <a:pPr lvl="1"/>
            <a:r>
              <a:rPr lang="en-US"/>
              <a:t>Make buttons available to your co-workers to automate their tasks</a:t>
            </a:r>
          </a:p>
        </p:txBody>
      </p:sp>
      <p:pic>
        <p:nvPicPr>
          <p:cNvPr id="1026" name="Picture 2" descr="Image">
            <a:extLst>
              <a:ext uri="{FF2B5EF4-FFF2-40B4-BE49-F238E27FC236}">
                <a16:creationId xmlns:a16="http://schemas.microsoft.com/office/drawing/2014/main" id="{36303E5F-EFFF-4F1D-96BA-AD61D219E6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1554" y="1558309"/>
            <a:ext cx="2519673" cy="45354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
            <a:extLst>
              <a:ext uri="{FF2B5EF4-FFF2-40B4-BE49-F238E27FC236}">
                <a16:creationId xmlns:a16="http://schemas.microsoft.com/office/drawing/2014/main" id="{C5FEFC12-0EA6-4EF6-B3B3-C75EB842173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13113" y="1558309"/>
            <a:ext cx="2545307" cy="452725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45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0D025-8226-4F64-89E7-07EFAC0EF7C8}"/>
              </a:ext>
            </a:extLst>
          </p:cNvPr>
          <p:cNvPicPr>
            <a:picLocks noChangeAspect="1"/>
          </p:cNvPicPr>
          <p:nvPr/>
        </p:nvPicPr>
        <p:blipFill rotWithShape="1">
          <a:blip r:embed="rId3">
            <a:extLst/>
          </a:blip>
          <a:srcRect b="15616"/>
          <a:stretch/>
        </p:blipFill>
        <p:spPr>
          <a:xfrm>
            <a:off x="1" y="487"/>
            <a:ext cx="12192000" cy="6857027"/>
          </a:xfrm>
          <a:prstGeom prst="rect">
            <a:avLst/>
          </a:prstGeom>
        </p:spPr>
      </p:pic>
      <p:sp>
        <p:nvSpPr>
          <p:cNvPr id="5" name="Rectangle 4">
            <a:extLst>
              <a:ext uri="{FF2B5EF4-FFF2-40B4-BE49-F238E27FC236}">
                <a16:creationId xmlns:a16="http://schemas.microsoft.com/office/drawing/2014/main" id="{32DFC73B-1B3A-46C8-8449-B5901EDA3715}"/>
              </a:ext>
            </a:extLst>
          </p:cNvPr>
          <p:cNvSpPr/>
          <p:nvPr/>
        </p:nvSpPr>
        <p:spPr bwMode="auto">
          <a:xfrm>
            <a:off x="1" y="488"/>
            <a:ext cx="12192000" cy="7014213"/>
          </a:xfrm>
          <a:prstGeom prst="rect">
            <a:avLst/>
          </a:prstGeom>
          <a:gradFill flip="none" rotWithShape="1">
            <a:gsLst>
              <a:gs pos="0">
                <a:schemeClr val="bg1">
                  <a:alpha val="69000"/>
                </a:schemeClr>
              </a:gs>
              <a:gs pos="100000">
                <a:schemeClr val="bg1">
                  <a:alpha val="37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53C6D899-A4CC-864D-9847-70E1EDB0B31C}"/>
              </a:ext>
            </a:extLst>
          </p:cNvPr>
          <p:cNvSpPr>
            <a:spLocks noGrp="1"/>
          </p:cNvSpPr>
          <p:nvPr>
            <p:ph type="title"/>
          </p:nvPr>
        </p:nvSpPr>
        <p:spPr>
          <a:xfrm>
            <a:off x="603504" y="767419"/>
            <a:ext cx="8444580" cy="3355848"/>
          </a:xfrm>
        </p:spPr>
        <p:txBody>
          <a:bodyPr/>
          <a:lstStyle/>
          <a:p>
            <a:r>
              <a:rPr lang="en-US"/>
              <a:t>Business processes</a:t>
            </a:r>
          </a:p>
        </p:txBody>
      </p:sp>
      <p:sp>
        <p:nvSpPr>
          <p:cNvPr id="3" name="Text Placeholder 2">
            <a:extLst>
              <a:ext uri="{FF2B5EF4-FFF2-40B4-BE49-F238E27FC236}">
                <a16:creationId xmlns:a16="http://schemas.microsoft.com/office/drawing/2014/main" id="{0CD85DA1-2074-A349-AFAE-A191CA9357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3197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35" presetClass="path" presetSubtype="0" decel="100000" fill="hold" grpId="1" nodeType="withEffect">
                                  <p:stCondLst>
                                    <p:cond delay="100"/>
                                  </p:stCondLst>
                                  <p:childTnLst>
                                    <p:animMotion origin="layout" path="M 2.97776E-6 -2.9206E-6 L 2.97776E-6 0.06651 " pathEditMode="relative" rAng="0" ptsTypes="AA">
                                      <p:cBhvr>
                                        <p:cTn id="12" dur="1000" spd="-100000" fill="hold"/>
                                        <p:tgtEl>
                                          <p:spTgt spid="2"/>
                                        </p:tgtEl>
                                        <p:attrNameLst>
                                          <p:attrName>ppt_x</p:attrName>
                                          <p:attrName>ppt_y</p:attrName>
                                        </p:attrNameLst>
                                      </p:cBhvr>
                                      <p:rCtr x="0" y="3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268928" y="269414"/>
            <a:ext cx="5154753" cy="1740246"/>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endParaRPr kumimoji="0" lang="en-US" sz="4313" b="0" i="0" u="none" strike="noStrike" kern="1200" cap="none" spc="-100" normalizeH="0" baseline="0" noProof="0">
              <a:ln w="3175">
                <a:noFill/>
              </a:ln>
              <a:solidFill>
                <a:srgbClr val="1A1A1A"/>
              </a:solidFill>
              <a:effectLst/>
              <a:uLnTx/>
              <a:uFillTx/>
              <a:latin typeface="Segoe UI Light"/>
              <a:ea typeface="+mn-ea"/>
              <a:cs typeface="Segoe UI" pitchFamily="34" charset="0"/>
            </a:endParaRPr>
          </a:p>
        </p:txBody>
      </p:sp>
      <p:grpSp>
        <p:nvGrpSpPr>
          <p:cNvPr id="2" name="Group 1">
            <a:extLst>
              <a:ext uri="{FF2B5EF4-FFF2-40B4-BE49-F238E27FC236}">
                <a16:creationId xmlns:a16="http://schemas.microsoft.com/office/drawing/2014/main" id="{A48EFD3D-C5C3-44AE-8D95-877EA8E3B004}"/>
              </a:ext>
            </a:extLst>
          </p:cNvPr>
          <p:cNvGrpSpPr/>
          <p:nvPr/>
        </p:nvGrpSpPr>
        <p:grpSpPr>
          <a:xfrm>
            <a:off x="5961001" y="1713701"/>
            <a:ext cx="6129949" cy="3917167"/>
            <a:chOff x="5837237" y="1211261"/>
            <a:chExt cx="7029562" cy="4492039"/>
          </a:xfrm>
        </p:grpSpPr>
        <p:pic>
          <p:nvPicPr>
            <p:cNvPr id="10" name="Picture 9">
              <a:extLst>
                <a:ext uri="{FF2B5EF4-FFF2-40B4-BE49-F238E27FC236}">
                  <a16:creationId xmlns:a16="http://schemas.microsoft.com/office/drawing/2014/main" id="{21D9784C-8D2F-400F-9114-22032C340A96}"/>
                </a:ext>
              </a:extLst>
            </p:cNvPr>
            <p:cNvPicPr>
              <a:picLocks noChangeAspect="1"/>
            </p:cNvPicPr>
            <p:nvPr/>
          </p:nvPicPr>
          <p:blipFill>
            <a:blip r:embed="rId3"/>
            <a:stretch>
              <a:fillRect/>
            </a:stretch>
          </p:blipFill>
          <p:spPr>
            <a:xfrm>
              <a:off x="6308097" y="1592262"/>
              <a:ext cx="6082340" cy="3710146"/>
            </a:xfrm>
            <a:prstGeom prst="rect">
              <a:avLst/>
            </a:prstGeom>
          </p:spPr>
        </p:pic>
        <p:pic>
          <p:nvPicPr>
            <p:cNvPr id="8" name="Picture 7">
              <a:extLst>
                <a:ext uri="{FF2B5EF4-FFF2-40B4-BE49-F238E27FC236}">
                  <a16:creationId xmlns:a16="http://schemas.microsoft.com/office/drawing/2014/main" id="{8640D70A-E874-4BB5-9CFA-28EF1A294712}"/>
                </a:ext>
              </a:extLst>
            </p:cNvPr>
            <p:cNvPicPr>
              <a:picLocks/>
            </p:cNvPicPr>
            <p:nvPr/>
          </p:nvPicPr>
          <p:blipFill>
            <a:blip r:embed="rId4">
              <a:extLst>
                <a:ext uri="{28A0092B-C50C-407E-A947-70E740481C1C}">
                  <a14:useLocalDpi xmlns:a14="http://schemas.microsoft.com/office/drawing/2010/main"/>
                </a:ext>
              </a:extLst>
            </a:blip>
            <a:stretch>
              <a:fillRect/>
            </a:stretch>
          </p:blipFill>
          <p:spPr>
            <a:xfrm>
              <a:off x="5837237" y="1211261"/>
              <a:ext cx="7029562" cy="4492039"/>
            </a:xfrm>
            <a:prstGeom prst="rect">
              <a:avLst/>
            </a:prstGeom>
          </p:spPr>
        </p:pic>
      </p:grpSp>
      <p:sp>
        <p:nvSpPr>
          <p:cNvPr id="4" name="Title 3">
            <a:extLst>
              <a:ext uri="{FF2B5EF4-FFF2-40B4-BE49-F238E27FC236}">
                <a16:creationId xmlns:a16="http://schemas.microsoft.com/office/drawing/2014/main" id="{9CF2BC6B-5C60-4C6E-BE42-36B47B9F76F0}"/>
              </a:ext>
            </a:extLst>
          </p:cNvPr>
          <p:cNvSpPr>
            <a:spLocks noGrp="1"/>
          </p:cNvSpPr>
          <p:nvPr>
            <p:ph type="title"/>
          </p:nvPr>
        </p:nvSpPr>
        <p:spPr/>
        <p:txBody>
          <a:bodyPr/>
          <a:lstStyle/>
          <a:p>
            <a:r>
              <a:rPr lang="en-US"/>
              <a:t>Business Process flows</a:t>
            </a:r>
          </a:p>
        </p:txBody>
      </p:sp>
      <p:sp>
        <p:nvSpPr>
          <p:cNvPr id="7" name="Content Placeholder 6">
            <a:extLst>
              <a:ext uri="{FF2B5EF4-FFF2-40B4-BE49-F238E27FC236}">
                <a16:creationId xmlns:a16="http://schemas.microsoft.com/office/drawing/2014/main" id="{865264C8-801A-F442-BAF8-C08846E40889}"/>
              </a:ext>
            </a:extLst>
          </p:cNvPr>
          <p:cNvSpPr>
            <a:spLocks noGrp="1"/>
          </p:cNvSpPr>
          <p:nvPr>
            <p:ph idx="1"/>
          </p:nvPr>
        </p:nvSpPr>
        <p:spPr/>
        <p:txBody>
          <a:bodyPr/>
          <a:lstStyle/>
          <a:p>
            <a:pPr lvl="0"/>
            <a:r>
              <a:rPr lang="en-US"/>
              <a:t>Visual indicators that tell users where they are in the business process</a:t>
            </a:r>
          </a:p>
          <a:p>
            <a:pPr lvl="0"/>
            <a:endParaRPr lang="en-US"/>
          </a:p>
          <a:p>
            <a:pPr lvl="0"/>
            <a:r>
              <a:rPr lang="en-US"/>
              <a:t>Reduce the need for training </a:t>
            </a:r>
          </a:p>
          <a:p>
            <a:pPr lvl="0"/>
            <a:endParaRPr lang="en-US"/>
          </a:p>
          <a:p>
            <a:pPr lvl="0"/>
            <a:r>
              <a:rPr lang="en-US"/>
              <a:t>Configurable to support common line of business methodologies</a:t>
            </a:r>
          </a:p>
        </p:txBody>
      </p:sp>
    </p:spTree>
    <p:extLst>
      <p:ext uri="{BB962C8B-B14F-4D97-AF65-F5344CB8AC3E}">
        <p14:creationId xmlns:p14="http://schemas.microsoft.com/office/powerpoint/2010/main" val="404352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nodePh="1">
                                  <p:stCondLst>
                                    <p:cond delay="0"/>
                                  </p:stCondLst>
                                  <p:endCondLst>
                                    <p:cond evt="begin" delay="0">
                                      <p:tn val="8"/>
                                    </p:cond>
                                  </p:endCondLst>
                                  <p:childTnLst>
                                    <p:animMotion origin="layout" path="M 5.08042E-7 2.91421E-6 L 5.08042E-7 0.25011 " pathEditMode="relative" rAng="0" ptsTypes="AA">
                                      <p:cBhvr>
                                        <p:cTn id="9" dur="750" spd="-100000" fill="hold"/>
                                        <p:tgtEl>
                                          <p:spTgt spid="3"/>
                                        </p:tgtEl>
                                        <p:attrNameLst>
                                          <p:attrName>ppt_x</p:attrName>
                                          <p:attrName>ppt_y</p:attrName>
                                        </p:attrNameLst>
                                      </p:cBhvr>
                                      <p:rCtr x="0" y="125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215A5F-584B-9C48-89E5-C388603C3E74}"/>
              </a:ext>
            </a:extLst>
          </p:cNvPr>
          <p:cNvSpPr>
            <a:spLocks noGrp="1"/>
          </p:cNvSpPr>
          <p:nvPr>
            <p:ph idx="1"/>
          </p:nvPr>
        </p:nvSpPr>
        <p:spPr/>
        <p:txBody>
          <a:bodyPr/>
          <a:lstStyle/>
          <a:p>
            <a:pPr marL="0" indent="0">
              <a:buNone/>
            </a:pPr>
            <a:r>
              <a:rPr lang="en-US" b="1"/>
              <a:t>Build modern business apps—fast</a:t>
            </a:r>
          </a:p>
          <a:p>
            <a:pPr marL="0" indent="0">
              <a:buNone/>
            </a:pPr>
            <a:r>
              <a:rPr lang="en-US"/>
              <a:t>Compose analytics, user experiences, and automation using an integrated set of services from Microsoft.</a:t>
            </a:r>
          </a:p>
          <a:p>
            <a:endParaRPr lang="en-US"/>
          </a:p>
        </p:txBody>
      </p:sp>
      <p:pic>
        <p:nvPicPr>
          <p:cNvPr id="8" name="Picture 7"/>
          <p:cNvPicPr>
            <a:picLocks noChangeAspect="1"/>
          </p:cNvPicPr>
          <p:nvPr/>
        </p:nvPicPr>
        <p:blipFill>
          <a:blip r:embed="rId3"/>
          <a:stretch>
            <a:fillRect/>
          </a:stretch>
        </p:blipFill>
        <p:spPr>
          <a:xfrm>
            <a:off x="8261376" y="2579483"/>
            <a:ext cx="3109886" cy="1699035"/>
          </a:xfrm>
          <a:prstGeom prst="rect">
            <a:avLst/>
          </a:prstGeom>
        </p:spPr>
      </p:pic>
    </p:spTree>
    <p:extLst>
      <p:ext uri="{BB962C8B-B14F-4D97-AF65-F5344CB8AC3E}">
        <p14:creationId xmlns:p14="http://schemas.microsoft.com/office/powerpoint/2010/main" val="407761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D5FA55-628B-445A-8CA8-ED443C9C327B}"/>
              </a:ext>
            </a:extLst>
          </p:cNvPr>
          <p:cNvPicPr>
            <a:picLocks noChangeAspect="1"/>
          </p:cNvPicPr>
          <p:nvPr/>
        </p:nvPicPr>
        <p:blipFill rotWithShape="1">
          <a:blip r:embed="rId3">
            <a:extLst/>
          </a:blip>
          <a:srcRect l="31222" r="22595"/>
          <a:stretch/>
        </p:blipFill>
        <p:spPr>
          <a:xfrm>
            <a:off x="7440639" y="487"/>
            <a:ext cx="4751362" cy="6857027"/>
          </a:xfrm>
          <a:prstGeom prst="rect">
            <a:avLst/>
          </a:prstGeom>
        </p:spPr>
      </p:pic>
      <p:sp>
        <p:nvSpPr>
          <p:cNvPr id="2" name="Title 1">
            <a:extLst>
              <a:ext uri="{FF2B5EF4-FFF2-40B4-BE49-F238E27FC236}">
                <a16:creationId xmlns:a16="http://schemas.microsoft.com/office/drawing/2014/main" id="{A64C1829-71C6-A241-87A3-D4DA0A0C58C9}"/>
              </a:ext>
            </a:extLst>
          </p:cNvPr>
          <p:cNvSpPr>
            <a:spLocks noGrp="1"/>
          </p:cNvSpPr>
          <p:nvPr>
            <p:ph type="title"/>
          </p:nvPr>
        </p:nvSpPr>
        <p:spPr/>
        <p:txBody>
          <a:bodyPr>
            <a:normAutofit fontScale="90000"/>
          </a:bodyPr>
          <a:lstStyle/>
          <a:p>
            <a:r>
              <a:rPr lang="en-US"/>
              <a:t>What can business processes do?</a:t>
            </a:r>
          </a:p>
        </p:txBody>
      </p:sp>
      <p:sp>
        <p:nvSpPr>
          <p:cNvPr id="3" name="Text Placeholder 2">
            <a:extLst>
              <a:ext uri="{FF2B5EF4-FFF2-40B4-BE49-F238E27FC236}">
                <a16:creationId xmlns:a16="http://schemas.microsoft.com/office/drawing/2014/main" id="{B347B883-78B1-D44E-98BA-C1C2561080E0}"/>
              </a:ext>
            </a:extLst>
          </p:cNvPr>
          <p:cNvSpPr>
            <a:spLocks noGrp="1"/>
          </p:cNvSpPr>
          <p:nvPr>
            <p:ph type="body" sz="quarter" idx="1"/>
          </p:nvPr>
        </p:nvSpPr>
        <p:spPr/>
        <p:txBody>
          <a:bodyPr/>
          <a:lstStyle/>
          <a:p>
            <a:r>
              <a:rPr lang="en-US"/>
              <a:t>Create stages or screens that enforce a certain sequence of steps</a:t>
            </a:r>
          </a:p>
          <a:p>
            <a:endParaRPr lang="en-US"/>
          </a:p>
          <a:p>
            <a:r>
              <a:rPr lang="en-US"/>
              <a:t>For each stage, collect data from the user and / or and kick off automated workflows</a:t>
            </a:r>
          </a:p>
          <a:p>
            <a:endParaRPr lang="en-US"/>
          </a:p>
          <a:p>
            <a:r>
              <a:rPr lang="en-US"/>
              <a:t>Create branching logic based on the data</a:t>
            </a:r>
          </a:p>
        </p:txBody>
      </p:sp>
      <p:sp>
        <p:nvSpPr>
          <p:cNvPr id="7" name="Relationship_F003">
            <a:extLst>
              <a:ext uri="{FF2B5EF4-FFF2-40B4-BE49-F238E27FC236}">
                <a16:creationId xmlns:a16="http://schemas.microsoft.com/office/drawing/2014/main" id="{3C9078B0-52C8-4F2E-92C0-1402971CC432}"/>
              </a:ext>
            </a:extLst>
          </p:cNvPr>
          <p:cNvSpPr>
            <a:spLocks noChangeAspect="1" noEditPoints="1"/>
          </p:cNvSpPr>
          <p:nvPr/>
        </p:nvSpPr>
        <p:spPr bwMode="auto">
          <a:xfrm>
            <a:off x="200759" y="4427214"/>
            <a:ext cx="292645" cy="273715"/>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882">
              <a:gradFill>
                <a:gsLst>
                  <a:gs pos="0">
                    <a:srgbClr val="505050"/>
                  </a:gs>
                  <a:gs pos="100000">
                    <a:srgbClr val="505050"/>
                  </a:gs>
                </a:gsLst>
                <a:lin ang="5400000" scaled="1"/>
              </a:gradFill>
            </a:endParaRPr>
          </a:p>
        </p:txBody>
      </p:sp>
      <p:sp>
        <p:nvSpPr>
          <p:cNvPr id="8" name="SurfaceStylus_EC87">
            <a:extLst>
              <a:ext uri="{FF2B5EF4-FFF2-40B4-BE49-F238E27FC236}">
                <a16:creationId xmlns:a16="http://schemas.microsoft.com/office/drawing/2014/main" id="{000E2C70-6383-4263-AFD5-EFA36E97D14F}"/>
              </a:ext>
            </a:extLst>
          </p:cNvPr>
          <p:cNvSpPr>
            <a:spLocks noChangeAspect="1" noEditPoints="1"/>
          </p:cNvSpPr>
          <p:nvPr/>
        </p:nvSpPr>
        <p:spPr bwMode="auto">
          <a:xfrm>
            <a:off x="222201" y="3281278"/>
            <a:ext cx="271203" cy="271332"/>
          </a:xfrm>
          <a:custGeom>
            <a:avLst/>
            <a:gdLst>
              <a:gd name="T0" fmla="*/ 1258 w 3804"/>
              <a:gd name="T1" fmla="*/ 3792 h 3804"/>
              <a:gd name="T2" fmla="*/ 3778 w 3804"/>
              <a:gd name="T3" fmla="*/ 3792 h 3804"/>
              <a:gd name="T4" fmla="*/ 3706 w 3804"/>
              <a:gd name="T5" fmla="*/ 454 h 3804"/>
              <a:gd name="T6" fmla="*/ 3706 w 3804"/>
              <a:gd name="T7" fmla="*/ 98 h 3804"/>
              <a:gd name="T8" fmla="*/ 3350 w 3804"/>
              <a:gd name="T9" fmla="*/ 98 h 3804"/>
              <a:gd name="T10" fmla="*/ 527 w 3804"/>
              <a:gd name="T11" fmla="*/ 2780 h 3804"/>
              <a:gd name="T12" fmla="*/ 282 w 3804"/>
              <a:gd name="T13" fmla="*/ 3103 h 3804"/>
              <a:gd name="T14" fmla="*/ 139 w 3804"/>
              <a:gd name="T15" fmla="*/ 3372 h 3804"/>
              <a:gd name="T16" fmla="*/ 163 w 3804"/>
              <a:gd name="T17" fmla="*/ 3517 h 3804"/>
              <a:gd name="T18" fmla="*/ 287 w 3804"/>
              <a:gd name="T19" fmla="*/ 3641 h 3804"/>
              <a:gd name="T20" fmla="*/ 432 w 3804"/>
              <a:gd name="T21" fmla="*/ 3664 h 3804"/>
              <a:gd name="T22" fmla="*/ 701 w 3804"/>
              <a:gd name="T23" fmla="*/ 3522 h 3804"/>
              <a:gd name="T24" fmla="*/ 1024 w 3804"/>
              <a:gd name="T25" fmla="*/ 3277 h 3804"/>
              <a:gd name="T26" fmla="*/ 3706 w 3804"/>
              <a:gd name="T27" fmla="*/ 454 h 3804"/>
              <a:gd name="T28" fmla="*/ 3150 w 3804"/>
              <a:gd name="T29" fmla="*/ 276 h 3804"/>
              <a:gd name="T30" fmla="*/ 3528 w 3804"/>
              <a:gd name="T31" fmla="*/ 654 h 3804"/>
              <a:gd name="T32" fmla="*/ 0 w 3804"/>
              <a:gd name="T33" fmla="*/ 3804 h 3804"/>
              <a:gd name="T34" fmla="*/ 189 w 3804"/>
              <a:gd name="T35" fmla="*/ 3615 h 3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04" h="3804">
                <a:moveTo>
                  <a:pt x="1258" y="3792"/>
                </a:moveTo>
                <a:cubicBezTo>
                  <a:pt x="3778" y="3792"/>
                  <a:pt x="3778" y="3792"/>
                  <a:pt x="3778" y="3792"/>
                </a:cubicBezTo>
                <a:moveTo>
                  <a:pt x="3706" y="454"/>
                </a:moveTo>
                <a:cubicBezTo>
                  <a:pt x="3804" y="356"/>
                  <a:pt x="3804" y="196"/>
                  <a:pt x="3706" y="98"/>
                </a:cubicBezTo>
                <a:cubicBezTo>
                  <a:pt x="3608" y="0"/>
                  <a:pt x="3448" y="0"/>
                  <a:pt x="3350" y="98"/>
                </a:cubicBezTo>
                <a:cubicBezTo>
                  <a:pt x="527" y="2780"/>
                  <a:pt x="527" y="2780"/>
                  <a:pt x="527" y="2780"/>
                </a:cubicBezTo>
                <a:cubicBezTo>
                  <a:pt x="428" y="2874"/>
                  <a:pt x="346" y="2983"/>
                  <a:pt x="282" y="3103"/>
                </a:cubicBezTo>
                <a:cubicBezTo>
                  <a:pt x="139" y="3372"/>
                  <a:pt x="139" y="3372"/>
                  <a:pt x="139" y="3372"/>
                </a:cubicBezTo>
                <a:cubicBezTo>
                  <a:pt x="115" y="3420"/>
                  <a:pt x="125" y="3479"/>
                  <a:pt x="163" y="3517"/>
                </a:cubicBezTo>
                <a:cubicBezTo>
                  <a:pt x="287" y="3641"/>
                  <a:pt x="287" y="3641"/>
                  <a:pt x="287" y="3641"/>
                </a:cubicBezTo>
                <a:cubicBezTo>
                  <a:pt x="325" y="3679"/>
                  <a:pt x="384" y="3689"/>
                  <a:pt x="432" y="3664"/>
                </a:cubicBezTo>
                <a:cubicBezTo>
                  <a:pt x="701" y="3522"/>
                  <a:pt x="701" y="3522"/>
                  <a:pt x="701" y="3522"/>
                </a:cubicBezTo>
                <a:cubicBezTo>
                  <a:pt x="821" y="3458"/>
                  <a:pt x="930" y="3376"/>
                  <a:pt x="1024" y="3277"/>
                </a:cubicBezTo>
                <a:lnTo>
                  <a:pt x="3706" y="454"/>
                </a:lnTo>
                <a:close/>
                <a:moveTo>
                  <a:pt x="3150" y="276"/>
                </a:moveTo>
                <a:cubicBezTo>
                  <a:pt x="3528" y="654"/>
                  <a:pt x="3528" y="654"/>
                  <a:pt x="3528" y="654"/>
                </a:cubicBezTo>
                <a:moveTo>
                  <a:pt x="0" y="3804"/>
                </a:moveTo>
                <a:cubicBezTo>
                  <a:pt x="189" y="3615"/>
                  <a:pt x="189" y="3615"/>
                  <a:pt x="189" y="3615"/>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882">
              <a:gradFill>
                <a:gsLst>
                  <a:gs pos="0">
                    <a:srgbClr val="505050"/>
                  </a:gs>
                  <a:gs pos="100000">
                    <a:srgbClr val="505050"/>
                  </a:gs>
                </a:gsLst>
              </a:gradFill>
            </a:endParaRPr>
          </a:p>
        </p:txBody>
      </p:sp>
      <p:sp>
        <p:nvSpPr>
          <p:cNvPr id="9" name="Trackers_EADF">
            <a:extLst>
              <a:ext uri="{FF2B5EF4-FFF2-40B4-BE49-F238E27FC236}">
                <a16:creationId xmlns:a16="http://schemas.microsoft.com/office/drawing/2014/main" id="{856D0DA0-B9E3-44E9-A536-4CF5A7C983D5}"/>
              </a:ext>
            </a:extLst>
          </p:cNvPr>
          <p:cNvSpPr>
            <a:spLocks noChangeAspect="1" noEditPoints="1"/>
          </p:cNvSpPr>
          <p:nvPr/>
        </p:nvSpPr>
        <p:spPr bwMode="auto">
          <a:xfrm>
            <a:off x="245951" y="2053776"/>
            <a:ext cx="223705" cy="305032"/>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24117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2616-6045-AD45-A172-3FE18756B26D}"/>
              </a:ext>
            </a:extLst>
          </p:cNvPr>
          <p:cNvSpPr>
            <a:spLocks noGrp="1"/>
          </p:cNvSpPr>
          <p:nvPr>
            <p:ph type="title"/>
          </p:nvPr>
        </p:nvSpPr>
        <p:spPr/>
        <p:txBody>
          <a:bodyPr/>
          <a:lstStyle/>
          <a:p>
            <a:r>
              <a:rPr lang="en-US"/>
              <a:t>Two types of business processes</a:t>
            </a:r>
          </a:p>
        </p:txBody>
      </p:sp>
      <p:sp>
        <p:nvSpPr>
          <p:cNvPr id="3" name="Text Placeholder 2">
            <a:extLst>
              <a:ext uri="{FF2B5EF4-FFF2-40B4-BE49-F238E27FC236}">
                <a16:creationId xmlns:a16="http://schemas.microsoft.com/office/drawing/2014/main" id="{10EA3A19-0E7A-5641-83ED-77B75591DD72}"/>
              </a:ext>
            </a:extLst>
          </p:cNvPr>
          <p:cNvSpPr>
            <a:spLocks noGrp="1"/>
          </p:cNvSpPr>
          <p:nvPr>
            <p:ph type="body" idx="1"/>
          </p:nvPr>
        </p:nvSpPr>
        <p:spPr/>
        <p:txBody>
          <a:bodyPr/>
          <a:lstStyle/>
          <a:p>
            <a:r>
              <a:rPr lang="en-US"/>
              <a:t>Business process flows</a:t>
            </a:r>
          </a:p>
        </p:txBody>
      </p:sp>
      <p:sp>
        <p:nvSpPr>
          <p:cNvPr id="4" name="Content Placeholder 3">
            <a:extLst>
              <a:ext uri="{FF2B5EF4-FFF2-40B4-BE49-F238E27FC236}">
                <a16:creationId xmlns:a16="http://schemas.microsoft.com/office/drawing/2014/main" id="{4C544F5E-6762-5948-BCA6-7882EA5171D3}"/>
              </a:ext>
            </a:extLst>
          </p:cNvPr>
          <p:cNvSpPr>
            <a:spLocks noGrp="1"/>
          </p:cNvSpPr>
          <p:nvPr>
            <p:ph sz="half" idx="2"/>
          </p:nvPr>
        </p:nvSpPr>
        <p:spPr/>
        <p:txBody>
          <a:bodyPr>
            <a:normAutofit lnSpcReduction="10000"/>
          </a:bodyPr>
          <a:lstStyle/>
          <a:p>
            <a:r>
              <a:rPr lang="en-US"/>
              <a:t>Visible by default when you’re on the entity form</a:t>
            </a:r>
          </a:p>
          <a:p>
            <a:endParaRPr lang="en-US"/>
          </a:p>
          <a:p>
            <a:r>
              <a:rPr lang="en-US"/>
              <a:t>Single overall visualization of the whole process</a:t>
            </a:r>
          </a:p>
          <a:p>
            <a:endParaRPr lang="en-US"/>
          </a:p>
          <a:p>
            <a:r>
              <a:rPr lang="en-US"/>
              <a:t>Remembers state in fields tied to the entity</a:t>
            </a:r>
          </a:p>
          <a:p>
            <a:endParaRPr lang="en-US"/>
          </a:p>
          <a:p>
            <a:r>
              <a:rPr lang="en-US"/>
              <a:t>Define multiple BPF’s per entity</a:t>
            </a:r>
          </a:p>
          <a:p>
            <a:endParaRPr lang="en-US"/>
          </a:p>
        </p:txBody>
      </p:sp>
      <p:sp>
        <p:nvSpPr>
          <p:cNvPr id="5" name="Text Placeholder 4">
            <a:extLst>
              <a:ext uri="{FF2B5EF4-FFF2-40B4-BE49-F238E27FC236}">
                <a16:creationId xmlns:a16="http://schemas.microsoft.com/office/drawing/2014/main" id="{15E3DFAB-0CF8-8042-A39C-1D73B481B11A}"/>
              </a:ext>
            </a:extLst>
          </p:cNvPr>
          <p:cNvSpPr>
            <a:spLocks noGrp="1"/>
          </p:cNvSpPr>
          <p:nvPr>
            <p:ph type="body" sz="quarter" idx="3"/>
          </p:nvPr>
        </p:nvSpPr>
        <p:spPr/>
        <p:txBody>
          <a:bodyPr/>
          <a:lstStyle/>
          <a:p>
            <a:r>
              <a:rPr lang="en-US"/>
              <a:t>Task flows</a:t>
            </a:r>
          </a:p>
        </p:txBody>
      </p:sp>
      <p:sp>
        <p:nvSpPr>
          <p:cNvPr id="7" name="Content Placeholder 6">
            <a:extLst>
              <a:ext uri="{FF2B5EF4-FFF2-40B4-BE49-F238E27FC236}">
                <a16:creationId xmlns:a16="http://schemas.microsoft.com/office/drawing/2014/main" id="{BFA0FECE-71C9-C648-892D-3930CFCDE75B}"/>
              </a:ext>
            </a:extLst>
          </p:cNvPr>
          <p:cNvSpPr>
            <a:spLocks noGrp="1"/>
          </p:cNvSpPr>
          <p:nvPr>
            <p:ph sz="quarter" idx="4"/>
          </p:nvPr>
        </p:nvSpPr>
        <p:spPr/>
        <p:txBody>
          <a:bodyPr>
            <a:normAutofit lnSpcReduction="10000"/>
          </a:bodyPr>
          <a:lstStyle/>
          <a:p>
            <a:r>
              <a:rPr lang="en-US"/>
              <a:t>Global entry point for all task flows no matter where you are</a:t>
            </a:r>
          </a:p>
          <a:p>
            <a:endParaRPr lang="en-US"/>
          </a:p>
          <a:p>
            <a:r>
              <a:rPr lang="en-US"/>
              <a:t>More focused on a single task</a:t>
            </a:r>
          </a:p>
          <a:p>
            <a:endParaRPr lang="en-US"/>
          </a:p>
          <a:p>
            <a:r>
              <a:rPr lang="en-US"/>
              <a:t>Repeatable and stateless</a:t>
            </a:r>
          </a:p>
          <a:p>
            <a:endParaRPr lang="en-US"/>
          </a:p>
        </p:txBody>
      </p:sp>
    </p:spTree>
    <p:extLst>
      <p:ext uri="{BB962C8B-B14F-4D97-AF65-F5344CB8AC3E}">
        <p14:creationId xmlns:p14="http://schemas.microsoft.com/office/powerpoint/2010/main" val="296395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EE21-030D-3045-901B-4ED633CB3CA7}"/>
              </a:ext>
            </a:extLst>
          </p:cNvPr>
          <p:cNvSpPr>
            <a:spLocks noGrp="1"/>
          </p:cNvSpPr>
          <p:nvPr>
            <p:ph type="title"/>
          </p:nvPr>
        </p:nvSpPr>
        <p:spPr/>
        <p:txBody>
          <a:bodyPr/>
          <a:lstStyle/>
          <a:p>
            <a:r>
              <a:rPr lang="en-US"/>
              <a:t>Business process flows</a:t>
            </a:r>
          </a:p>
        </p:txBody>
      </p:sp>
      <p:sp>
        <p:nvSpPr>
          <p:cNvPr id="4" name="Content Placeholder 3">
            <a:extLst>
              <a:ext uri="{FF2B5EF4-FFF2-40B4-BE49-F238E27FC236}">
                <a16:creationId xmlns:a16="http://schemas.microsoft.com/office/drawing/2014/main" id="{D5437F3D-7CB6-D04F-8D04-7205322A6975}"/>
              </a:ext>
            </a:extLst>
          </p:cNvPr>
          <p:cNvSpPr>
            <a:spLocks noGrp="1"/>
          </p:cNvSpPr>
          <p:nvPr>
            <p:ph idx="1"/>
          </p:nvPr>
        </p:nvSpPr>
        <p:spPr/>
        <p:txBody>
          <a:bodyPr/>
          <a:lstStyle/>
          <a:p>
            <a:pPr marL="0" indent="0">
              <a:spcBef>
                <a:spcPts val="1176"/>
              </a:spcBef>
              <a:buNone/>
            </a:pPr>
            <a:r>
              <a:rPr lang="en-US"/>
              <a:t>Each stage shows up in the UI</a:t>
            </a:r>
          </a:p>
          <a:p>
            <a:pPr marL="0" indent="0">
              <a:spcBef>
                <a:spcPts val="1176"/>
              </a:spcBef>
              <a:buNone/>
            </a:pPr>
            <a:r>
              <a:rPr lang="en-US"/>
              <a:t>Add conditional branches based on status</a:t>
            </a:r>
          </a:p>
          <a:p>
            <a:pPr marL="0" indent="0">
              <a:spcBef>
                <a:spcPts val="1176"/>
              </a:spcBef>
              <a:buNone/>
            </a:pPr>
            <a:r>
              <a:rPr lang="en-US"/>
              <a:t>Two parts to each stage:</a:t>
            </a:r>
          </a:p>
          <a:p>
            <a:pPr>
              <a:spcBef>
                <a:spcPts val="1176"/>
              </a:spcBef>
            </a:pPr>
            <a:r>
              <a:rPr lang="en-US"/>
              <a:t>Data inputs</a:t>
            </a:r>
          </a:p>
          <a:p>
            <a:pPr>
              <a:spcBef>
                <a:spcPts val="1176"/>
              </a:spcBef>
            </a:pPr>
            <a:r>
              <a:rPr lang="en-US"/>
              <a:t>Common Data Service workflows</a:t>
            </a:r>
          </a:p>
          <a:p>
            <a:endParaRPr lang="en-US"/>
          </a:p>
        </p:txBody>
      </p:sp>
      <p:pic>
        <p:nvPicPr>
          <p:cNvPr id="5" name="Picture 4">
            <a:extLst>
              <a:ext uri="{FF2B5EF4-FFF2-40B4-BE49-F238E27FC236}">
                <a16:creationId xmlns:a16="http://schemas.microsoft.com/office/drawing/2014/main" id="{17E6FD84-4B84-4FD5-A84D-FD9DF6DFAFC3}"/>
              </a:ext>
            </a:extLst>
          </p:cNvPr>
          <p:cNvPicPr>
            <a:picLocks noChangeAspect="1"/>
          </p:cNvPicPr>
          <p:nvPr/>
        </p:nvPicPr>
        <p:blipFill>
          <a:blip r:embed="rId3"/>
          <a:stretch>
            <a:fillRect/>
          </a:stretch>
        </p:blipFill>
        <p:spPr>
          <a:xfrm>
            <a:off x="6766671" y="1638505"/>
            <a:ext cx="5177294" cy="291709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FBB3BAF-E0ED-407F-BFA8-F7A51794494B}"/>
              </a:ext>
            </a:extLst>
          </p:cNvPr>
          <p:cNvPicPr>
            <a:picLocks noChangeAspect="1"/>
          </p:cNvPicPr>
          <p:nvPr/>
        </p:nvPicPr>
        <p:blipFill>
          <a:blip r:embed="rId4"/>
          <a:stretch>
            <a:fillRect/>
          </a:stretch>
        </p:blipFill>
        <p:spPr>
          <a:xfrm>
            <a:off x="6766671" y="4725793"/>
            <a:ext cx="5310601" cy="15782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909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EE21-030D-3045-901B-4ED633CB3CA7}"/>
              </a:ext>
            </a:extLst>
          </p:cNvPr>
          <p:cNvSpPr>
            <a:spLocks noGrp="1"/>
          </p:cNvSpPr>
          <p:nvPr>
            <p:ph type="title"/>
          </p:nvPr>
        </p:nvSpPr>
        <p:spPr/>
        <p:txBody>
          <a:bodyPr/>
          <a:lstStyle/>
          <a:p>
            <a:r>
              <a:rPr lang="en-US"/>
              <a:t>Task flows</a:t>
            </a:r>
          </a:p>
        </p:txBody>
      </p:sp>
      <p:sp>
        <p:nvSpPr>
          <p:cNvPr id="6" name="Content Placeholder 5">
            <a:extLst>
              <a:ext uri="{FF2B5EF4-FFF2-40B4-BE49-F238E27FC236}">
                <a16:creationId xmlns:a16="http://schemas.microsoft.com/office/drawing/2014/main" id="{08212E9A-531A-A54E-AC75-9B16F6428B4C}"/>
              </a:ext>
            </a:extLst>
          </p:cNvPr>
          <p:cNvSpPr>
            <a:spLocks noGrp="1"/>
          </p:cNvSpPr>
          <p:nvPr>
            <p:ph idx="1"/>
          </p:nvPr>
        </p:nvSpPr>
        <p:spPr/>
        <p:txBody>
          <a:bodyPr/>
          <a:lstStyle/>
          <a:p>
            <a:r>
              <a:rPr lang="en-US"/>
              <a:t>Same branching logic as BPF</a:t>
            </a:r>
          </a:p>
          <a:p>
            <a:endParaRPr lang="en-US"/>
          </a:p>
          <a:p>
            <a:r>
              <a:rPr lang="en-US"/>
              <a:t>Not allowed to call workflows on entry or exit</a:t>
            </a:r>
          </a:p>
          <a:p>
            <a:endParaRPr lang="en-US"/>
          </a:p>
          <a:p>
            <a:r>
              <a:rPr lang="en-US"/>
              <a:t>Single global menu at the top</a:t>
            </a:r>
          </a:p>
          <a:p>
            <a:endParaRPr lang="en-US"/>
          </a:p>
        </p:txBody>
      </p:sp>
      <p:pic>
        <p:nvPicPr>
          <p:cNvPr id="4" name="Picture 3">
            <a:extLst>
              <a:ext uri="{FF2B5EF4-FFF2-40B4-BE49-F238E27FC236}">
                <a16:creationId xmlns:a16="http://schemas.microsoft.com/office/drawing/2014/main" id="{74850DB6-22B9-454B-9592-79F9A4815353}"/>
              </a:ext>
            </a:extLst>
          </p:cNvPr>
          <p:cNvPicPr>
            <a:picLocks noChangeAspect="1"/>
          </p:cNvPicPr>
          <p:nvPr/>
        </p:nvPicPr>
        <p:blipFill>
          <a:blip r:embed="rId3"/>
          <a:stretch>
            <a:fillRect/>
          </a:stretch>
        </p:blipFill>
        <p:spPr>
          <a:xfrm>
            <a:off x="9674580" y="3641165"/>
            <a:ext cx="2397586" cy="259738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056D58F-5417-4684-80DF-79A6F928AD65}"/>
              </a:ext>
            </a:extLst>
          </p:cNvPr>
          <p:cNvPicPr>
            <a:picLocks noChangeAspect="1"/>
          </p:cNvPicPr>
          <p:nvPr/>
        </p:nvPicPr>
        <p:blipFill>
          <a:blip r:embed="rId4"/>
          <a:stretch>
            <a:fillRect/>
          </a:stretch>
        </p:blipFill>
        <p:spPr>
          <a:xfrm>
            <a:off x="6693617" y="3641165"/>
            <a:ext cx="2840986" cy="296006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90B3448-7A2E-4AAF-AE39-C70A550F8422}"/>
              </a:ext>
            </a:extLst>
          </p:cNvPr>
          <p:cNvPicPr>
            <a:picLocks noChangeAspect="1"/>
          </p:cNvPicPr>
          <p:nvPr/>
        </p:nvPicPr>
        <p:blipFill>
          <a:blip r:embed="rId5"/>
          <a:stretch>
            <a:fillRect/>
          </a:stretch>
        </p:blipFill>
        <p:spPr>
          <a:xfrm>
            <a:off x="7481079" y="232895"/>
            <a:ext cx="4107047" cy="28569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505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Admin center</a:t>
            </a:r>
          </a:p>
        </p:txBody>
      </p:sp>
      <p:sp>
        <p:nvSpPr>
          <p:cNvPr id="6" name="Content Placeholder 5">
            <a:extLst>
              <a:ext uri="{FF2B5EF4-FFF2-40B4-BE49-F238E27FC236}">
                <a16:creationId xmlns:a16="http://schemas.microsoft.com/office/drawing/2014/main" id="{6632FB75-7888-4E44-9D41-37C679E3E400}"/>
              </a:ext>
            </a:extLst>
          </p:cNvPr>
          <p:cNvSpPr>
            <a:spLocks noGrp="1"/>
          </p:cNvSpPr>
          <p:nvPr>
            <p:ph idx="1"/>
          </p:nvPr>
        </p:nvSpPr>
        <p:spPr/>
        <p:txBody>
          <a:bodyPr>
            <a:normAutofit fontScale="92500" lnSpcReduction="10000"/>
          </a:bodyPr>
          <a:lstStyle/>
          <a:p>
            <a:r>
              <a:rPr lang="en-US"/>
              <a:t>Environment administration</a:t>
            </a:r>
          </a:p>
          <a:p>
            <a:pPr lvl="1"/>
            <a:r>
              <a:rPr lang="en-US"/>
              <a:t>Create and manage your organization’s environments</a:t>
            </a:r>
          </a:p>
          <a:p>
            <a:pPr lvl="1"/>
            <a:r>
              <a:rPr lang="en-US"/>
              <a:t>Lifecycle management of flows</a:t>
            </a:r>
          </a:p>
          <a:p>
            <a:pPr lvl="1"/>
            <a:r>
              <a:rPr lang="en-US"/>
              <a:t>Manage roles and role membership</a:t>
            </a:r>
          </a:p>
          <a:p>
            <a:pPr lvl="1"/>
            <a:r>
              <a:rPr lang="en-US"/>
              <a:t>View license and quota information</a:t>
            </a:r>
          </a:p>
          <a:p>
            <a:r>
              <a:rPr lang="en-US"/>
              <a:t>Data Loss Protection</a:t>
            </a:r>
          </a:p>
          <a:p>
            <a:pPr lvl="1"/>
            <a:r>
              <a:rPr lang="en-US"/>
              <a:t>Control how data flows within your organization</a:t>
            </a:r>
          </a:p>
          <a:p>
            <a:pPr lvl="1"/>
            <a:r>
              <a:rPr lang="en-US"/>
              <a:t>Set policies for classification of services</a:t>
            </a:r>
          </a:p>
          <a:p>
            <a:r>
              <a:rPr lang="en-US"/>
              <a:t>Local agility, central control</a:t>
            </a:r>
          </a:p>
          <a:p>
            <a:pPr lvl="1"/>
            <a:r>
              <a:rPr lang="en-US"/>
              <a:t>Allow teams control over their environment and still have centralized control</a:t>
            </a:r>
          </a:p>
          <a:p>
            <a:endParaRPr lang="en-US"/>
          </a:p>
          <a:p>
            <a:endParaRPr lang="en-US"/>
          </a:p>
        </p:txBody>
      </p:sp>
      <p:pic>
        <p:nvPicPr>
          <p:cNvPr id="3074" name="Picture 2" descr="https://attachment.outlook.office.net/owa/stepsic@microsoft.com/service.svc/s/GetAttachmentThumbnail?id=AAMkADU0YzAyMTg4LThhOGUtNDllNC04MmYyLWU5MWQzYjAyMGUxOABGAAAAAABMeciqrc2RTJr5acjV7G7lBwDwMfHVHCecTKlAv1U5sxm2AAAAfqRkAAAD2P8iDkyKS4SgQ0ulzO2bAAAOKmuoAAABEgAQAIxO19louLdJj47iEB4Dcsk%3D&amp;thumbnailType=2&amp;X-OWA-CANARY=G7SJTZyY3ESq2h0ZYeB84sDu7xc349MYyZJKMPqSHRhcp9878LFs9TjMcE7ko85cEpEPnd6ccVY.&amp;token=9596e1c6-b161-4e52-8949-33dee330a9ce&amp;owa=outlook.offic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194" y="1262641"/>
            <a:ext cx="5941270" cy="531398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spTree>
    <p:extLst>
      <p:ext uri="{BB962C8B-B14F-4D97-AF65-F5344CB8AC3E}">
        <p14:creationId xmlns:p14="http://schemas.microsoft.com/office/powerpoint/2010/main" val="4527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t>Build a connector</a:t>
            </a:r>
            <a:br>
              <a:rPr lang="en-US" sz="4000"/>
            </a:br>
            <a:r>
              <a:rPr lang="en-US" sz="4000"/>
              <a:t>to feature on Flow OR custom to your company</a:t>
            </a:r>
          </a:p>
        </p:txBody>
      </p:sp>
      <p:sp>
        <p:nvSpPr>
          <p:cNvPr id="3" name="Text Placeholder 2"/>
          <p:cNvSpPr>
            <a:spLocks noGrp="1"/>
          </p:cNvSpPr>
          <p:nvPr>
            <p:ph idx="1"/>
          </p:nvPr>
        </p:nvSpPr>
        <p:spPr/>
        <p:txBody>
          <a:bodyPr/>
          <a:lstStyle/>
          <a:p>
            <a:r>
              <a:rPr lang="en-US"/>
              <a:t>Connect to your own services</a:t>
            </a:r>
          </a:p>
          <a:p>
            <a:pPr lvl="1"/>
            <a:r>
              <a:rPr lang="en-US"/>
              <a:t>Any REST end-point</a:t>
            </a:r>
          </a:p>
          <a:p>
            <a:r>
              <a:rPr lang="en-US"/>
              <a:t>Custom connectors within an organization</a:t>
            </a:r>
          </a:p>
          <a:p>
            <a:pPr lvl="1"/>
            <a:r>
              <a:rPr lang="en-US"/>
              <a:t>Scoped to a company</a:t>
            </a:r>
          </a:p>
          <a:p>
            <a:r>
              <a:rPr lang="en-US"/>
              <a:t>Partner with Flow and </a:t>
            </a:r>
            <a:r>
              <a:rPr lang="en-US" err="1"/>
              <a:t>LogicApps</a:t>
            </a:r>
            <a:r>
              <a:rPr lang="en-US"/>
              <a:t> to build first class connectors for your services</a:t>
            </a:r>
          </a:p>
          <a:p>
            <a:pPr lvl="1"/>
            <a:r>
              <a:rPr lang="en-US"/>
              <a:t>Showcase your hero scenarios using templates and explore co-marketing opportunities with Microsoft</a:t>
            </a:r>
          </a:p>
        </p:txBody>
      </p:sp>
      <p:pic>
        <p:nvPicPr>
          <p:cNvPr id="5" name="Picture 4">
            <a:extLst>
              <a:ext uri="{FF2B5EF4-FFF2-40B4-BE49-F238E27FC236}">
                <a16:creationId xmlns:a16="http://schemas.microsoft.com/office/drawing/2014/main" id="{A15ED341-E68D-4BD9-AC4B-533A3BAC4764}"/>
              </a:ext>
            </a:extLst>
          </p:cNvPr>
          <p:cNvPicPr>
            <a:picLocks noChangeAspect="1"/>
          </p:cNvPicPr>
          <p:nvPr/>
        </p:nvPicPr>
        <p:blipFill>
          <a:blip r:embed="rId3"/>
          <a:stretch>
            <a:fillRect/>
          </a:stretch>
        </p:blipFill>
        <p:spPr>
          <a:xfrm>
            <a:off x="7100269" y="2627011"/>
            <a:ext cx="4824500" cy="243099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677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Embed Flow in websites or applications</a:t>
            </a:r>
          </a:p>
        </p:txBody>
      </p:sp>
      <p:sp>
        <p:nvSpPr>
          <p:cNvPr id="6" name="Content Placeholder 5">
            <a:extLst>
              <a:ext uri="{FF2B5EF4-FFF2-40B4-BE49-F238E27FC236}">
                <a16:creationId xmlns:a16="http://schemas.microsoft.com/office/drawing/2014/main" id="{14A1C60B-0B8F-43FD-B6AF-362BE10A9598}"/>
              </a:ext>
            </a:extLst>
          </p:cNvPr>
          <p:cNvSpPr>
            <a:spLocks noGrp="1"/>
          </p:cNvSpPr>
          <p:nvPr>
            <p:ph idx="1"/>
          </p:nvPr>
        </p:nvSpPr>
        <p:spPr/>
        <p:txBody>
          <a:bodyPr/>
          <a:lstStyle/>
          <a:p>
            <a:pPr marL="4572" lvl="1" indent="0">
              <a:buNone/>
            </a:pPr>
            <a:r>
              <a:rPr lang="en-US"/>
              <a:t>Use Flow widgets in &lt;IFRAME&gt; to </a:t>
            </a:r>
          </a:p>
          <a:p>
            <a:pPr marL="4572" lvl="1" indent="0">
              <a:buNone/>
            </a:pPr>
            <a:r>
              <a:rPr lang="en-US"/>
              <a:t>host a tailored view of templates for your service</a:t>
            </a:r>
          </a:p>
          <a:p>
            <a:pPr marL="4572" lvl="1" indent="0">
              <a:buNone/>
            </a:pPr>
            <a:r>
              <a:rPr lang="en-US"/>
              <a:t>create a flow from a template</a:t>
            </a:r>
          </a:p>
          <a:p>
            <a:pPr marL="4572" lvl="1" indent="0">
              <a:buNone/>
            </a:pPr>
            <a:r>
              <a:rPr lang="en-US"/>
              <a:t>show the user their flows filtered by your service</a:t>
            </a:r>
          </a:p>
          <a:p>
            <a:pPr marL="4572" lvl="1" indent="0">
              <a:buNone/>
            </a:pPr>
            <a:endParaRPr lang="en-US"/>
          </a:p>
          <a:p>
            <a:pPr marL="4572" lvl="1" indent="0">
              <a:buNone/>
            </a:pPr>
            <a:r>
              <a:rPr lang="en-US"/>
              <a:t>Read more here: https://flow.microsoft.com/en-us/documentation/embed-flow-dev/</a:t>
            </a:r>
          </a:p>
        </p:txBody>
      </p:sp>
      <p:pic>
        <p:nvPicPr>
          <p:cNvPr id="2050" name="Picture 2" descr="Wunder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096" y="1934959"/>
            <a:ext cx="5822234" cy="41833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27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2">
            <a:extLst>
              <a:ext uri="{FF2B5EF4-FFF2-40B4-BE49-F238E27FC236}">
                <a16:creationId xmlns:a16="http://schemas.microsoft.com/office/drawing/2014/main" id="{06322EC7-9816-48F7-9037-03BB1FEEAA6A}"/>
              </a:ext>
            </a:extLst>
          </p:cNvPr>
          <p:cNvSpPr>
            <a:spLocks noGrp="1"/>
          </p:cNvSpPr>
          <p:nvPr>
            <p:ph type="title"/>
          </p:nvPr>
        </p:nvSpPr>
        <p:spPr/>
        <p:txBody>
          <a:bodyPr>
            <a:normAutofit/>
          </a:bodyPr>
          <a:lstStyle/>
          <a:p>
            <a:r>
              <a:rPr lang="en-US"/>
              <a:t>Globally Deployed</a:t>
            </a:r>
          </a:p>
        </p:txBody>
      </p:sp>
      <p:sp>
        <p:nvSpPr>
          <p:cNvPr id="2" name="Text Placeholder 1">
            <a:extLst>
              <a:ext uri="{FF2B5EF4-FFF2-40B4-BE49-F238E27FC236}">
                <a16:creationId xmlns:a16="http://schemas.microsoft.com/office/drawing/2014/main" id="{04F5F820-8386-432C-A721-7C326281A2AE}"/>
              </a:ext>
            </a:extLst>
          </p:cNvPr>
          <p:cNvSpPr>
            <a:spLocks noGrp="1"/>
          </p:cNvSpPr>
          <p:nvPr>
            <p:ph type="body" sz="quarter" idx="4294967295"/>
          </p:nvPr>
        </p:nvSpPr>
        <p:spPr>
          <a:xfrm>
            <a:off x="350011" y="1038534"/>
            <a:ext cx="3068638" cy="5449887"/>
          </a:xfrm>
          <a:prstGeom prst="rect">
            <a:avLst/>
          </a:prstGeom>
        </p:spPr>
        <p:txBody>
          <a:bodyPr>
            <a:normAutofit/>
          </a:bodyPr>
          <a:lstStyle/>
          <a:p>
            <a:pPr marL="224097" lvl="1" indent="0">
              <a:buNone/>
            </a:pPr>
            <a:endParaRPr lang="en-US" sz="1568" b="1"/>
          </a:p>
          <a:p>
            <a:pPr marL="224097" lvl="1" indent="0">
              <a:buNone/>
            </a:pPr>
            <a:endParaRPr lang="en-US" sz="1568" b="1"/>
          </a:p>
          <a:p>
            <a:pPr marL="224097" lvl="1" indent="0">
              <a:buNone/>
            </a:pPr>
            <a:endParaRPr lang="en-US" sz="1568" b="1"/>
          </a:p>
          <a:p>
            <a:pPr marL="224097" lvl="1" indent="0">
              <a:buNone/>
            </a:pPr>
            <a:r>
              <a:rPr lang="en-US" sz="1568" b="1"/>
              <a:t>Global network of sellers</a:t>
            </a:r>
            <a:br>
              <a:rPr lang="en-US" sz="1568" b="1"/>
            </a:br>
            <a:r>
              <a:rPr lang="en-US" sz="1568"/>
              <a:t>Adding dedicated GBB</a:t>
            </a:r>
            <a:endParaRPr lang="en-US" sz="1568" b="1"/>
          </a:p>
          <a:p>
            <a:pPr marL="224097" lvl="1" indent="0">
              <a:buNone/>
            </a:pPr>
            <a:r>
              <a:rPr lang="en-US" sz="1568" b="1"/>
              <a:t>Global network of partners</a:t>
            </a:r>
            <a:br>
              <a:rPr lang="en-US" sz="1568" b="1"/>
            </a:br>
            <a:r>
              <a:rPr lang="en-US" sz="1568"/>
              <a:t>Adding Dynamics partners</a:t>
            </a:r>
            <a:endParaRPr lang="en-US" sz="1568" b="1"/>
          </a:p>
          <a:p>
            <a:pPr marL="224097" lvl="1" indent="0">
              <a:buNone/>
            </a:pPr>
            <a:endParaRPr lang="en-US" sz="1400" b="1"/>
          </a:p>
          <a:p>
            <a:pPr marL="224097" lvl="1" indent="0">
              <a:buNone/>
            </a:pPr>
            <a:r>
              <a:rPr lang="en-US" sz="1400" b="1"/>
              <a:t>Existing locations</a:t>
            </a:r>
          </a:p>
          <a:p>
            <a:pPr marL="425265" lvl="2" indent="0">
              <a:buNone/>
            </a:pPr>
            <a:r>
              <a:rPr lang="en-US" sz="1200"/>
              <a:t>United States</a:t>
            </a:r>
          </a:p>
          <a:p>
            <a:pPr marL="425265" lvl="2" indent="0">
              <a:buNone/>
            </a:pPr>
            <a:r>
              <a:rPr lang="en-US" sz="1200"/>
              <a:t>Canada</a:t>
            </a:r>
          </a:p>
          <a:p>
            <a:pPr marL="425265" lvl="2" indent="0">
              <a:buNone/>
            </a:pPr>
            <a:r>
              <a:rPr lang="en-US" sz="1200"/>
              <a:t>United Kingdom</a:t>
            </a:r>
          </a:p>
          <a:p>
            <a:pPr marL="425265" lvl="2" indent="0">
              <a:buNone/>
            </a:pPr>
            <a:r>
              <a:rPr lang="en-US" sz="1200"/>
              <a:t>Europe</a:t>
            </a:r>
          </a:p>
          <a:p>
            <a:pPr marL="425265" lvl="2" indent="0">
              <a:buNone/>
            </a:pPr>
            <a:r>
              <a:rPr lang="en-US" sz="1200"/>
              <a:t>India</a:t>
            </a:r>
          </a:p>
          <a:p>
            <a:pPr marL="425265" lvl="2" indent="0">
              <a:buNone/>
            </a:pPr>
            <a:r>
              <a:rPr lang="en-US" sz="1200"/>
              <a:t>Australia</a:t>
            </a:r>
          </a:p>
          <a:p>
            <a:pPr marL="425265" lvl="2" indent="0">
              <a:buNone/>
            </a:pPr>
            <a:r>
              <a:rPr lang="en-US" sz="1200"/>
              <a:t>Japan</a:t>
            </a:r>
          </a:p>
          <a:p>
            <a:pPr marL="425265" lvl="2" indent="0">
              <a:buNone/>
            </a:pPr>
            <a:r>
              <a:rPr lang="en-US" sz="1200"/>
              <a:t>Asia-Pacific</a:t>
            </a:r>
          </a:p>
          <a:p>
            <a:pPr marL="224097" lvl="1" indent="0">
              <a:buNone/>
            </a:pPr>
            <a:endParaRPr lang="en-US" sz="1400" b="1"/>
          </a:p>
          <a:p>
            <a:pPr marL="224097" lvl="1" indent="0">
              <a:buNone/>
            </a:pPr>
            <a:endParaRPr lang="en-US" sz="1400" b="1"/>
          </a:p>
          <a:p>
            <a:pPr marL="224097" lvl="1" indent="0">
              <a:buNone/>
            </a:pPr>
            <a:r>
              <a:rPr lang="en-US" sz="1400" b="1"/>
              <a:t>Coming soon</a:t>
            </a:r>
          </a:p>
          <a:p>
            <a:pPr marL="498417" lvl="2" indent="0">
              <a:buNone/>
            </a:pPr>
            <a:r>
              <a:rPr lang="en-US" sz="1200"/>
              <a:t>South America</a:t>
            </a:r>
            <a:br>
              <a:rPr lang="en-US" sz="1200"/>
            </a:br>
            <a:r>
              <a:rPr lang="en-US" sz="1200"/>
              <a:t>US Government Cloud</a:t>
            </a:r>
          </a:p>
        </p:txBody>
      </p:sp>
      <p:sp>
        <p:nvSpPr>
          <p:cNvPr id="5" name="Oval 4">
            <a:extLst>
              <a:ext uri="{FF2B5EF4-FFF2-40B4-BE49-F238E27FC236}">
                <a16:creationId xmlns:a16="http://schemas.microsoft.com/office/drawing/2014/main" id="{27DB59DB-FD4D-4811-AD23-C4209D520B3D}"/>
              </a:ext>
            </a:extLst>
          </p:cNvPr>
          <p:cNvSpPr/>
          <p:nvPr/>
        </p:nvSpPr>
        <p:spPr bwMode="auto">
          <a:xfrm>
            <a:off x="10719734" y="4848974"/>
            <a:ext cx="175735" cy="175735"/>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algn="ctr" defTabSz="895923" fontAlgn="base">
              <a:lnSpc>
                <a:spcPct val="90000"/>
              </a:lnSpc>
              <a:spcBef>
                <a:spcPct val="0"/>
              </a:spcBef>
              <a:spcAft>
                <a:spcPct val="0"/>
              </a:spcAft>
            </a:pPr>
            <a:endParaRPr lang="en-US" sz="173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6" name="Globe__MAP">
            <a:extLst>
              <a:ext uri="{FF2B5EF4-FFF2-40B4-BE49-F238E27FC236}">
                <a16:creationId xmlns:a16="http://schemas.microsoft.com/office/drawing/2014/main" id="{F4C20D0C-9925-4C4C-8B21-538673EE7539}"/>
              </a:ext>
            </a:extLst>
          </p:cNvPr>
          <p:cNvPicPr>
            <a:picLocks noChangeAspect="1"/>
          </p:cNvPicPr>
          <p:nvPr/>
        </p:nvPicPr>
        <p:blipFill rotWithShape="1">
          <a:blip r:embed="rId4">
            <a:lum bright="15000"/>
          </a:blip>
          <a:srcRect l="10391" t="24273"/>
          <a:stretch/>
        </p:blipFill>
        <p:spPr>
          <a:xfrm>
            <a:off x="3622431" y="1925516"/>
            <a:ext cx="8756669" cy="4303074"/>
          </a:xfrm>
          <a:prstGeom prst="rect">
            <a:avLst/>
          </a:prstGeom>
        </p:spPr>
      </p:pic>
      <p:sp>
        <p:nvSpPr>
          <p:cNvPr id="52" name="Oval 51">
            <a:extLst>
              <a:ext uri="{FF2B5EF4-FFF2-40B4-BE49-F238E27FC236}">
                <a16:creationId xmlns:a16="http://schemas.microsoft.com/office/drawing/2014/main" id="{4C5ABA85-8F50-4193-86FA-16EF61F454A8}"/>
              </a:ext>
            </a:extLst>
          </p:cNvPr>
          <p:cNvSpPr/>
          <p:nvPr/>
        </p:nvSpPr>
        <p:spPr bwMode="auto">
          <a:xfrm>
            <a:off x="5873454" y="4673239"/>
            <a:ext cx="175735" cy="175735"/>
          </a:xfrm>
          <a:prstGeom prst="ellipse">
            <a:avLst/>
          </a:prstGeom>
          <a:noFill/>
          <a:ln w="2857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5ADFF3DE-BEB9-4C4D-AADC-1C885C3AFCED}"/>
              </a:ext>
            </a:extLst>
          </p:cNvPr>
          <p:cNvSpPr/>
          <p:nvPr/>
        </p:nvSpPr>
        <p:spPr bwMode="auto">
          <a:xfrm>
            <a:off x="4045373" y="2724807"/>
            <a:ext cx="175735" cy="175735"/>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F9F0B143-FAED-4524-ACCC-592C44DCD83C}"/>
              </a:ext>
            </a:extLst>
          </p:cNvPr>
          <p:cNvSpPr/>
          <p:nvPr/>
        </p:nvSpPr>
        <p:spPr bwMode="auto">
          <a:xfrm>
            <a:off x="5246456" y="2493626"/>
            <a:ext cx="175735" cy="175735"/>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51DC0A6F-E1C5-4101-A9F9-4A5971D31978}"/>
              </a:ext>
            </a:extLst>
          </p:cNvPr>
          <p:cNvSpPr/>
          <p:nvPr/>
        </p:nvSpPr>
        <p:spPr bwMode="auto">
          <a:xfrm>
            <a:off x="7350241" y="2465114"/>
            <a:ext cx="175735" cy="175735"/>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9DBB77E3-AE3A-476E-938A-596E18804F6D}"/>
              </a:ext>
            </a:extLst>
          </p:cNvPr>
          <p:cNvSpPr/>
          <p:nvPr/>
        </p:nvSpPr>
        <p:spPr bwMode="auto">
          <a:xfrm>
            <a:off x="11295046" y="5196978"/>
            <a:ext cx="175735" cy="175735"/>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9C5127EB-0C1C-4335-A776-C3C71FC2FE1B}"/>
              </a:ext>
            </a:extLst>
          </p:cNvPr>
          <p:cNvSpPr/>
          <p:nvPr/>
        </p:nvSpPr>
        <p:spPr bwMode="auto">
          <a:xfrm>
            <a:off x="10975224" y="2900542"/>
            <a:ext cx="175735" cy="175735"/>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6306422F-ADF2-47E7-827E-05F974FDE545}"/>
              </a:ext>
            </a:extLst>
          </p:cNvPr>
          <p:cNvSpPr/>
          <p:nvPr/>
        </p:nvSpPr>
        <p:spPr bwMode="auto">
          <a:xfrm>
            <a:off x="9436712" y="3395399"/>
            <a:ext cx="175735" cy="175735"/>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9213BCE4-4F6B-A843-8FDC-73D7E9D39FF3}"/>
              </a:ext>
            </a:extLst>
          </p:cNvPr>
          <p:cNvSpPr/>
          <p:nvPr/>
        </p:nvSpPr>
        <p:spPr bwMode="auto">
          <a:xfrm>
            <a:off x="7128066" y="2377247"/>
            <a:ext cx="175735" cy="175735"/>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2E8AB307-7D48-F044-A53D-D1EF653A1C35}"/>
              </a:ext>
            </a:extLst>
          </p:cNvPr>
          <p:cNvSpPr/>
          <p:nvPr/>
        </p:nvSpPr>
        <p:spPr bwMode="auto">
          <a:xfrm>
            <a:off x="5031817" y="2952021"/>
            <a:ext cx="175735" cy="175735"/>
          </a:xfrm>
          <a:prstGeom prst="ellipse">
            <a:avLst/>
          </a:prstGeom>
          <a:noFill/>
          <a:ln w="2857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Oval 14">
            <a:extLst>
              <a:ext uri="{FF2B5EF4-FFF2-40B4-BE49-F238E27FC236}">
                <a16:creationId xmlns:a16="http://schemas.microsoft.com/office/drawing/2014/main" id="{D7A39724-B35D-4455-A871-FC4226662931}"/>
              </a:ext>
            </a:extLst>
          </p:cNvPr>
          <p:cNvSpPr/>
          <p:nvPr/>
        </p:nvSpPr>
        <p:spPr bwMode="auto">
          <a:xfrm>
            <a:off x="350011" y="3126225"/>
            <a:ext cx="175735" cy="175735"/>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 name="Oval 15">
            <a:extLst>
              <a:ext uri="{FF2B5EF4-FFF2-40B4-BE49-F238E27FC236}">
                <a16:creationId xmlns:a16="http://schemas.microsoft.com/office/drawing/2014/main" id="{32FDFE32-6A67-44F5-AF3D-98E4A902E2D8}"/>
              </a:ext>
            </a:extLst>
          </p:cNvPr>
          <p:cNvSpPr/>
          <p:nvPr/>
        </p:nvSpPr>
        <p:spPr bwMode="auto">
          <a:xfrm>
            <a:off x="369332" y="5742046"/>
            <a:ext cx="175735" cy="175735"/>
          </a:xfrm>
          <a:prstGeom prst="ellipse">
            <a:avLst/>
          </a:prstGeom>
          <a:noFill/>
          <a:ln w="28575"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 name="Oval 16">
            <a:extLst>
              <a:ext uri="{FF2B5EF4-FFF2-40B4-BE49-F238E27FC236}">
                <a16:creationId xmlns:a16="http://schemas.microsoft.com/office/drawing/2014/main" id="{F1E239EE-C3F6-4685-B63F-15A41A720D6E}"/>
              </a:ext>
            </a:extLst>
          </p:cNvPr>
          <p:cNvSpPr/>
          <p:nvPr/>
        </p:nvSpPr>
        <p:spPr bwMode="auto">
          <a:xfrm>
            <a:off x="10505704" y="3425807"/>
            <a:ext cx="175735" cy="175735"/>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35" tIns="351471" rIns="175735" bIns="140588" numCol="1" spcCol="0" rtlCol="0" fromWordArt="0" anchor="t" anchorCtr="0" forceAA="0" compatLnSpc="1">
            <a:prstTxWarp prst="textNoShape">
              <a:avLst/>
            </a:prstTxWarp>
            <a:noAutofit/>
          </a:bodyPr>
          <a:lstStyle/>
          <a:p>
            <a:pPr defTabSz="895923">
              <a:spcBef>
                <a:spcPct val="0"/>
              </a:spcBef>
              <a:spcAft>
                <a:spcPct val="0"/>
              </a:spcAft>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53845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E65649-DF14-429D-8371-11F7E5ACBF85}"/>
              </a:ext>
            </a:extLst>
          </p:cNvPr>
          <p:cNvSpPr>
            <a:spLocks noGrp="1"/>
          </p:cNvSpPr>
          <p:nvPr>
            <p:ph type="title"/>
          </p:nvPr>
        </p:nvSpPr>
        <p:spPr/>
        <p:txBody>
          <a:bodyPr/>
          <a:lstStyle/>
          <a:p>
            <a:pPr algn="ctr"/>
            <a:r>
              <a:rPr lang="en-US"/>
              <a:t>Microsoft Flow Roadmap</a:t>
            </a:r>
          </a:p>
        </p:txBody>
      </p:sp>
      <p:sp>
        <p:nvSpPr>
          <p:cNvPr id="5" name="Text Placeholder 4">
            <a:extLst>
              <a:ext uri="{FF2B5EF4-FFF2-40B4-BE49-F238E27FC236}">
                <a16:creationId xmlns:a16="http://schemas.microsoft.com/office/drawing/2014/main" id="{053D559F-3B20-4163-BB8A-28CDD659E9EE}"/>
              </a:ext>
            </a:extLst>
          </p:cNvPr>
          <p:cNvSpPr>
            <a:spLocks noGrp="1"/>
          </p:cNvSpPr>
          <p:nvPr>
            <p:ph type="body" idx="1"/>
          </p:nvPr>
        </p:nvSpPr>
        <p:spPr/>
        <p:txBody>
          <a:bodyPr/>
          <a:lstStyle/>
          <a:p>
            <a:r>
              <a:rPr lang="en-US"/>
              <a:t>Q2/Q3 Calendar 2018</a:t>
            </a:r>
          </a:p>
        </p:txBody>
      </p:sp>
      <p:sp>
        <p:nvSpPr>
          <p:cNvPr id="6" name="Content Placeholder 5">
            <a:extLst>
              <a:ext uri="{FF2B5EF4-FFF2-40B4-BE49-F238E27FC236}">
                <a16:creationId xmlns:a16="http://schemas.microsoft.com/office/drawing/2014/main" id="{6E822097-B04F-429D-A182-076D6B71DCFA}"/>
              </a:ext>
            </a:extLst>
          </p:cNvPr>
          <p:cNvSpPr>
            <a:spLocks noGrp="1"/>
          </p:cNvSpPr>
          <p:nvPr>
            <p:ph sz="half" idx="2"/>
          </p:nvPr>
        </p:nvSpPr>
        <p:spPr/>
        <p:txBody>
          <a:bodyPr>
            <a:normAutofit fontScale="70000" lnSpcReduction="20000"/>
          </a:bodyPr>
          <a:lstStyle/>
          <a:p>
            <a:r>
              <a:rPr lang="en-US"/>
              <a:t>User Experience</a:t>
            </a:r>
          </a:p>
          <a:p>
            <a:pPr lvl="1"/>
            <a:r>
              <a:rPr lang="en-US"/>
              <a:t>Built-in guidance for debugging actions and conditions</a:t>
            </a:r>
          </a:p>
          <a:p>
            <a:pPr lvl="1"/>
            <a:r>
              <a:rPr lang="en-US"/>
              <a:t>AppSource for company-wide app sharing</a:t>
            </a:r>
          </a:p>
          <a:p>
            <a:pPr lvl="1"/>
            <a:r>
              <a:rPr lang="en-US"/>
              <a:t>Customized From and attachments in Modern Approvals</a:t>
            </a:r>
          </a:p>
          <a:p>
            <a:r>
              <a:rPr lang="en-US"/>
              <a:t>Office 365 Integration</a:t>
            </a:r>
          </a:p>
          <a:p>
            <a:pPr lvl="1"/>
            <a:r>
              <a:rPr lang="en-US"/>
              <a:t>Microsoft Teams trigger and integration</a:t>
            </a:r>
          </a:p>
          <a:p>
            <a:pPr lvl="1"/>
            <a:r>
              <a:rPr lang="en-US"/>
              <a:t>“In-the-box” review Flows in SharePoint Online</a:t>
            </a:r>
          </a:p>
          <a:p>
            <a:pPr lvl="1"/>
            <a:r>
              <a:rPr lang="en-US"/>
              <a:t>SharePoint Online Content Publishing approvals</a:t>
            </a:r>
          </a:p>
          <a:p>
            <a:pPr lvl="1"/>
            <a:r>
              <a:rPr lang="en-US"/>
              <a:t>Enhanced SharePoint Online field types support</a:t>
            </a:r>
          </a:p>
          <a:p>
            <a:pPr lvl="1"/>
            <a:r>
              <a:rPr lang="en-US"/>
              <a:t>Office client integration</a:t>
            </a:r>
          </a:p>
          <a:p>
            <a:r>
              <a:rPr lang="en-US"/>
              <a:t>Compliance</a:t>
            </a:r>
          </a:p>
          <a:p>
            <a:pPr lvl="1"/>
            <a:r>
              <a:rPr lang="en-US"/>
              <a:t>Support for GDPR compliance</a:t>
            </a:r>
          </a:p>
          <a:p>
            <a:pPr lvl="1"/>
            <a:r>
              <a:rPr lang="en-US"/>
              <a:t>Data residency within the UK cloud geo</a:t>
            </a:r>
          </a:p>
          <a:p>
            <a:pPr lvl="1"/>
            <a:r>
              <a:rPr lang="en-US"/>
              <a:t>US Government cloud deployment</a:t>
            </a:r>
          </a:p>
          <a:p>
            <a:pPr lvl="1"/>
            <a:r>
              <a:rPr lang="en-US"/>
              <a:t>IT Pro, Admin and Developer</a:t>
            </a:r>
          </a:p>
          <a:p>
            <a:pPr lvl="1"/>
            <a:r>
              <a:rPr lang="en-US"/>
              <a:t>Sandbox environments</a:t>
            </a:r>
          </a:p>
          <a:p>
            <a:endParaRPr lang="en-US"/>
          </a:p>
        </p:txBody>
      </p:sp>
      <p:sp>
        <p:nvSpPr>
          <p:cNvPr id="7" name="Text Placeholder 6">
            <a:extLst>
              <a:ext uri="{FF2B5EF4-FFF2-40B4-BE49-F238E27FC236}">
                <a16:creationId xmlns:a16="http://schemas.microsoft.com/office/drawing/2014/main" id="{39816EDC-E942-4029-98AC-7F72A9F11176}"/>
              </a:ext>
            </a:extLst>
          </p:cNvPr>
          <p:cNvSpPr>
            <a:spLocks noGrp="1"/>
          </p:cNvSpPr>
          <p:nvPr>
            <p:ph type="body" sz="quarter" idx="3"/>
          </p:nvPr>
        </p:nvSpPr>
        <p:spPr/>
        <p:txBody>
          <a:bodyPr/>
          <a:lstStyle/>
          <a:p>
            <a:r>
              <a:rPr lang="en-US"/>
              <a:t>Next</a:t>
            </a:r>
          </a:p>
        </p:txBody>
      </p:sp>
      <p:sp>
        <p:nvSpPr>
          <p:cNvPr id="8" name="Content Placeholder 7">
            <a:extLst>
              <a:ext uri="{FF2B5EF4-FFF2-40B4-BE49-F238E27FC236}">
                <a16:creationId xmlns:a16="http://schemas.microsoft.com/office/drawing/2014/main" id="{9C89B5BD-74C1-4B5E-9589-33CDB0642B70}"/>
              </a:ext>
            </a:extLst>
          </p:cNvPr>
          <p:cNvSpPr>
            <a:spLocks noGrp="1"/>
          </p:cNvSpPr>
          <p:nvPr>
            <p:ph sz="quarter" idx="4"/>
          </p:nvPr>
        </p:nvSpPr>
        <p:spPr/>
        <p:txBody>
          <a:bodyPr>
            <a:normAutofit fontScale="70000" lnSpcReduction="20000"/>
          </a:bodyPr>
          <a:lstStyle/>
          <a:p>
            <a:r>
              <a:rPr lang="en-US"/>
              <a:t>User Experience</a:t>
            </a:r>
          </a:p>
          <a:p>
            <a:pPr lvl="1"/>
            <a:r>
              <a:rPr lang="en-US"/>
              <a:t>Leverage device signals on mobile devices</a:t>
            </a:r>
          </a:p>
          <a:p>
            <a:pPr lvl="1"/>
            <a:r>
              <a:rPr lang="en-US"/>
              <a:t>Use a HTML rich text editor to build emails</a:t>
            </a:r>
          </a:p>
          <a:p>
            <a:r>
              <a:rPr lang="en-US"/>
              <a:t>Office 365 Integration</a:t>
            </a:r>
          </a:p>
          <a:p>
            <a:pPr lvl="1"/>
            <a:r>
              <a:rPr lang="en-US"/>
              <a:t>Enhanced SharePoint Online integration</a:t>
            </a:r>
          </a:p>
          <a:p>
            <a:pPr lvl="1"/>
            <a:r>
              <a:rPr lang="en-US"/>
              <a:t>Enhanced Microsoft Teams integration</a:t>
            </a:r>
          </a:p>
          <a:p>
            <a:pPr lvl="1"/>
            <a:r>
              <a:rPr lang="en-US"/>
              <a:t>Enhanced Office client integration</a:t>
            </a:r>
          </a:p>
          <a:p>
            <a:r>
              <a:rPr lang="en-US"/>
              <a:t>Compliance</a:t>
            </a:r>
          </a:p>
          <a:p>
            <a:pPr lvl="1"/>
            <a:r>
              <a:rPr lang="en-US"/>
              <a:t>Data residency in newly launched cloud geos</a:t>
            </a:r>
          </a:p>
          <a:p>
            <a:pPr lvl="1"/>
            <a:r>
              <a:rPr lang="en-US"/>
              <a:t>IT Pro, Admin, and Developer</a:t>
            </a:r>
          </a:p>
          <a:p>
            <a:pPr lvl="1"/>
            <a:r>
              <a:rPr lang="en-US"/>
              <a:t>Azure functions integration</a:t>
            </a:r>
          </a:p>
          <a:p>
            <a:pPr lvl="1"/>
            <a:r>
              <a:rPr lang="en-US"/>
              <a:t>Additional admin and governance capabilities</a:t>
            </a:r>
          </a:p>
          <a:p>
            <a:pPr lvl="1"/>
            <a:r>
              <a:rPr lang="en-US"/>
              <a:t>Additional ALM capabilities</a:t>
            </a:r>
          </a:p>
        </p:txBody>
      </p:sp>
      <p:sp>
        <p:nvSpPr>
          <p:cNvPr id="9" name="TextBox 8">
            <a:extLst>
              <a:ext uri="{FF2B5EF4-FFF2-40B4-BE49-F238E27FC236}">
                <a16:creationId xmlns:a16="http://schemas.microsoft.com/office/drawing/2014/main" id="{A991AE65-BC36-4FF6-A2AC-3BDD3EBC0319}"/>
              </a:ext>
            </a:extLst>
          </p:cNvPr>
          <p:cNvSpPr txBox="1"/>
          <p:nvPr/>
        </p:nvSpPr>
        <p:spPr>
          <a:xfrm>
            <a:off x="7127234" y="6075823"/>
            <a:ext cx="5064766" cy="787908"/>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br>
              <a:rPr kumimoji="0" lang="en-US" sz="1000" b="0" i="0" u="none" strike="noStrike" kern="0" cap="none" spc="0" normalizeH="0" baseline="0" noProof="0">
                <a:ln>
                  <a:noFill/>
                </a:ln>
                <a:solidFill>
                  <a:srgbClr val="D2D2D2">
                    <a:lumMod val="20000"/>
                    <a:lumOff val="80000"/>
                  </a:srgbClr>
                </a:solidFill>
                <a:effectLst/>
                <a:uLnTx/>
                <a:uFillTx/>
                <a:latin typeface="Segoe UI"/>
                <a:ea typeface="+mn-ea"/>
                <a:cs typeface="+mn-cs"/>
              </a:rPr>
            </a:br>
            <a:r>
              <a:rPr kumimoji="0" lang="en-US" sz="1000" b="0" i="0" u="none" strike="noStrike" kern="0" cap="none" spc="0" normalizeH="0" baseline="0" noProof="0">
                <a:ln>
                  <a:noFill/>
                </a:ln>
                <a:solidFill>
                  <a:srgbClr val="D2D2D2">
                    <a:lumMod val="20000"/>
                    <a:lumOff val="80000"/>
                  </a:srgbClr>
                </a:solidFill>
                <a:effectLst/>
                <a:uLnTx/>
                <a:uFillTx/>
                <a:latin typeface="Segoe UI"/>
                <a:ea typeface="+mn-ea"/>
                <a:cs typeface="+mn-cs"/>
              </a:rPr>
              <a:t>Microsoft Confidential</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a:ln>
                  <a:noFill/>
                </a:ln>
                <a:solidFill>
                  <a:srgbClr val="D2D2D2">
                    <a:lumMod val="20000"/>
                    <a:lumOff val="80000"/>
                  </a:srgbClr>
                </a:solidFill>
                <a:effectLst/>
                <a:uLnTx/>
                <a:uFillTx/>
                <a:latin typeface="Segoe UI"/>
                <a:ea typeface="+mn-ea"/>
                <a:cs typeface="+mn-cs"/>
              </a:rPr>
              <a:t>Roadmap is for general information purposes only and subject to change</a:t>
            </a:r>
          </a:p>
        </p:txBody>
      </p:sp>
    </p:spTree>
    <p:extLst>
      <p:ext uri="{BB962C8B-B14F-4D97-AF65-F5344CB8AC3E}">
        <p14:creationId xmlns:p14="http://schemas.microsoft.com/office/powerpoint/2010/main" val="349048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12062" t="16698" r="15582" b="14822"/>
          <a:stretch/>
        </p:blipFill>
        <p:spPr>
          <a:xfrm>
            <a:off x="0" y="0"/>
            <a:ext cx="12188952" cy="6856285"/>
          </a:xfrm>
          <a:prstGeom prst="rect">
            <a:avLst/>
          </a:prstGeom>
        </p:spPr>
      </p:pic>
      <p:sp>
        <p:nvSpPr>
          <p:cNvPr id="6" name="Rectangle 5"/>
          <p:cNvSpPr/>
          <p:nvPr/>
        </p:nvSpPr>
        <p:spPr>
          <a:xfrm>
            <a:off x="0" y="0"/>
            <a:ext cx="12188952"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a:p>
        </p:txBody>
      </p:sp>
      <p:sp>
        <p:nvSpPr>
          <p:cNvPr id="3" name="Content Placeholder 2">
            <a:extLst>
              <a:ext uri="{FF2B5EF4-FFF2-40B4-BE49-F238E27FC236}">
                <a16:creationId xmlns:a16="http://schemas.microsoft.com/office/drawing/2014/main" id="{6F2DBFCA-EFE0-4DA5-9B3E-1D231D3B54B8}"/>
              </a:ext>
            </a:extLst>
          </p:cNvPr>
          <p:cNvSpPr>
            <a:spLocks noGrp="1"/>
          </p:cNvSpPr>
          <p:nvPr>
            <p:ph idx="1"/>
          </p:nvPr>
        </p:nvSpPr>
        <p:spPr>
          <a:xfrm>
            <a:off x="457200" y="523875"/>
            <a:ext cx="11277600" cy="5876925"/>
          </a:xfrm>
        </p:spPr>
        <p:txBody>
          <a:bodyPr anchor="ctr">
            <a:normAutofit/>
          </a:bodyPr>
          <a:lstStyle/>
          <a:p>
            <a:pPr algn="ctr"/>
            <a:r>
              <a:rPr lang="en-US" sz="3600"/>
              <a:t>Getting</a:t>
            </a:r>
            <a:r>
              <a:rPr lang="en-US" sz="3600">
                <a:cs typeface="Segoe UI"/>
              </a:rPr>
              <a:t> Started Guide - </a:t>
            </a:r>
            <a:r>
              <a:rPr lang="en-US" sz="3600" b="1" dirty="0">
                <a:cs typeface="Segoe UI"/>
                <a:hlinkClick r:id="rId4"/>
              </a:rPr>
              <a:t>aka.ms/flow-resources</a:t>
            </a:r>
            <a:endParaRPr lang="en-US" sz="3600" b="1" dirty="0">
              <a:cs typeface="Segoe UI"/>
            </a:endParaRPr>
          </a:p>
          <a:p>
            <a:pPr algn="ctr"/>
            <a:r>
              <a:rPr lang="en-US" sz="3600">
                <a:cs typeface="Segoe UI"/>
              </a:rPr>
              <a:t>Learn Flow in a Day – </a:t>
            </a:r>
            <a:r>
              <a:rPr lang="en-US" sz="3600" b="1" u="sng" dirty="0">
                <a:cs typeface="Segoe UI"/>
                <a:hlinkClick r:id="rId5"/>
              </a:rPr>
              <a:t>aka.ms/flow-in-a-day</a:t>
            </a:r>
            <a:endParaRPr lang="en-US" sz="3600" b="1" u="sng">
              <a:cs typeface="Segoe UI"/>
            </a:endParaRPr>
          </a:p>
          <a:p>
            <a:pPr algn="ctr"/>
            <a:endParaRPr lang="en-US" sz="3600" b="1"/>
          </a:p>
        </p:txBody>
      </p:sp>
    </p:spTree>
    <p:extLst>
      <p:ext uri="{BB962C8B-B14F-4D97-AF65-F5344CB8AC3E}">
        <p14:creationId xmlns:p14="http://schemas.microsoft.com/office/powerpoint/2010/main" val="7182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5003B2A-D4C8-674E-BB4F-389B09069445}"/>
              </a:ext>
            </a:extLst>
          </p:cNvPr>
          <p:cNvSpPr>
            <a:spLocks noGrp="1"/>
          </p:cNvSpPr>
          <p:nvPr>
            <p:ph idx="1"/>
          </p:nvPr>
        </p:nvSpPr>
        <p:spPr/>
        <p:txBody>
          <a:bodyPr/>
          <a:lstStyle/>
          <a:p>
            <a:pPr marL="0" indent="0">
              <a:buNone/>
            </a:pPr>
            <a:r>
              <a:rPr lang="en-US" b="1"/>
              <a:t>Empower line of business</a:t>
            </a:r>
          </a:p>
          <a:p>
            <a:pPr marL="0" indent="0">
              <a:buNone/>
            </a:pPr>
            <a:r>
              <a:rPr lang="en-US"/>
              <a:t>Power users best understand their business needs, and can now build solutions quickly without writing code.</a:t>
            </a:r>
          </a:p>
          <a:p>
            <a:endParaRPr lang="en-US"/>
          </a:p>
        </p:txBody>
      </p:sp>
      <p:grpSp>
        <p:nvGrpSpPr>
          <p:cNvPr id="3" name="Group 2"/>
          <p:cNvGrpSpPr/>
          <p:nvPr/>
        </p:nvGrpSpPr>
        <p:grpSpPr>
          <a:xfrm>
            <a:off x="8088267" y="1596226"/>
            <a:ext cx="3355941" cy="1827986"/>
            <a:chOff x="6901368" y="1536408"/>
            <a:chExt cx="3356417" cy="1828246"/>
          </a:xfrm>
        </p:grpSpPr>
        <p:pic>
          <p:nvPicPr>
            <p:cNvPr id="4" name="Picture 3"/>
            <p:cNvPicPr>
              <a:picLocks noChangeAspect="1"/>
            </p:cNvPicPr>
            <p:nvPr/>
          </p:nvPicPr>
          <p:blipFill>
            <a:blip r:embed="rId3"/>
            <a:stretch>
              <a:fillRect/>
            </a:stretch>
          </p:blipFill>
          <p:spPr>
            <a:xfrm>
              <a:off x="7753398" y="1536408"/>
              <a:ext cx="2017173" cy="1102050"/>
            </a:xfrm>
            <a:prstGeom prst="rect">
              <a:avLst/>
            </a:prstGeom>
          </p:spPr>
        </p:pic>
        <p:grpSp>
          <p:nvGrpSpPr>
            <p:cNvPr id="5" name="Group 4"/>
            <p:cNvGrpSpPr/>
            <p:nvPr/>
          </p:nvGrpSpPr>
          <p:grpSpPr>
            <a:xfrm>
              <a:off x="6901368" y="2701536"/>
              <a:ext cx="3356417" cy="663118"/>
              <a:chOff x="6843618" y="2209802"/>
              <a:chExt cx="3356417" cy="663118"/>
            </a:xfrm>
          </p:grpSpPr>
          <p:sp>
            <p:nvSpPr>
              <p:cNvPr id="7" name="TextBox 6"/>
              <p:cNvSpPr txBox="1"/>
              <p:nvPr/>
            </p:nvSpPr>
            <p:spPr>
              <a:xfrm>
                <a:off x="6843618" y="2558943"/>
                <a:ext cx="959566" cy="313977"/>
              </a:xfrm>
              <a:prstGeom prst="rect">
                <a:avLst/>
              </a:prstGeom>
              <a:noFill/>
            </p:spPr>
            <p:txBody>
              <a:bodyPr wrap="none" rtlCol="0">
                <a:spAutoFit/>
              </a:bodyPr>
              <a:lstStyle/>
              <a:p>
                <a:pPr algn="ctr" defTabSz="914225">
                  <a:lnSpc>
                    <a:spcPct val="90000"/>
                  </a:lnSpc>
                  <a:defRPr/>
                </a:pPr>
                <a:r>
                  <a:rPr lang="en-US" sz="1600">
                    <a:solidFill>
                      <a:schemeClr val="bg1"/>
                    </a:solidFill>
                  </a:rPr>
                  <a:t>Measure</a:t>
                </a:r>
              </a:p>
            </p:txBody>
          </p:sp>
          <p:sp>
            <p:nvSpPr>
              <p:cNvPr id="8" name="TextBox 7"/>
              <p:cNvSpPr txBox="1"/>
              <p:nvPr/>
            </p:nvSpPr>
            <p:spPr>
              <a:xfrm>
                <a:off x="8101233" y="2558943"/>
                <a:ext cx="1076088" cy="313977"/>
              </a:xfrm>
              <a:prstGeom prst="rect">
                <a:avLst/>
              </a:prstGeom>
              <a:noFill/>
            </p:spPr>
            <p:txBody>
              <a:bodyPr wrap="none" rtlCol="0">
                <a:spAutoFit/>
              </a:bodyPr>
              <a:lstStyle/>
              <a:p>
                <a:pPr algn="ctr" defTabSz="914225">
                  <a:lnSpc>
                    <a:spcPct val="90000"/>
                  </a:lnSpc>
                  <a:defRPr/>
                </a:pPr>
                <a:r>
                  <a:rPr lang="en-US" sz="1600">
                    <a:solidFill>
                      <a:schemeClr val="bg1"/>
                    </a:solidFill>
                  </a:rPr>
                  <a:t>Automate</a:t>
                </a:r>
              </a:p>
            </p:txBody>
          </p:sp>
          <p:sp>
            <p:nvSpPr>
              <p:cNvPr id="9" name="TextBox 8"/>
              <p:cNvSpPr txBox="1"/>
              <p:nvPr/>
            </p:nvSpPr>
            <p:spPr>
              <a:xfrm>
                <a:off x="9718745" y="2558943"/>
                <a:ext cx="481290" cy="313977"/>
              </a:xfrm>
              <a:prstGeom prst="rect">
                <a:avLst/>
              </a:prstGeom>
              <a:noFill/>
            </p:spPr>
            <p:txBody>
              <a:bodyPr wrap="none" rtlCol="0">
                <a:spAutoFit/>
              </a:bodyPr>
              <a:lstStyle/>
              <a:p>
                <a:pPr algn="ctr" defTabSz="914225">
                  <a:lnSpc>
                    <a:spcPct val="90000"/>
                  </a:lnSpc>
                  <a:defRPr/>
                </a:pPr>
                <a:r>
                  <a:rPr lang="en-US" sz="1600">
                    <a:solidFill>
                      <a:schemeClr val="bg1"/>
                    </a:solidFill>
                  </a:rPr>
                  <a:t>Act</a:t>
                </a:r>
              </a:p>
            </p:txBody>
          </p:sp>
          <p:grpSp>
            <p:nvGrpSpPr>
              <p:cNvPr id="10" name="Group 9"/>
              <p:cNvGrpSpPr/>
              <p:nvPr/>
            </p:nvGrpSpPr>
            <p:grpSpPr>
              <a:xfrm>
                <a:off x="7323401" y="2209802"/>
                <a:ext cx="2635989" cy="349141"/>
                <a:chOff x="7323401" y="2209802"/>
                <a:chExt cx="2635989" cy="349141"/>
              </a:xfrm>
            </p:grpSpPr>
            <p:grpSp>
              <p:nvGrpSpPr>
                <p:cNvPr id="11" name="Group 10"/>
                <p:cNvGrpSpPr/>
                <p:nvPr/>
              </p:nvGrpSpPr>
              <p:grpSpPr>
                <a:xfrm>
                  <a:off x="8639273" y="2209802"/>
                  <a:ext cx="1320117" cy="349141"/>
                  <a:chOff x="3554636" y="2798074"/>
                  <a:chExt cx="1652661" cy="437090"/>
                </a:xfrm>
              </p:grpSpPr>
              <p:cxnSp>
                <p:nvCxnSpPr>
                  <p:cNvPr id="13" name="Connector: Elbow 12"/>
                  <p:cNvCxnSpPr>
                    <a:stCxn id="9" idx="0"/>
                  </p:cNvCxnSpPr>
                  <p:nvPr/>
                </p:nvCxnSpPr>
                <p:spPr>
                  <a:xfrm rot="16200000" flipV="1">
                    <a:off x="4274932" y="2302798"/>
                    <a:ext cx="212074" cy="1652657"/>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8" idx="0"/>
                  </p:cNvCxnSpPr>
                  <p:nvPr/>
                </p:nvCxnSpPr>
                <p:spPr>
                  <a:xfrm>
                    <a:off x="3554636" y="2798074"/>
                    <a:ext cx="4" cy="4370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 name="Connector: Elbow 11"/>
                <p:cNvCxnSpPr>
                  <a:endCxn id="7" idx="0"/>
                </p:cNvCxnSpPr>
                <p:nvPr/>
              </p:nvCxnSpPr>
              <p:spPr>
                <a:xfrm rot="10800000" flipV="1">
                  <a:off x="7323401" y="2389539"/>
                  <a:ext cx="1315874" cy="169404"/>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5" name="Group 24">
            <a:extLst>
              <a:ext uri="{FF2B5EF4-FFF2-40B4-BE49-F238E27FC236}">
                <a16:creationId xmlns:a16="http://schemas.microsoft.com/office/drawing/2014/main" id="{F4E4DF7A-205B-457B-B647-47F9B35E1AC9}"/>
              </a:ext>
            </a:extLst>
          </p:cNvPr>
          <p:cNvGrpSpPr/>
          <p:nvPr/>
        </p:nvGrpSpPr>
        <p:grpSpPr>
          <a:xfrm>
            <a:off x="8041312" y="3773304"/>
            <a:ext cx="3657600" cy="1226805"/>
            <a:chOff x="8041312" y="2753524"/>
            <a:chExt cx="3657600" cy="1226805"/>
          </a:xfrm>
        </p:grpSpPr>
        <p:sp>
          <p:nvSpPr>
            <p:cNvPr id="29" name="TextBox 28">
              <a:extLst>
                <a:ext uri="{FF2B5EF4-FFF2-40B4-BE49-F238E27FC236}">
                  <a16:creationId xmlns:a16="http://schemas.microsoft.com/office/drawing/2014/main" id="{3567317E-2C52-48F7-AD36-66C7FE95E3DD}"/>
                </a:ext>
              </a:extLst>
            </p:cNvPr>
            <p:cNvSpPr txBox="1"/>
            <p:nvPr/>
          </p:nvSpPr>
          <p:spPr>
            <a:xfrm>
              <a:off x="9303256" y="2753524"/>
              <a:ext cx="1133708" cy="286232"/>
            </a:xfrm>
            <a:prstGeom prst="rect">
              <a:avLst/>
            </a:prstGeom>
            <a:noFill/>
          </p:spPr>
          <p:txBody>
            <a:bodyPr wrap="none" rtlCol="0">
              <a:spAutoFit/>
            </a:bodyPr>
            <a:lstStyle/>
            <a:p>
              <a:pPr algn="ctr" defTabSz="914225">
                <a:lnSpc>
                  <a:spcPct val="90000"/>
                </a:lnSpc>
                <a:defRPr/>
              </a:pPr>
              <a:r>
                <a:rPr lang="en-US" sz="1400">
                  <a:solidFill>
                    <a:schemeClr val="bg1"/>
                  </a:solidFill>
                </a:rPr>
                <a:t>Power users</a:t>
              </a:r>
            </a:p>
          </p:txBody>
        </p:sp>
        <p:sp>
          <p:nvSpPr>
            <p:cNvPr id="31" name="TextBox 30">
              <a:extLst>
                <a:ext uri="{FF2B5EF4-FFF2-40B4-BE49-F238E27FC236}">
                  <a16:creationId xmlns:a16="http://schemas.microsoft.com/office/drawing/2014/main" id="{F4709206-D39F-4F4F-AA20-E52FBE48AB03}"/>
                </a:ext>
              </a:extLst>
            </p:cNvPr>
            <p:cNvSpPr txBox="1"/>
            <p:nvPr/>
          </p:nvSpPr>
          <p:spPr>
            <a:xfrm>
              <a:off x="8331692" y="3583757"/>
              <a:ext cx="967893" cy="313932"/>
            </a:xfrm>
            <a:prstGeom prst="rect">
              <a:avLst/>
            </a:prstGeom>
            <a:noFill/>
          </p:spPr>
          <p:txBody>
            <a:bodyPr wrap="none" rtlCol="0">
              <a:spAutoFit/>
            </a:bodyPr>
            <a:lstStyle/>
            <a:p>
              <a:pPr algn="ctr" defTabSz="914225">
                <a:lnSpc>
                  <a:spcPct val="90000"/>
                </a:lnSpc>
                <a:defRPr/>
              </a:pPr>
              <a:r>
                <a:rPr lang="en-US" sz="1600">
                  <a:solidFill>
                    <a:schemeClr val="bg1"/>
                  </a:solidFill>
                </a:rPr>
                <a:t>Power BI</a:t>
              </a:r>
            </a:p>
          </p:txBody>
        </p:sp>
        <p:sp>
          <p:nvSpPr>
            <p:cNvPr id="32" name="TextBox 31">
              <a:extLst>
                <a:ext uri="{FF2B5EF4-FFF2-40B4-BE49-F238E27FC236}">
                  <a16:creationId xmlns:a16="http://schemas.microsoft.com/office/drawing/2014/main" id="{4A2C6C1F-0790-426C-A4B5-4B253DF2C3F2}"/>
                </a:ext>
              </a:extLst>
            </p:cNvPr>
            <p:cNvSpPr txBox="1"/>
            <p:nvPr/>
          </p:nvSpPr>
          <p:spPr>
            <a:xfrm>
              <a:off x="10335510" y="3585990"/>
              <a:ext cx="1200329" cy="313932"/>
            </a:xfrm>
            <a:prstGeom prst="rect">
              <a:avLst/>
            </a:prstGeom>
            <a:noFill/>
          </p:spPr>
          <p:txBody>
            <a:bodyPr wrap="none" rtlCol="0">
              <a:spAutoFit/>
            </a:bodyPr>
            <a:lstStyle/>
            <a:p>
              <a:pPr algn="ctr" defTabSz="914225">
                <a:lnSpc>
                  <a:spcPct val="90000"/>
                </a:lnSpc>
                <a:defRPr/>
              </a:pPr>
              <a:r>
                <a:rPr lang="en-US" sz="1600">
                  <a:solidFill>
                    <a:schemeClr val="bg1"/>
                  </a:solidFill>
                </a:rPr>
                <a:t>PowerApps</a:t>
              </a:r>
            </a:p>
          </p:txBody>
        </p:sp>
        <p:sp>
          <p:nvSpPr>
            <p:cNvPr id="36" name="TextBox 35">
              <a:extLst>
                <a:ext uri="{FF2B5EF4-FFF2-40B4-BE49-F238E27FC236}">
                  <a16:creationId xmlns:a16="http://schemas.microsoft.com/office/drawing/2014/main" id="{0982CF88-1652-40C7-B314-3A926EE49258}"/>
                </a:ext>
              </a:extLst>
            </p:cNvPr>
            <p:cNvSpPr txBox="1"/>
            <p:nvPr/>
          </p:nvSpPr>
          <p:spPr>
            <a:xfrm>
              <a:off x="9567784" y="3585990"/>
              <a:ext cx="604653" cy="313932"/>
            </a:xfrm>
            <a:prstGeom prst="rect">
              <a:avLst/>
            </a:prstGeom>
            <a:noFill/>
          </p:spPr>
          <p:txBody>
            <a:bodyPr wrap="none" rtlCol="0">
              <a:spAutoFit/>
            </a:bodyPr>
            <a:lstStyle/>
            <a:p>
              <a:pPr algn="ctr" defTabSz="914225">
                <a:lnSpc>
                  <a:spcPct val="90000"/>
                </a:lnSpc>
                <a:defRPr/>
              </a:pPr>
              <a:r>
                <a:rPr lang="en-US" sz="1600">
                  <a:solidFill>
                    <a:schemeClr val="bg1"/>
                  </a:solidFill>
                </a:rPr>
                <a:t>Flow</a:t>
              </a:r>
            </a:p>
          </p:txBody>
        </p:sp>
        <p:pic>
          <p:nvPicPr>
            <p:cNvPr id="37" name="Picture 36">
              <a:extLst>
                <a:ext uri="{FF2B5EF4-FFF2-40B4-BE49-F238E27FC236}">
                  <a16:creationId xmlns:a16="http://schemas.microsoft.com/office/drawing/2014/main" id="{88E2A932-A71D-4374-BC99-36C635C015BA}"/>
                </a:ext>
              </a:extLst>
            </p:cNvPr>
            <p:cNvPicPr>
              <a:picLocks noChangeAspect="1"/>
            </p:cNvPicPr>
            <p:nvPr/>
          </p:nvPicPr>
          <p:blipFill>
            <a:blip r:embed="rId4"/>
            <a:stretch>
              <a:fillRect/>
            </a:stretch>
          </p:blipFill>
          <p:spPr>
            <a:xfrm>
              <a:off x="10641079" y="3102193"/>
              <a:ext cx="560936" cy="421360"/>
            </a:xfrm>
            <a:prstGeom prst="rect">
              <a:avLst/>
            </a:prstGeom>
          </p:spPr>
        </p:pic>
        <p:pic>
          <p:nvPicPr>
            <p:cNvPr id="38" name="Picture 37">
              <a:extLst>
                <a:ext uri="{FF2B5EF4-FFF2-40B4-BE49-F238E27FC236}">
                  <a16:creationId xmlns:a16="http://schemas.microsoft.com/office/drawing/2014/main" id="{0690E680-66C5-40C2-A2BB-9F5BBCF25DB8}"/>
                </a:ext>
              </a:extLst>
            </p:cNvPr>
            <p:cNvPicPr>
              <a:picLocks noChangeAspect="1"/>
            </p:cNvPicPr>
            <p:nvPr/>
          </p:nvPicPr>
          <p:blipFill>
            <a:blip r:embed="rId5"/>
            <a:stretch>
              <a:fillRect/>
            </a:stretch>
          </p:blipFill>
          <p:spPr>
            <a:xfrm>
              <a:off x="9589965" y="3102193"/>
              <a:ext cx="560293" cy="421360"/>
            </a:xfrm>
            <a:prstGeom prst="rect">
              <a:avLst/>
            </a:prstGeom>
          </p:spPr>
        </p:pic>
        <p:pic>
          <p:nvPicPr>
            <p:cNvPr id="39" name="Picture 38">
              <a:extLst>
                <a:ext uri="{FF2B5EF4-FFF2-40B4-BE49-F238E27FC236}">
                  <a16:creationId xmlns:a16="http://schemas.microsoft.com/office/drawing/2014/main" id="{B4FD46D0-F7C3-422D-B50B-7CD5D15E855F}"/>
                </a:ext>
              </a:extLst>
            </p:cNvPr>
            <p:cNvPicPr>
              <a:picLocks noChangeAspect="1"/>
            </p:cNvPicPr>
            <p:nvPr/>
          </p:nvPicPr>
          <p:blipFill>
            <a:blip r:embed="rId6">
              <a:lum bright="100000"/>
            </a:blip>
            <a:stretch>
              <a:fillRect/>
            </a:stretch>
          </p:blipFill>
          <p:spPr>
            <a:xfrm>
              <a:off x="8538852" y="3102193"/>
              <a:ext cx="553574" cy="419127"/>
            </a:xfrm>
            <a:prstGeom prst="rect">
              <a:avLst/>
            </a:prstGeom>
          </p:spPr>
        </p:pic>
        <p:sp>
          <p:nvSpPr>
            <p:cNvPr id="40" name="Rectangle 37">
              <a:extLst>
                <a:ext uri="{FF2B5EF4-FFF2-40B4-BE49-F238E27FC236}">
                  <a16:creationId xmlns:a16="http://schemas.microsoft.com/office/drawing/2014/main" id="{72E345C9-AC6F-4A84-BA96-FB06F1AB4078}"/>
                </a:ext>
              </a:extLst>
            </p:cNvPr>
            <p:cNvSpPr/>
            <p:nvPr/>
          </p:nvSpPr>
          <p:spPr>
            <a:xfrm>
              <a:off x="8041312" y="2885285"/>
              <a:ext cx="3657600" cy="1095044"/>
            </a:xfrm>
            <a:custGeom>
              <a:avLst/>
              <a:gdLst>
                <a:gd name="connsiteX0" fmla="*/ 0 w 4805757"/>
                <a:gd name="connsiteY0" fmla="*/ 0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0" fmla="*/ 0 w 4805757"/>
                <a:gd name="connsiteY0" fmla="*/ 1953 h 1190958"/>
                <a:gd name="connsiteX1" fmla="*/ 1456651 w 4805757"/>
                <a:gd name="connsiteY1" fmla="*/ 0 h 1190958"/>
                <a:gd name="connsiteX2" fmla="*/ 4805757 w 4805757"/>
                <a:gd name="connsiteY2" fmla="*/ 1953 h 1190958"/>
                <a:gd name="connsiteX3" fmla="*/ 4805757 w 4805757"/>
                <a:gd name="connsiteY3" fmla="*/ 1190958 h 1190958"/>
                <a:gd name="connsiteX4" fmla="*/ 0 w 4805757"/>
                <a:gd name="connsiteY4" fmla="*/ 1190958 h 1190958"/>
                <a:gd name="connsiteX5" fmla="*/ 0 w 4805757"/>
                <a:gd name="connsiteY5" fmla="*/ 1953 h 1190958"/>
                <a:gd name="connsiteX0" fmla="*/ 0 w 4805757"/>
                <a:gd name="connsiteY0" fmla="*/ 1953 h 1190958"/>
                <a:gd name="connsiteX1" fmla="*/ 1456651 w 4805757"/>
                <a:gd name="connsiteY1" fmla="*/ 0 h 1190958"/>
                <a:gd name="connsiteX2" fmla="*/ 3268518 w 4805757"/>
                <a:gd name="connsiteY2" fmla="*/ 2117 h 1190958"/>
                <a:gd name="connsiteX3" fmla="*/ 4805757 w 4805757"/>
                <a:gd name="connsiteY3" fmla="*/ 1953 h 1190958"/>
                <a:gd name="connsiteX4" fmla="*/ 4805757 w 4805757"/>
                <a:gd name="connsiteY4" fmla="*/ 1190958 h 1190958"/>
                <a:gd name="connsiteX5" fmla="*/ 0 w 4805757"/>
                <a:gd name="connsiteY5" fmla="*/ 1190958 h 1190958"/>
                <a:gd name="connsiteX6" fmla="*/ 0 w 4805757"/>
                <a:gd name="connsiteY6" fmla="*/ 1953 h 1190958"/>
                <a:gd name="connsiteX0" fmla="*/ 3268518 w 4805757"/>
                <a:gd name="connsiteY0" fmla="*/ 168 h 1189009"/>
                <a:gd name="connsiteX1" fmla="*/ 4805757 w 4805757"/>
                <a:gd name="connsiteY1" fmla="*/ 4 h 1189009"/>
                <a:gd name="connsiteX2" fmla="*/ 4805757 w 4805757"/>
                <a:gd name="connsiteY2" fmla="*/ 1189009 h 1189009"/>
                <a:gd name="connsiteX3" fmla="*/ 0 w 4805757"/>
                <a:gd name="connsiteY3" fmla="*/ 1189009 h 1189009"/>
                <a:gd name="connsiteX4" fmla="*/ 0 w 4805757"/>
                <a:gd name="connsiteY4" fmla="*/ 4 h 1189009"/>
                <a:gd name="connsiteX5" fmla="*/ 1548091 w 4805757"/>
                <a:gd name="connsiteY5" fmla="*/ 89491 h 1189009"/>
                <a:gd name="connsiteX0" fmla="*/ 3268518 w 4805757"/>
                <a:gd name="connsiteY0" fmla="*/ 164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5" fmla="*/ 1634874 w 4805757"/>
                <a:gd name="connsiteY5" fmla="*/ 2704 h 1189005"/>
                <a:gd name="connsiteX0" fmla="*/ 3268518 w 4805757"/>
                <a:gd name="connsiteY0" fmla="*/ 164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5" fmla="*/ 1634874 w 4805757"/>
                <a:gd name="connsiteY5" fmla="*/ 2704 h 1189005"/>
                <a:gd name="connsiteX0" fmla="*/ 3268518 w 4805757"/>
                <a:gd name="connsiteY0" fmla="*/ 1694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3262590 w 4805757"/>
                <a:gd name="connsiteY5" fmla="*/ 0 h 1190535"/>
                <a:gd name="connsiteX0" fmla="*/ 3268518 w 4805757"/>
                <a:gd name="connsiteY0" fmla="*/ 1694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814790 w 4805757"/>
                <a:gd name="connsiteY5" fmla="*/ 0 h 1190535"/>
                <a:gd name="connsiteX0" fmla="*/ 2972184 w 4805757"/>
                <a:gd name="connsiteY0" fmla="*/ 5927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814790 w 4805757"/>
                <a:gd name="connsiteY5" fmla="*/ 0 h 1190535"/>
                <a:gd name="connsiteX0" fmla="*/ 2972184 w 4805757"/>
                <a:gd name="connsiteY0" fmla="*/ 5927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415830 w 4805757"/>
                <a:gd name="connsiteY5" fmla="*/ 0 h 1190535"/>
                <a:gd name="connsiteX0" fmla="*/ 3377984 w 4805757"/>
                <a:gd name="connsiteY0" fmla="*/ 3810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415830 w 4805757"/>
                <a:gd name="connsiteY5" fmla="*/ 0 h 119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757" h="1190535">
                  <a:moveTo>
                    <a:pt x="3377984" y="3810"/>
                  </a:moveTo>
                  <a:lnTo>
                    <a:pt x="4805757" y="1530"/>
                  </a:lnTo>
                  <a:lnTo>
                    <a:pt x="4805757" y="1190535"/>
                  </a:lnTo>
                  <a:lnTo>
                    <a:pt x="0" y="1190535"/>
                  </a:lnTo>
                  <a:lnTo>
                    <a:pt x="0" y="1530"/>
                  </a:lnTo>
                  <a:lnTo>
                    <a:pt x="1415830"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lnSpc>
                  <a:spcPct val="90000"/>
                </a:lnSpc>
                <a:defRPr/>
              </a:pPr>
              <a:endParaRPr lang="en-US">
                <a:solidFill>
                  <a:prstClr val="white"/>
                </a:solidFill>
                <a:latin typeface="Segoe UI Semilight"/>
              </a:endParaRPr>
            </a:p>
          </p:txBody>
        </p:sp>
      </p:grpSp>
    </p:spTree>
    <p:extLst>
      <p:ext uri="{BB962C8B-B14F-4D97-AF65-F5344CB8AC3E}">
        <p14:creationId xmlns:p14="http://schemas.microsoft.com/office/powerpoint/2010/main" val="21485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4CEB3E-465E-CD42-9597-64E2CDED9E1F}"/>
              </a:ext>
            </a:extLst>
          </p:cNvPr>
          <p:cNvSpPr>
            <a:spLocks noGrp="1"/>
          </p:cNvSpPr>
          <p:nvPr>
            <p:ph idx="1"/>
          </p:nvPr>
        </p:nvSpPr>
        <p:spPr/>
        <p:txBody>
          <a:bodyPr/>
          <a:lstStyle/>
          <a:p>
            <a:pPr marL="0" indent="0">
              <a:buNone/>
            </a:pPr>
            <a:r>
              <a:rPr lang="en-US" b="1"/>
              <a:t>Enable developers to extend</a:t>
            </a:r>
          </a:p>
          <a:p>
            <a:pPr marL="0" indent="0">
              <a:buNone/>
            </a:pPr>
            <a:r>
              <a:rPr lang="en-US"/>
              <a:t>Professional developers can now easily extend capabilities for power users and take advantage of rich platform services with the full </a:t>
            </a:r>
            <a:br>
              <a:rPr lang="en-US"/>
            </a:br>
            <a:r>
              <a:rPr lang="en-US"/>
              <a:t>power of Azure.</a:t>
            </a:r>
          </a:p>
          <a:p>
            <a:endParaRPr lang="en-US"/>
          </a:p>
        </p:txBody>
      </p:sp>
      <p:grpSp>
        <p:nvGrpSpPr>
          <p:cNvPr id="4" name="Group 3">
            <a:extLst>
              <a:ext uri="{FF2B5EF4-FFF2-40B4-BE49-F238E27FC236}">
                <a16:creationId xmlns:a16="http://schemas.microsoft.com/office/drawing/2014/main" id="{BB54E5B3-17A5-274F-B31A-9F54476ABE2B}"/>
              </a:ext>
            </a:extLst>
          </p:cNvPr>
          <p:cNvGrpSpPr/>
          <p:nvPr/>
        </p:nvGrpSpPr>
        <p:grpSpPr>
          <a:xfrm>
            <a:off x="8041309" y="4283501"/>
            <a:ext cx="3657601" cy="1246727"/>
            <a:chOff x="8041311" y="4457511"/>
            <a:chExt cx="3657601" cy="1246727"/>
          </a:xfrm>
        </p:grpSpPr>
        <p:grpSp>
          <p:nvGrpSpPr>
            <p:cNvPr id="83" name="Group 82"/>
            <p:cNvGrpSpPr/>
            <p:nvPr/>
          </p:nvGrpSpPr>
          <p:grpSpPr>
            <a:xfrm>
              <a:off x="8041312" y="4457511"/>
              <a:ext cx="3657600" cy="1246725"/>
              <a:chOff x="6856507" y="4380656"/>
              <a:chExt cx="3658118" cy="1246902"/>
            </a:xfrm>
          </p:grpSpPr>
          <p:sp>
            <p:nvSpPr>
              <p:cNvPr id="47" name="Rectangle 37"/>
              <p:cNvSpPr/>
              <p:nvPr/>
            </p:nvSpPr>
            <p:spPr>
              <a:xfrm>
                <a:off x="6856507" y="4530122"/>
                <a:ext cx="3658118" cy="1097436"/>
              </a:xfrm>
              <a:custGeom>
                <a:avLst/>
                <a:gdLst>
                  <a:gd name="connsiteX0" fmla="*/ 0 w 4805757"/>
                  <a:gd name="connsiteY0" fmla="*/ 0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0" fmla="*/ 0 w 4805757"/>
                  <a:gd name="connsiteY0" fmla="*/ 1953 h 1190958"/>
                  <a:gd name="connsiteX1" fmla="*/ 1456651 w 4805757"/>
                  <a:gd name="connsiteY1" fmla="*/ 0 h 1190958"/>
                  <a:gd name="connsiteX2" fmla="*/ 4805757 w 4805757"/>
                  <a:gd name="connsiteY2" fmla="*/ 1953 h 1190958"/>
                  <a:gd name="connsiteX3" fmla="*/ 4805757 w 4805757"/>
                  <a:gd name="connsiteY3" fmla="*/ 1190958 h 1190958"/>
                  <a:gd name="connsiteX4" fmla="*/ 0 w 4805757"/>
                  <a:gd name="connsiteY4" fmla="*/ 1190958 h 1190958"/>
                  <a:gd name="connsiteX5" fmla="*/ 0 w 4805757"/>
                  <a:gd name="connsiteY5" fmla="*/ 1953 h 1190958"/>
                  <a:gd name="connsiteX0" fmla="*/ 0 w 4805757"/>
                  <a:gd name="connsiteY0" fmla="*/ 1953 h 1190958"/>
                  <a:gd name="connsiteX1" fmla="*/ 1456651 w 4805757"/>
                  <a:gd name="connsiteY1" fmla="*/ 0 h 1190958"/>
                  <a:gd name="connsiteX2" fmla="*/ 3268518 w 4805757"/>
                  <a:gd name="connsiteY2" fmla="*/ 2117 h 1190958"/>
                  <a:gd name="connsiteX3" fmla="*/ 4805757 w 4805757"/>
                  <a:gd name="connsiteY3" fmla="*/ 1953 h 1190958"/>
                  <a:gd name="connsiteX4" fmla="*/ 4805757 w 4805757"/>
                  <a:gd name="connsiteY4" fmla="*/ 1190958 h 1190958"/>
                  <a:gd name="connsiteX5" fmla="*/ 0 w 4805757"/>
                  <a:gd name="connsiteY5" fmla="*/ 1190958 h 1190958"/>
                  <a:gd name="connsiteX6" fmla="*/ 0 w 4805757"/>
                  <a:gd name="connsiteY6" fmla="*/ 1953 h 1190958"/>
                  <a:gd name="connsiteX0" fmla="*/ 3268518 w 4805757"/>
                  <a:gd name="connsiteY0" fmla="*/ 168 h 1189009"/>
                  <a:gd name="connsiteX1" fmla="*/ 4805757 w 4805757"/>
                  <a:gd name="connsiteY1" fmla="*/ 4 h 1189009"/>
                  <a:gd name="connsiteX2" fmla="*/ 4805757 w 4805757"/>
                  <a:gd name="connsiteY2" fmla="*/ 1189009 h 1189009"/>
                  <a:gd name="connsiteX3" fmla="*/ 0 w 4805757"/>
                  <a:gd name="connsiteY3" fmla="*/ 1189009 h 1189009"/>
                  <a:gd name="connsiteX4" fmla="*/ 0 w 4805757"/>
                  <a:gd name="connsiteY4" fmla="*/ 4 h 1189009"/>
                  <a:gd name="connsiteX5" fmla="*/ 1548091 w 4805757"/>
                  <a:gd name="connsiteY5" fmla="*/ 89491 h 1189009"/>
                  <a:gd name="connsiteX0" fmla="*/ 3268518 w 4805757"/>
                  <a:gd name="connsiteY0" fmla="*/ 164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5" fmla="*/ 1634874 w 4805757"/>
                  <a:gd name="connsiteY5" fmla="*/ 2704 h 1189005"/>
                  <a:gd name="connsiteX0" fmla="*/ 3268518 w 4805757"/>
                  <a:gd name="connsiteY0" fmla="*/ 164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5" fmla="*/ 1634874 w 4805757"/>
                  <a:gd name="connsiteY5" fmla="*/ 2704 h 1189005"/>
                  <a:gd name="connsiteX0" fmla="*/ 3268518 w 4805757"/>
                  <a:gd name="connsiteY0" fmla="*/ 1694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3262590 w 4805757"/>
                  <a:gd name="connsiteY5" fmla="*/ 0 h 1190535"/>
                  <a:gd name="connsiteX0" fmla="*/ 3268518 w 4805757"/>
                  <a:gd name="connsiteY0" fmla="*/ 1694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814790 w 4805757"/>
                  <a:gd name="connsiteY5" fmla="*/ 0 h 1190535"/>
                  <a:gd name="connsiteX0" fmla="*/ 2972184 w 4805757"/>
                  <a:gd name="connsiteY0" fmla="*/ 5927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814790 w 4805757"/>
                  <a:gd name="connsiteY5" fmla="*/ 0 h 1190535"/>
                  <a:gd name="connsiteX0" fmla="*/ 2972184 w 4805757"/>
                  <a:gd name="connsiteY0" fmla="*/ 5927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415830 w 4805757"/>
                  <a:gd name="connsiteY5" fmla="*/ 0 h 1190535"/>
                  <a:gd name="connsiteX0" fmla="*/ 3377984 w 4805757"/>
                  <a:gd name="connsiteY0" fmla="*/ 3810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415830 w 4805757"/>
                  <a:gd name="connsiteY5" fmla="*/ 0 h 119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757" h="1190535">
                    <a:moveTo>
                      <a:pt x="3377984" y="3810"/>
                    </a:moveTo>
                    <a:lnTo>
                      <a:pt x="4805757" y="1530"/>
                    </a:lnTo>
                    <a:lnTo>
                      <a:pt x="4805757" y="1190535"/>
                    </a:lnTo>
                    <a:lnTo>
                      <a:pt x="0" y="1190535"/>
                    </a:lnTo>
                    <a:lnTo>
                      <a:pt x="0" y="1530"/>
                    </a:lnTo>
                    <a:lnTo>
                      <a:pt x="1415830"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lnSpc>
                    <a:spcPct val="90000"/>
                  </a:lnSpc>
                  <a:defRPr/>
                </a:pPr>
                <a:endParaRPr lang="en-US">
                  <a:solidFill>
                    <a:prstClr val="white"/>
                  </a:solidFill>
                  <a:latin typeface="Segoe UI Semilight"/>
                </a:endParaRPr>
              </a:p>
            </p:txBody>
          </p:sp>
          <p:sp>
            <p:nvSpPr>
              <p:cNvPr id="48" name="TextBox 47"/>
              <p:cNvSpPr txBox="1"/>
              <p:nvPr/>
            </p:nvSpPr>
            <p:spPr>
              <a:xfrm>
                <a:off x="8142852" y="4380656"/>
                <a:ext cx="1076280" cy="286273"/>
              </a:xfrm>
              <a:prstGeom prst="rect">
                <a:avLst/>
              </a:prstGeom>
              <a:noFill/>
            </p:spPr>
            <p:txBody>
              <a:bodyPr wrap="none" rtlCol="0">
                <a:spAutoFit/>
              </a:bodyPr>
              <a:lstStyle/>
              <a:p>
                <a:pPr algn="ctr" defTabSz="914225">
                  <a:lnSpc>
                    <a:spcPct val="90000"/>
                  </a:lnSpc>
                  <a:defRPr/>
                </a:pPr>
                <a:r>
                  <a:rPr lang="en-US" sz="1400">
                    <a:solidFill>
                      <a:schemeClr val="bg1"/>
                    </a:solidFill>
                  </a:rPr>
                  <a:t>Developers</a:t>
                </a:r>
              </a:p>
            </p:txBody>
          </p:sp>
        </p:grpSp>
        <p:sp>
          <p:nvSpPr>
            <p:cNvPr id="34" name="Rectangle 33">
              <a:extLst>
                <a:ext uri="{FF2B5EF4-FFF2-40B4-BE49-F238E27FC236}">
                  <a16:creationId xmlns:a16="http://schemas.microsoft.com/office/drawing/2014/main" id="{A6D1EEA1-DB69-1649-996F-BBBB45183687}"/>
                </a:ext>
              </a:extLst>
            </p:cNvPr>
            <p:cNvSpPr/>
            <p:nvPr/>
          </p:nvSpPr>
          <p:spPr>
            <a:xfrm>
              <a:off x="10478269" y="4606956"/>
              <a:ext cx="1216152"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lnSpc>
                  <a:spcPct val="90000"/>
                </a:lnSpc>
                <a:spcAft>
                  <a:spcPts val="588"/>
                </a:spcAft>
                <a:defRPr/>
              </a:pPr>
              <a:r>
                <a:rPr lang="en-US" sz="1100" kern="0">
                  <a:solidFill>
                    <a:schemeClr val="bg1"/>
                  </a:solidFill>
                  <a:latin typeface="Segoe UI"/>
                </a:rPr>
                <a:t>App Service</a:t>
              </a:r>
            </a:p>
            <a:p>
              <a:pPr algn="ctr" defTabSz="896386">
                <a:lnSpc>
                  <a:spcPct val="90000"/>
                </a:lnSpc>
                <a:spcAft>
                  <a:spcPts val="588"/>
                </a:spcAft>
                <a:defRPr/>
              </a:pPr>
              <a:r>
                <a:rPr lang="en-US" sz="1100" kern="0">
                  <a:solidFill>
                    <a:schemeClr val="bg1"/>
                  </a:solidFill>
                  <a:latin typeface="Segoe UI"/>
                </a:rPr>
                <a:t>Functions</a:t>
              </a:r>
            </a:p>
            <a:p>
              <a:pPr algn="ctr" defTabSz="896386">
                <a:lnSpc>
                  <a:spcPct val="90000"/>
                </a:lnSpc>
                <a:spcAft>
                  <a:spcPts val="588"/>
                </a:spcAft>
                <a:defRPr/>
              </a:pPr>
              <a:r>
                <a:rPr lang="en-US" sz="1100" kern="0">
                  <a:solidFill>
                    <a:schemeClr val="bg1"/>
                  </a:solidFill>
                  <a:latin typeface="Segoe UI"/>
                </a:rPr>
                <a:t>…</a:t>
              </a:r>
            </a:p>
          </p:txBody>
        </p:sp>
        <p:sp>
          <p:nvSpPr>
            <p:cNvPr id="35" name="Rectangle 34">
              <a:extLst>
                <a:ext uri="{FF2B5EF4-FFF2-40B4-BE49-F238E27FC236}">
                  <a16:creationId xmlns:a16="http://schemas.microsoft.com/office/drawing/2014/main" id="{B517D4DC-5FBA-1E4E-9CA0-5A4EA481BC6B}"/>
                </a:ext>
              </a:extLst>
            </p:cNvPr>
            <p:cNvSpPr/>
            <p:nvPr/>
          </p:nvSpPr>
          <p:spPr>
            <a:xfrm>
              <a:off x="9257463" y="4606956"/>
              <a:ext cx="1216152"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lnSpc>
                  <a:spcPct val="90000"/>
                </a:lnSpc>
                <a:spcAft>
                  <a:spcPts val="588"/>
                </a:spcAft>
                <a:defRPr/>
              </a:pPr>
              <a:r>
                <a:rPr lang="en-US" sz="1100" kern="0">
                  <a:solidFill>
                    <a:schemeClr val="bg1"/>
                  </a:solidFill>
                  <a:latin typeface="Segoe UI"/>
                </a:rPr>
                <a:t>Logic Apps</a:t>
              </a:r>
            </a:p>
            <a:p>
              <a:pPr algn="ctr" defTabSz="896386">
                <a:lnSpc>
                  <a:spcPct val="90000"/>
                </a:lnSpc>
                <a:spcAft>
                  <a:spcPts val="588"/>
                </a:spcAft>
                <a:defRPr/>
              </a:pPr>
              <a:r>
                <a:rPr lang="en-US" sz="1100" kern="0">
                  <a:solidFill>
                    <a:schemeClr val="bg1"/>
                  </a:solidFill>
                  <a:latin typeface="Segoe UI"/>
                </a:rPr>
                <a:t>API Management</a:t>
              </a:r>
            </a:p>
            <a:p>
              <a:pPr algn="ctr" defTabSz="896386">
                <a:lnSpc>
                  <a:spcPct val="90000"/>
                </a:lnSpc>
                <a:spcAft>
                  <a:spcPts val="588"/>
                </a:spcAft>
                <a:defRPr/>
              </a:pPr>
              <a:r>
                <a:rPr lang="en-US" sz="1100" kern="0">
                  <a:solidFill>
                    <a:schemeClr val="bg1"/>
                  </a:solidFill>
                  <a:latin typeface="Segoe UI"/>
                </a:rPr>
                <a:t>…</a:t>
              </a:r>
            </a:p>
          </p:txBody>
        </p:sp>
        <p:sp>
          <p:nvSpPr>
            <p:cNvPr id="36" name="Rectangle 35">
              <a:extLst>
                <a:ext uri="{FF2B5EF4-FFF2-40B4-BE49-F238E27FC236}">
                  <a16:creationId xmlns:a16="http://schemas.microsoft.com/office/drawing/2014/main" id="{914F84EE-1A12-CB4B-A099-E39BD44804DE}"/>
                </a:ext>
              </a:extLst>
            </p:cNvPr>
            <p:cNvSpPr/>
            <p:nvPr/>
          </p:nvSpPr>
          <p:spPr>
            <a:xfrm>
              <a:off x="8041311" y="4606958"/>
              <a:ext cx="1216152"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lnSpc>
                  <a:spcPct val="90000"/>
                </a:lnSpc>
                <a:spcAft>
                  <a:spcPts val="588"/>
                </a:spcAft>
                <a:defRPr/>
              </a:pPr>
              <a:r>
                <a:rPr lang="en-US" sz="1100" kern="0">
                  <a:solidFill>
                    <a:schemeClr val="bg1"/>
                  </a:solidFill>
                  <a:latin typeface="Segoe UI"/>
                </a:rPr>
                <a:t>Data Lake analytics</a:t>
              </a:r>
            </a:p>
            <a:p>
              <a:pPr algn="ctr" defTabSz="896386">
                <a:lnSpc>
                  <a:spcPct val="90000"/>
                </a:lnSpc>
                <a:spcAft>
                  <a:spcPts val="588"/>
                </a:spcAft>
                <a:defRPr/>
              </a:pPr>
              <a:r>
                <a:rPr lang="en-US" sz="1100" kern="0">
                  <a:solidFill>
                    <a:schemeClr val="bg1"/>
                  </a:solidFill>
                  <a:latin typeface="Segoe UI"/>
                </a:rPr>
                <a:t>Analysis Services</a:t>
              </a:r>
            </a:p>
            <a:p>
              <a:pPr algn="ctr" defTabSz="896386">
                <a:lnSpc>
                  <a:spcPct val="90000"/>
                </a:lnSpc>
                <a:spcAft>
                  <a:spcPts val="588"/>
                </a:spcAft>
                <a:defRPr/>
              </a:pPr>
              <a:r>
                <a:rPr lang="en-US" sz="1100" kern="0">
                  <a:solidFill>
                    <a:schemeClr val="bg1"/>
                  </a:solidFill>
                  <a:latin typeface="Segoe UI"/>
                </a:rPr>
                <a:t>…</a:t>
              </a:r>
            </a:p>
          </p:txBody>
        </p:sp>
      </p:grpSp>
      <p:grpSp>
        <p:nvGrpSpPr>
          <p:cNvPr id="29" name="Group 28">
            <a:extLst>
              <a:ext uri="{FF2B5EF4-FFF2-40B4-BE49-F238E27FC236}">
                <a16:creationId xmlns:a16="http://schemas.microsoft.com/office/drawing/2014/main" id="{6B8C085A-3E76-194A-ABA7-A90D790A7C4C}"/>
              </a:ext>
            </a:extLst>
          </p:cNvPr>
          <p:cNvGrpSpPr/>
          <p:nvPr/>
        </p:nvGrpSpPr>
        <p:grpSpPr>
          <a:xfrm>
            <a:off x="8088267" y="444695"/>
            <a:ext cx="3355941" cy="1827986"/>
            <a:chOff x="6901368" y="1536408"/>
            <a:chExt cx="3356417" cy="1828246"/>
          </a:xfrm>
        </p:grpSpPr>
        <p:pic>
          <p:nvPicPr>
            <p:cNvPr id="30" name="Picture 29">
              <a:extLst>
                <a:ext uri="{FF2B5EF4-FFF2-40B4-BE49-F238E27FC236}">
                  <a16:creationId xmlns:a16="http://schemas.microsoft.com/office/drawing/2014/main" id="{CE05E6E9-BCE0-0441-A0A0-5A03D58A7D97}"/>
                </a:ext>
              </a:extLst>
            </p:cNvPr>
            <p:cNvPicPr>
              <a:picLocks noChangeAspect="1"/>
            </p:cNvPicPr>
            <p:nvPr/>
          </p:nvPicPr>
          <p:blipFill>
            <a:blip r:embed="rId3"/>
            <a:stretch>
              <a:fillRect/>
            </a:stretch>
          </p:blipFill>
          <p:spPr>
            <a:xfrm>
              <a:off x="7753398" y="1536408"/>
              <a:ext cx="2017173" cy="1102050"/>
            </a:xfrm>
            <a:prstGeom prst="rect">
              <a:avLst/>
            </a:prstGeom>
          </p:spPr>
        </p:pic>
        <p:grpSp>
          <p:nvGrpSpPr>
            <p:cNvPr id="31" name="Group 30">
              <a:extLst>
                <a:ext uri="{FF2B5EF4-FFF2-40B4-BE49-F238E27FC236}">
                  <a16:creationId xmlns:a16="http://schemas.microsoft.com/office/drawing/2014/main" id="{C794BFE3-3ABF-B34B-BE63-A06C0A1458E4}"/>
                </a:ext>
              </a:extLst>
            </p:cNvPr>
            <p:cNvGrpSpPr/>
            <p:nvPr/>
          </p:nvGrpSpPr>
          <p:grpSpPr>
            <a:xfrm>
              <a:off x="6901368" y="2701536"/>
              <a:ext cx="3356417" cy="663118"/>
              <a:chOff x="6843618" y="2209802"/>
              <a:chExt cx="3356417" cy="663118"/>
            </a:xfrm>
          </p:grpSpPr>
          <p:sp>
            <p:nvSpPr>
              <p:cNvPr id="32" name="TextBox 31">
                <a:extLst>
                  <a:ext uri="{FF2B5EF4-FFF2-40B4-BE49-F238E27FC236}">
                    <a16:creationId xmlns:a16="http://schemas.microsoft.com/office/drawing/2014/main" id="{EE88CD87-23A5-4A48-9D57-336A70A1F45F}"/>
                  </a:ext>
                </a:extLst>
              </p:cNvPr>
              <p:cNvSpPr txBox="1"/>
              <p:nvPr/>
            </p:nvSpPr>
            <p:spPr>
              <a:xfrm>
                <a:off x="6843618" y="2558943"/>
                <a:ext cx="959566" cy="313977"/>
              </a:xfrm>
              <a:prstGeom prst="rect">
                <a:avLst/>
              </a:prstGeom>
              <a:noFill/>
            </p:spPr>
            <p:txBody>
              <a:bodyPr wrap="none" rtlCol="0">
                <a:spAutoFit/>
              </a:bodyPr>
              <a:lstStyle/>
              <a:p>
                <a:pPr algn="ctr" defTabSz="914225">
                  <a:lnSpc>
                    <a:spcPct val="90000"/>
                  </a:lnSpc>
                  <a:defRPr/>
                </a:pPr>
                <a:r>
                  <a:rPr lang="en-US" sz="1600">
                    <a:solidFill>
                      <a:schemeClr val="bg1"/>
                    </a:solidFill>
                  </a:rPr>
                  <a:t>Measure</a:t>
                </a:r>
              </a:p>
            </p:txBody>
          </p:sp>
          <p:sp>
            <p:nvSpPr>
              <p:cNvPr id="33" name="TextBox 32">
                <a:extLst>
                  <a:ext uri="{FF2B5EF4-FFF2-40B4-BE49-F238E27FC236}">
                    <a16:creationId xmlns:a16="http://schemas.microsoft.com/office/drawing/2014/main" id="{A82D2371-71ED-9541-A322-0E603DE56B6D}"/>
                  </a:ext>
                </a:extLst>
              </p:cNvPr>
              <p:cNvSpPr txBox="1"/>
              <p:nvPr/>
            </p:nvSpPr>
            <p:spPr>
              <a:xfrm>
                <a:off x="8101233" y="2558943"/>
                <a:ext cx="1076088" cy="313977"/>
              </a:xfrm>
              <a:prstGeom prst="rect">
                <a:avLst/>
              </a:prstGeom>
              <a:noFill/>
            </p:spPr>
            <p:txBody>
              <a:bodyPr wrap="none" rtlCol="0">
                <a:spAutoFit/>
              </a:bodyPr>
              <a:lstStyle/>
              <a:p>
                <a:pPr algn="ctr" defTabSz="914225">
                  <a:lnSpc>
                    <a:spcPct val="90000"/>
                  </a:lnSpc>
                  <a:defRPr/>
                </a:pPr>
                <a:r>
                  <a:rPr lang="en-US" sz="1600">
                    <a:solidFill>
                      <a:schemeClr val="bg1"/>
                    </a:solidFill>
                  </a:rPr>
                  <a:t>Automate</a:t>
                </a:r>
              </a:p>
            </p:txBody>
          </p:sp>
          <p:sp>
            <p:nvSpPr>
              <p:cNvPr id="49" name="TextBox 48">
                <a:extLst>
                  <a:ext uri="{FF2B5EF4-FFF2-40B4-BE49-F238E27FC236}">
                    <a16:creationId xmlns:a16="http://schemas.microsoft.com/office/drawing/2014/main" id="{D20C1F3F-762E-2248-99EE-02594B035027}"/>
                  </a:ext>
                </a:extLst>
              </p:cNvPr>
              <p:cNvSpPr txBox="1"/>
              <p:nvPr/>
            </p:nvSpPr>
            <p:spPr>
              <a:xfrm>
                <a:off x="9718745" y="2558943"/>
                <a:ext cx="481290" cy="313977"/>
              </a:xfrm>
              <a:prstGeom prst="rect">
                <a:avLst/>
              </a:prstGeom>
              <a:noFill/>
            </p:spPr>
            <p:txBody>
              <a:bodyPr wrap="none" rtlCol="0">
                <a:spAutoFit/>
              </a:bodyPr>
              <a:lstStyle/>
              <a:p>
                <a:pPr algn="ctr" defTabSz="914225">
                  <a:lnSpc>
                    <a:spcPct val="90000"/>
                  </a:lnSpc>
                  <a:defRPr/>
                </a:pPr>
                <a:r>
                  <a:rPr lang="en-US" sz="1600">
                    <a:solidFill>
                      <a:schemeClr val="bg1"/>
                    </a:solidFill>
                  </a:rPr>
                  <a:t>Act</a:t>
                </a:r>
              </a:p>
            </p:txBody>
          </p:sp>
          <p:grpSp>
            <p:nvGrpSpPr>
              <p:cNvPr id="50" name="Group 49">
                <a:extLst>
                  <a:ext uri="{FF2B5EF4-FFF2-40B4-BE49-F238E27FC236}">
                    <a16:creationId xmlns:a16="http://schemas.microsoft.com/office/drawing/2014/main" id="{3AF20198-2911-C149-898C-7803A2406B6B}"/>
                  </a:ext>
                </a:extLst>
              </p:cNvPr>
              <p:cNvGrpSpPr/>
              <p:nvPr/>
            </p:nvGrpSpPr>
            <p:grpSpPr>
              <a:xfrm>
                <a:off x="7323401" y="2209802"/>
                <a:ext cx="2635989" cy="349141"/>
                <a:chOff x="7323401" y="2209802"/>
                <a:chExt cx="2635989" cy="349141"/>
              </a:xfrm>
            </p:grpSpPr>
            <p:grpSp>
              <p:nvGrpSpPr>
                <p:cNvPr id="51" name="Group 50">
                  <a:extLst>
                    <a:ext uri="{FF2B5EF4-FFF2-40B4-BE49-F238E27FC236}">
                      <a16:creationId xmlns:a16="http://schemas.microsoft.com/office/drawing/2014/main" id="{082E8412-3F10-D84D-BE39-43BE1F83915E}"/>
                    </a:ext>
                  </a:extLst>
                </p:cNvPr>
                <p:cNvGrpSpPr/>
                <p:nvPr/>
              </p:nvGrpSpPr>
              <p:grpSpPr>
                <a:xfrm>
                  <a:off x="8639273" y="2209802"/>
                  <a:ext cx="1320117" cy="349141"/>
                  <a:chOff x="3554636" y="2798074"/>
                  <a:chExt cx="1652661" cy="437090"/>
                </a:xfrm>
              </p:grpSpPr>
              <p:cxnSp>
                <p:nvCxnSpPr>
                  <p:cNvPr id="53" name="Connector: Elbow 12">
                    <a:extLst>
                      <a:ext uri="{FF2B5EF4-FFF2-40B4-BE49-F238E27FC236}">
                        <a16:creationId xmlns:a16="http://schemas.microsoft.com/office/drawing/2014/main" id="{46313145-3963-574B-91E6-CB660C383A69}"/>
                      </a:ext>
                    </a:extLst>
                  </p:cNvPr>
                  <p:cNvCxnSpPr>
                    <a:stCxn id="49" idx="0"/>
                  </p:cNvCxnSpPr>
                  <p:nvPr/>
                </p:nvCxnSpPr>
                <p:spPr>
                  <a:xfrm rot="16200000" flipV="1">
                    <a:off x="4274932" y="2302798"/>
                    <a:ext cx="212074" cy="1652657"/>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5AFDB38-E423-0241-86EC-00510C49B163}"/>
                      </a:ext>
                    </a:extLst>
                  </p:cNvPr>
                  <p:cNvCxnSpPr>
                    <a:endCxn id="33" idx="0"/>
                  </p:cNvCxnSpPr>
                  <p:nvPr/>
                </p:nvCxnSpPr>
                <p:spPr>
                  <a:xfrm>
                    <a:off x="3554636" y="2798074"/>
                    <a:ext cx="4" cy="4370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2" name="Connector: Elbow 11">
                  <a:extLst>
                    <a:ext uri="{FF2B5EF4-FFF2-40B4-BE49-F238E27FC236}">
                      <a16:creationId xmlns:a16="http://schemas.microsoft.com/office/drawing/2014/main" id="{6BA3450B-9E44-B94F-9324-75C3FB3B1E11}"/>
                    </a:ext>
                  </a:extLst>
                </p:cNvPr>
                <p:cNvCxnSpPr>
                  <a:endCxn id="32" idx="0"/>
                </p:cNvCxnSpPr>
                <p:nvPr/>
              </p:nvCxnSpPr>
              <p:spPr>
                <a:xfrm rot="10800000" flipV="1">
                  <a:off x="7323401" y="2389539"/>
                  <a:ext cx="1315874" cy="169404"/>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 name="Group 2">
            <a:extLst>
              <a:ext uri="{FF2B5EF4-FFF2-40B4-BE49-F238E27FC236}">
                <a16:creationId xmlns:a16="http://schemas.microsoft.com/office/drawing/2014/main" id="{42C877AF-6375-8243-A293-EF605760CC11}"/>
              </a:ext>
            </a:extLst>
          </p:cNvPr>
          <p:cNvGrpSpPr/>
          <p:nvPr/>
        </p:nvGrpSpPr>
        <p:grpSpPr>
          <a:xfrm>
            <a:off x="8041312" y="2753524"/>
            <a:ext cx="3657600" cy="1226805"/>
            <a:chOff x="8041312" y="2753524"/>
            <a:chExt cx="3657600" cy="1226805"/>
          </a:xfrm>
        </p:grpSpPr>
        <p:sp>
          <p:nvSpPr>
            <p:cNvPr id="57" name="TextBox 56">
              <a:extLst>
                <a:ext uri="{FF2B5EF4-FFF2-40B4-BE49-F238E27FC236}">
                  <a16:creationId xmlns:a16="http://schemas.microsoft.com/office/drawing/2014/main" id="{8F2E0E07-DF78-FD46-B6F6-EC8A8F232E82}"/>
                </a:ext>
              </a:extLst>
            </p:cNvPr>
            <p:cNvSpPr txBox="1"/>
            <p:nvPr/>
          </p:nvSpPr>
          <p:spPr>
            <a:xfrm>
              <a:off x="9303256" y="2753524"/>
              <a:ext cx="1133708" cy="286232"/>
            </a:xfrm>
            <a:prstGeom prst="rect">
              <a:avLst/>
            </a:prstGeom>
            <a:noFill/>
          </p:spPr>
          <p:txBody>
            <a:bodyPr wrap="none" rtlCol="0">
              <a:spAutoFit/>
            </a:bodyPr>
            <a:lstStyle/>
            <a:p>
              <a:pPr algn="ctr" defTabSz="914225">
                <a:lnSpc>
                  <a:spcPct val="90000"/>
                </a:lnSpc>
                <a:defRPr/>
              </a:pPr>
              <a:r>
                <a:rPr lang="en-US" sz="1400">
                  <a:solidFill>
                    <a:schemeClr val="bg1"/>
                  </a:solidFill>
                </a:rPr>
                <a:t>Power users</a:t>
              </a:r>
            </a:p>
          </p:txBody>
        </p:sp>
        <p:sp>
          <p:nvSpPr>
            <p:cNvPr id="58" name="TextBox 57">
              <a:extLst>
                <a:ext uri="{FF2B5EF4-FFF2-40B4-BE49-F238E27FC236}">
                  <a16:creationId xmlns:a16="http://schemas.microsoft.com/office/drawing/2014/main" id="{DFB259A1-FB88-D24B-B2DF-65153EC3E34F}"/>
                </a:ext>
              </a:extLst>
            </p:cNvPr>
            <p:cNvSpPr txBox="1"/>
            <p:nvPr/>
          </p:nvSpPr>
          <p:spPr>
            <a:xfrm>
              <a:off x="8331692" y="3583757"/>
              <a:ext cx="967893" cy="313932"/>
            </a:xfrm>
            <a:prstGeom prst="rect">
              <a:avLst/>
            </a:prstGeom>
            <a:noFill/>
          </p:spPr>
          <p:txBody>
            <a:bodyPr wrap="none" rtlCol="0">
              <a:spAutoFit/>
            </a:bodyPr>
            <a:lstStyle/>
            <a:p>
              <a:pPr algn="ctr" defTabSz="914225">
                <a:lnSpc>
                  <a:spcPct val="90000"/>
                </a:lnSpc>
                <a:defRPr/>
              </a:pPr>
              <a:r>
                <a:rPr lang="en-US" sz="1600">
                  <a:solidFill>
                    <a:schemeClr val="bg1"/>
                  </a:solidFill>
                </a:rPr>
                <a:t>Power BI</a:t>
              </a:r>
            </a:p>
          </p:txBody>
        </p:sp>
        <p:sp>
          <p:nvSpPr>
            <p:cNvPr id="59" name="TextBox 58">
              <a:extLst>
                <a:ext uri="{FF2B5EF4-FFF2-40B4-BE49-F238E27FC236}">
                  <a16:creationId xmlns:a16="http://schemas.microsoft.com/office/drawing/2014/main" id="{00D5AC80-11B0-EE48-831C-65AEC9FE595A}"/>
                </a:ext>
              </a:extLst>
            </p:cNvPr>
            <p:cNvSpPr txBox="1"/>
            <p:nvPr/>
          </p:nvSpPr>
          <p:spPr>
            <a:xfrm>
              <a:off x="10335510" y="3585990"/>
              <a:ext cx="1200329" cy="313932"/>
            </a:xfrm>
            <a:prstGeom prst="rect">
              <a:avLst/>
            </a:prstGeom>
            <a:noFill/>
          </p:spPr>
          <p:txBody>
            <a:bodyPr wrap="none" rtlCol="0">
              <a:spAutoFit/>
            </a:bodyPr>
            <a:lstStyle/>
            <a:p>
              <a:pPr algn="ctr" defTabSz="914225">
                <a:lnSpc>
                  <a:spcPct val="90000"/>
                </a:lnSpc>
                <a:defRPr/>
              </a:pPr>
              <a:r>
                <a:rPr lang="en-US" sz="1600">
                  <a:solidFill>
                    <a:schemeClr val="bg1"/>
                  </a:solidFill>
                </a:rPr>
                <a:t>PowerApps</a:t>
              </a:r>
            </a:p>
          </p:txBody>
        </p:sp>
        <p:sp>
          <p:nvSpPr>
            <p:cNvPr id="60" name="TextBox 59">
              <a:extLst>
                <a:ext uri="{FF2B5EF4-FFF2-40B4-BE49-F238E27FC236}">
                  <a16:creationId xmlns:a16="http://schemas.microsoft.com/office/drawing/2014/main" id="{1E07FE6D-C682-A742-BA30-FE1A0BE7D079}"/>
                </a:ext>
              </a:extLst>
            </p:cNvPr>
            <p:cNvSpPr txBox="1"/>
            <p:nvPr/>
          </p:nvSpPr>
          <p:spPr>
            <a:xfrm>
              <a:off x="9567784" y="3585990"/>
              <a:ext cx="604653" cy="313932"/>
            </a:xfrm>
            <a:prstGeom prst="rect">
              <a:avLst/>
            </a:prstGeom>
            <a:noFill/>
          </p:spPr>
          <p:txBody>
            <a:bodyPr wrap="none" rtlCol="0">
              <a:spAutoFit/>
            </a:bodyPr>
            <a:lstStyle/>
            <a:p>
              <a:pPr algn="ctr" defTabSz="914225">
                <a:lnSpc>
                  <a:spcPct val="90000"/>
                </a:lnSpc>
                <a:defRPr/>
              </a:pPr>
              <a:r>
                <a:rPr lang="en-US" sz="1600">
                  <a:solidFill>
                    <a:schemeClr val="bg1"/>
                  </a:solidFill>
                </a:rPr>
                <a:t>Flow</a:t>
              </a:r>
            </a:p>
          </p:txBody>
        </p:sp>
        <p:pic>
          <p:nvPicPr>
            <p:cNvPr id="61" name="Picture 60">
              <a:extLst>
                <a:ext uri="{FF2B5EF4-FFF2-40B4-BE49-F238E27FC236}">
                  <a16:creationId xmlns:a16="http://schemas.microsoft.com/office/drawing/2014/main" id="{5A74AAA4-F931-D14C-875F-0B894CBF311D}"/>
                </a:ext>
              </a:extLst>
            </p:cNvPr>
            <p:cNvPicPr>
              <a:picLocks noChangeAspect="1"/>
            </p:cNvPicPr>
            <p:nvPr/>
          </p:nvPicPr>
          <p:blipFill>
            <a:blip r:embed="rId4"/>
            <a:stretch>
              <a:fillRect/>
            </a:stretch>
          </p:blipFill>
          <p:spPr>
            <a:xfrm>
              <a:off x="10641079" y="3102193"/>
              <a:ext cx="560936" cy="421360"/>
            </a:xfrm>
            <a:prstGeom prst="rect">
              <a:avLst/>
            </a:prstGeom>
          </p:spPr>
        </p:pic>
        <p:pic>
          <p:nvPicPr>
            <p:cNvPr id="71" name="Picture 70">
              <a:extLst>
                <a:ext uri="{FF2B5EF4-FFF2-40B4-BE49-F238E27FC236}">
                  <a16:creationId xmlns:a16="http://schemas.microsoft.com/office/drawing/2014/main" id="{A47566EC-DCA8-7242-ABD8-32F0BDA0C968}"/>
                </a:ext>
              </a:extLst>
            </p:cNvPr>
            <p:cNvPicPr>
              <a:picLocks noChangeAspect="1"/>
            </p:cNvPicPr>
            <p:nvPr/>
          </p:nvPicPr>
          <p:blipFill>
            <a:blip r:embed="rId5"/>
            <a:stretch>
              <a:fillRect/>
            </a:stretch>
          </p:blipFill>
          <p:spPr>
            <a:xfrm>
              <a:off x="9589965" y="3102193"/>
              <a:ext cx="560293" cy="421360"/>
            </a:xfrm>
            <a:prstGeom prst="rect">
              <a:avLst/>
            </a:prstGeom>
          </p:spPr>
        </p:pic>
        <p:pic>
          <p:nvPicPr>
            <p:cNvPr id="72" name="Picture 71">
              <a:extLst>
                <a:ext uri="{FF2B5EF4-FFF2-40B4-BE49-F238E27FC236}">
                  <a16:creationId xmlns:a16="http://schemas.microsoft.com/office/drawing/2014/main" id="{B04FE082-5A9C-2144-A1AF-A78AEB4F1624}"/>
                </a:ext>
              </a:extLst>
            </p:cNvPr>
            <p:cNvPicPr>
              <a:picLocks noChangeAspect="1"/>
            </p:cNvPicPr>
            <p:nvPr/>
          </p:nvPicPr>
          <p:blipFill>
            <a:blip r:embed="rId6">
              <a:lum bright="100000"/>
            </a:blip>
            <a:stretch>
              <a:fillRect/>
            </a:stretch>
          </p:blipFill>
          <p:spPr>
            <a:xfrm>
              <a:off x="8538852" y="3102193"/>
              <a:ext cx="553574" cy="419127"/>
            </a:xfrm>
            <a:prstGeom prst="rect">
              <a:avLst/>
            </a:prstGeom>
          </p:spPr>
        </p:pic>
        <p:sp>
          <p:nvSpPr>
            <p:cNvPr id="73" name="Rectangle 37">
              <a:extLst>
                <a:ext uri="{FF2B5EF4-FFF2-40B4-BE49-F238E27FC236}">
                  <a16:creationId xmlns:a16="http://schemas.microsoft.com/office/drawing/2014/main" id="{536CDAB6-E3D8-7340-B1C1-67EBD96BD9CF}"/>
                </a:ext>
              </a:extLst>
            </p:cNvPr>
            <p:cNvSpPr/>
            <p:nvPr/>
          </p:nvSpPr>
          <p:spPr>
            <a:xfrm>
              <a:off x="8041312" y="2885285"/>
              <a:ext cx="3657600" cy="1095044"/>
            </a:xfrm>
            <a:custGeom>
              <a:avLst/>
              <a:gdLst>
                <a:gd name="connsiteX0" fmla="*/ 0 w 4805757"/>
                <a:gd name="connsiteY0" fmla="*/ 0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0" fmla="*/ 0 w 4805757"/>
                <a:gd name="connsiteY0" fmla="*/ 1953 h 1190958"/>
                <a:gd name="connsiteX1" fmla="*/ 1456651 w 4805757"/>
                <a:gd name="connsiteY1" fmla="*/ 0 h 1190958"/>
                <a:gd name="connsiteX2" fmla="*/ 4805757 w 4805757"/>
                <a:gd name="connsiteY2" fmla="*/ 1953 h 1190958"/>
                <a:gd name="connsiteX3" fmla="*/ 4805757 w 4805757"/>
                <a:gd name="connsiteY3" fmla="*/ 1190958 h 1190958"/>
                <a:gd name="connsiteX4" fmla="*/ 0 w 4805757"/>
                <a:gd name="connsiteY4" fmla="*/ 1190958 h 1190958"/>
                <a:gd name="connsiteX5" fmla="*/ 0 w 4805757"/>
                <a:gd name="connsiteY5" fmla="*/ 1953 h 1190958"/>
                <a:gd name="connsiteX0" fmla="*/ 0 w 4805757"/>
                <a:gd name="connsiteY0" fmla="*/ 1953 h 1190958"/>
                <a:gd name="connsiteX1" fmla="*/ 1456651 w 4805757"/>
                <a:gd name="connsiteY1" fmla="*/ 0 h 1190958"/>
                <a:gd name="connsiteX2" fmla="*/ 3268518 w 4805757"/>
                <a:gd name="connsiteY2" fmla="*/ 2117 h 1190958"/>
                <a:gd name="connsiteX3" fmla="*/ 4805757 w 4805757"/>
                <a:gd name="connsiteY3" fmla="*/ 1953 h 1190958"/>
                <a:gd name="connsiteX4" fmla="*/ 4805757 w 4805757"/>
                <a:gd name="connsiteY4" fmla="*/ 1190958 h 1190958"/>
                <a:gd name="connsiteX5" fmla="*/ 0 w 4805757"/>
                <a:gd name="connsiteY5" fmla="*/ 1190958 h 1190958"/>
                <a:gd name="connsiteX6" fmla="*/ 0 w 4805757"/>
                <a:gd name="connsiteY6" fmla="*/ 1953 h 1190958"/>
                <a:gd name="connsiteX0" fmla="*/ 3268518 w 4805757"/>
                <a:gd name="connsiteY0" fmla="*/ 168 h 1189009"/>
                <a:gd name="connsiteX1" fmla="*/ 4805757 w 4805757"/>
                <a:gd name="connsiteY1" fmla="*/ 4 h 1189009"/>
                <a:gd name="connsiteX2" fmla="*/ 4805757 w 4805757"/>
                <a:gd name="connsiteY2" fmla="*/ 1189009 h 1189009"/>
                <a:gd name="connsiteX3" fmla="*/ 0 w 4805757"/>
                <a:gd name="connsiteY3" fmla="*/ 1189009 h 1189009"/>
                <a:gd name="connsiteX4" fmla="*/ 0 w 4805757"/>
                <a:gd name="connsiteY4" fmla="*/ 4 h 1189009"/>
                <a:gd name="connsiteX5" fmla="*/ 1548091 w 4805757"/>
                <a:gd name="connsiteY5" fmla="*/ 89491 h 1189009"/>
                <a:gd name="connsiteX0" fmla="*/ 3268518 w 4805757"/>
                <a:gd name="connsiteY0" fmla="*/ 164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5" fmla="*/ 1634874 w 4805757"/>
                <a:gd name="connsiteY5" fmla="*/ 2704 h 1189005"/>
                <a:gd name="connsiteX0" fmla="*/ 3268518 w 4805757"/>
                <a:gd name="connsiteY0" fmla="*/ 164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5" fmla="*/ 1634874 w 4805757"/>
                <a:gd name="connsiteY5" fmla="*/ 2704 h 1189005"/>
                <a:gd name="connsiteX0" fmla="*/ 3268518 w 4805757"/>
                <a:gd name="connsiteY0" fmla="*/ 1694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3262590 w 4805757"/>
                <a:gd name="connsiteY5" fmla="*/ 0 h 1190535"/>
                <a:gd name="connsiteX0" fmla="*/ 3268518 w 4805757"/>
                <a:gd name="connsiteY0" fmla="*/ 1694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814790 w 4805757"/>
                <a:gd name="connsiteY5" fmla="*/ 0 h 1190535"/>
                <a:gd name="connsiteX0" fmla="*/ 2972184 w 4805757"/>
                <a:gd name="connsiteY0" fmla="*/ 5927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814790 w 4805757"/>
                <a:gd name="connsiteY5" fmla="*/ 0 h 1190535"/>
                <a:gd name="connsiteX0" fmla="*/ 2972184 w 4805757"/>
                <a:gd name="connsiteY0" fmla="*/ 5927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415830 w 4805757"/>
                <a:gd name="connsiteY5" fmla="*/ 0 h 1190535"/>
                <a:gd name="connsiteX0" fmla="*/ 3377984 w 4805757"/>
                <a:gd name="connsiteY0" fmla="*/ 3810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415830 w 4805757"/>
                <a:gd name="connsiteY5" fmla="*/ 0 h 119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757" h="1190535">
                  <a:moveTo>
                    <a:pt x="3377984" y="3810"/>
                  </a:moveTo>
                  <a:lnTo>
                    <a:pt x="4805757" y="1530"/>
                  </a:lnTo>
                  <a:lnTo>
                    <a:pt x="4805757" y="1190535"/>
                  </a:lnTo>
                  <a:lnTo>
                    <a:pt x="0" y="1190535"/>
                  </a:lnTo>
                  <a:lnTo>
                    <a:pt x="0" y="1530"/>
                  </a:lnTo>
                  <a:lnTo>
                    <a:pt x="1415830"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lnSpc>
                  <a:spcPct val="90000"/>
                </a:lnSpc>
                <a:defRPr/>
              </a:pPr>
              <a:endParaRPr lang="en-US">
                <a:solidFill>
                  <a:prstClr val="white"/>
                </a:solidFill>
                <a:latin typeface="Segoe UI Semilight"/>
              </a:endParaRPr>
            </a:p>
          </p:txBody>
        </p:sp>
      </p:grpSp>
    </p:spTree>
    <p:extLst>
      <p:ext uri="{BB962C8B-B14F-4D97-AF65-F5344CB8AC3E}">
        <p14:creationId xmlns:p14="http://schemas.microsoft.com/office/powerpoint/2010/main" val="257832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8319308" y="5510569"/>
            <a:ext cx="3092461" cy="501118"/>
            <a:chOff x="7017970" y="5777388"/>
            <a:chExt cx="3092900" cy="501189"/>
          </a:xfrm>
        </p:grpSpPr>
        <p:pic>
          <p:nvPicPr>
            <p:cNvPr id="52" name="Picture 51"/>
            <p:cNvPicPr>
              <a:picLocks noChangeAspect="1"/>
            </p:cNvPicPr>
            <p:nvPr/>
          </p:nvPicPr>
          <p:blipFill>
            <a:blip r:embed="rId3"/>
            <a:stretch>
              <a:fillRect/>
            </a:stretch>
          </p:blipFill>
          <p:spPr>
            <a:xfrm>
              <a:off x="7017970" y="5801422"/>
              <a:ext cx="349314" cy="453132"/>
            </a:xfrm>
            <a:prstGeom prst="rect">
              <a:avLst/>
            </a:prstGeom>
          </p:spPr>
        </p:pic>
        <p:pic>
          <p:nvPicPr>
            <p:cNvPr id="53" name="Picture 52"/>
            <p:cNvPicPr>
              <a:picLocks noChangeAspect="1"/>
            </p:cNvPicPr>
            <p:nvPr/>
          </p:nvPicPr>
          <p:blipFill>
            <a:blip r:embed="rId4"/>
            <a:stretch>
              <a:fillRect/>
            </a:stretch>
          </p:blipFill>
          <p:spPr>
            <a:xfrm>
              <a:off x="8339719" y="5777388"/>
              <a:ext cx="449399" cy="501189"/>
            </a:xfrm>
            <a:prstGeom prst="rect">
              <a:avLst/>
            </a:prstGeom>
          </p:spPr>
        </p:pic>
        <p:pic>
          <p:nvPicPr>
            <p:cNvPr id="74" name="Picture 73">
              <a:extLst>
                <a:ext uri="{FF2B5EF4-FFF2-40B4-BE49-F238E27FC236}">
                  <a16:creationId xmlns:a16="http://schemas.microsoft.com/office/drawing/2014/main" id="{9604F060-DCD0-41EC-93A5-6995CBA13ED6}"/>
                </a:ext>
              </a:extLst>
            </p:cNvPr>
            <p:cNvPicPr>
              <a:picLocks noChangeAspect="1"/>
            </p:cNvPicPr>
            <p:nvPr/>
          </p:nvPicPr>
          <p:blipFill>
            <a:blip r:embed="rId3"/>
            <a:stretch>
              <a:fillRect/>
            </a:stretch>
          </p:blipFill>
          <p:spPr>
            <a:xfrm>
              <a:off x="9761556" y="5801422"/>
              <a:ext cx="349314" cy="453132"/>
            </a:xfrm>
            <a:prstGeom prst="rect">
              <a:avLst/>
            </a:prstGeom>
          </p:spPr>
        </p:pic>
      </p:grpSp>
      <p:sp>
        <p:nvSpPr>
          <p:cNvPr id="5" name="Content Placeholder 4">
            <a:extLst>
              <a:ext uri="{FF2B5EF4-FFF2-40B4-BE49-F238E27FC236}">
                <a16:creationId xmlns:a16="http://schemas.microsoft.com/office/drawing/2014/main" id="{9381AC45-67D8-894E-A19E-2F3B0107BA58}"/>
              </a:ext>
            </a:extLst>
          </p:cNvPr>
          <p:cNvSpPr>
            <a:spLocks noGrp="1"/>
          </p:cNvSpPr>
          <p:nvPr>
            <p:ph idx="1"/>
          </p:nvPr>
        </p:nvSpPr>
        <p:spPr/>
        <p:txBody>
          <a:bodyPr/>
          <a:lstStyle/>
          <a:p>
            <a:pPr marL="0" indent="0">
              <a:buNone/>
            </a:pPr>
            <a:r>
              <a:rPr lang="en-US" b="1"/>
              <a:t>Connect to data across apps and platforms</a:t>
            </a:r>
          </a:p>
          <a:p>
            <a:pPr marL="0" indent="0">
              <a:buNone/>
            </a:pPr>
            <a:r>
              <a:rPr lang="en-US"/>
              <a:t>The common data service and connectors make it possible to get more value out of the data and services you’re already using.</a:t>
            </a:r>
          </a:p>
          <a:p>
            <a:endParaRPr lang="en-US"/>
          </a:p>
          <a:p>
            <a:endParaRPr lang="en-US"/>
          </a:p>
        </p:txBody>
      </p:sp>
      <p:grpSp>
        <p:nvGrpSpPr>
          <p:cNvPr id="39" name="Group 38">
            <a:extLst>
              <a:ext uri="{FF2B5EF4-FFF2-40B4-BE49-F238E27FC236}">
                <a16:creationId xmlns:a16="http://schemas.microsoft.com/office/drawing/2014/main" id="{5FD1BEEB-3265-41D8-A330-0F53EE32E280}"/>
              </a:ext>
            </a:extLst>
          </p:cNvPr>
          <p:cNvGrpSpPr/>
          <p:nvPr/>
        </p:nvGrpSpPr>
        <p:grpSpPr>
          <a:xfrm>
            <a:off x="8041309" y="3765383"/>
            <a:ext cx="3657601" cy="1246727"/>
            <a:chOff x="8041311" y="4457511"/>
            <a:chExt cx="3657601" cy="1246727"/>
          </a:xfrm>
        </p:grpSpPr>
        <p:grpSp>
          <p:nvGrpSpPr>
            <p:cNvPr id="40" name="Group 39">
              <a:extLst>
                <a:ext uri="{FF2B5EF4-FFF2-40B4-BE49-F238E27FC236}">
                  <a16:creationId xmlns:a16="http://schemas.microsoft.com/office/drawing/2014/main" id="{0EDA9320-7B77-43E5-B0A9-169669D84140}"/>
                </a:ext>
              </a:extLst>
            </p:cNvPr>
            <p:cNvGrpSpPr/>
            <p:nvPr/>
          </p:nvGrpSpPr>
          <p:grpSpPr>
            <a:xfrm>
              <a:off x="8041312" y="4457511"/>
              <a:ext cx="3657600" cy="1246725"/>
              <a:chOff x="6856507" y="4380656"/>
              <a:chExt cx="3658118" cy="1246902"/>
            </a:xfrm>
          </p:grpSpPr>
          <p:sp>
            <p:nvSpPr>
              <p:cNvPr id="44" name="Rectangle 37">
                <a:extLst>
                  <a:ext uri="{FF2B5EF4-FFF2-40B4-BE49-F238E27FC236}">
                    <a16:creationId xmlns:a16="http://schemas.microsoft.com/office/drawing/2014/main" id="{BD27A939-5F76-47AF-96B9-E1D6DF44FD0E}"/>
                  </a:ext>
                </a:extLst>
              </p:cNvPr>
              <p:cNvSpPr/>
              <p:nvPr/>
            </p:nvSpPr>
            <p:spPr>
              <a:xfrm>
                <a:off x="6856507" y="4530122"/>
                <a:ext cx="3658118" cy="1097436"/>
              </a:xfrm>
              <a:custGeom>
                <a:avLst/>
                <a:gdLst>
                  <a:gd name="connsiteX0" fmla="*/ 0 w 4805757"/>
                  <a:gd name="connsiteY0" fmla="*/ 0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0" fmla="*/ 0 w 4805757"/>
                  <a:gd name="connsiteY0" fmla="*/ 1953 h 1190958"/>
                  <a:gd name="connsiteX1" fmla="*/ 1456651 w 4805757"/>
                  <a:gd name="connsiteY1" fmla="*/ 0 h 1190958"/>
                  <a:gd name="connsiteX2" fmla="*/ 4805757 w 4805757"/>
                  <a:gd name="connsiteY2" fmla="*/ 1953 h 1190958"/>
                  <a:gd name="connsiteX3" fmla="*/ 4805757 w 4805757"/>
                  <a:gd name="connsiteY3" fmla="*/ 1190958 h 1190958"/>
                  <a:gd name="connsiteX4" fmla="*/ 0 w 4805757"/>
                  <a:gd name="connsiteY4" fmla="*/ 1190958 h 1190958"/>
                  <a:gd name="connsiteX5" fmla="*/ 0 w 4805757"/>
                  <a:gd name="connsiteY5" fmla="*/ 1953 h 1190958"/>
                  <a:gd name="connsiteX0" fmla="*/ 0 w 4805757"/>
                  <a:gd name="connsiteY0" fmla="*/ 1953 h 1190958"/>
                  <a:gd name="connsiteX1" fmla="*/ 1456651 w 4805757"/>
                  <a:gd name="connsiteY1" fmla="*/ 0 h 1190958"/>
                  <a:gd name="connsiteX2" fmla="*/ 3268518 w 4805757"/>
                  <a:gd name="connsiteY2" fmla="*/ 2117 h 1190958"/>
                  <a:gd name="connsiteX3" fmla="*/ 4805757 w 4805757"/>
                  <a:gd name="connsiteY3" fmla="*/ 1953 h 1190958"/>
                  <a:gd name="connsiteX4" fmla="*/ 4805757 w 4805757"/>
                  <a:gd name="connsiteY4" fmla="*/ 1190958 h 1190958"/>
                  <a:gd name="connsiteX5" fmla="*/ 0 w 4805757"/>
                  <a:gd name="connsiteY5" fmla="*/ 1190958 h 1190958"/>
                  <a:gd name="connsiteX6" fmla="*/ 0 w 4805757"/>
                  <a:gd name="connsiteY6" fmla="*/ 1953 h 1190958"/>
                  <a:gd name="connsiteX0" fmla="*/ 3268518 w 4805757"/>
                  <a:gd name="connsiteY0" fmla="*/ 168 h 1189009"/>
                  <a:gd name="connsiteX1" fmla="*/ 4805757 w 4805757"/>
                  <a:gd name="connsiteY1" fmla="*/ 4 h 1189009"/>
                  <a:gd name="connsiteX2" fmla="*/ 4805757 w 4805757"/>
                  <a:gd name="connsiteY2" fmla="*/ 1189009 h 1189009"/>
                  <a:gd name="connsiteX3" fmla="*/ 0 w 4805757"/>
                  <a:gd name="connsiteY3" fmla="*/ 1189009 h 1189009"/>
                  <a:gd name="connsiteX4" fmla="*/ 0 w 4805757"/>
                  <a:gd name="connsiteY4" fmla="*/ 4 h 1189009"/>
                  <a:gd name="connsiteX5" fmla="*/ 1548091 w 4805757"/>
                  <a:gd name="connsiteY5" fmla="*/ 89491 h 1189009"/>
                  <a:gd name="connsiteX0" fmla="*/ 3268518 w 4805757"/>
                  <a:gd name="connsiteY0" fmla="*/ 164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5" fmla="*/ 1634874 w 4805757"/>
                  <a:gd name="connsiteY5" fmla="*/ 2704 h 1189005"/>
                  <a:gd name="connsiteX0" fmla="*/ 3268518 w 4805757"/>
                  <a:gd name="connsiteY0" fmla="*/ 164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5" fmla="*/ 1634874 w 4805757"/>
                  <a:gd name="connsiteY5" fmla="*/ 2704 h 1189005"/>
                  <a:gd name="connsiteX0" fmla="*/ 3268518 w 4805757"/>
                  <a:gd name="connsiteY0" fmla="*/ 1694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3262590 w 4805757"/>
                  <a:gd name="connsiteY5" fmla="*/ 0 h 1190535"/>
                  <a:gd name="connsiteX0" fmla="*/ 3268518 w 4805757"/>
                  <a:gd name="connsiteY0" fmla="*/ 1694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814790 w 4805757"/>
                  <a:gd name="connsiteY5" fmla="*/ 0 h 1190535"/>
                  <a:gd name="connsiteX0" fmla="*/ 2972184 w 4805757"/>
                  <a:gd name="connsiteY0" fmla="*/ 5927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814790 w 4805757"/>
                  <a:gd name="connsiteY5" fmla="*/ 0 h 1190535"/>
                  <a:gd name="connsiteX0" fmla="*/ 2972184 w 4805757"/>
                  <a:gd name="connsiteY0" fmla="*/ 5927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415830 w 4805757"/>
                  <a:gd name="connsiteY5" fmla="*/ 0 h 1190535"/>
                  <a:gd name="connsiteX0" fmla="*/ 3377984 w 4805757"/>
                  <a:gd name="connsiteY0" fmla="*/ 3810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415830 w 4805757"/>
                  <a:gd name="connsiteY5" fmla="*/ 0 h 119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757" h="1190535">
                    <a:moveTo>
                      <a:pt x="3377984" y="3810"/>
                    </a:moveTo>
                    <a:lnTo>
                      <a:pt x="4805757" y="1530"/>
                    </a:lnTo>
                    <a:lnTo>
                      <a:pt x="4805757" y="1190535"/>
                    </a:lnTo>
                    <a:lnTo>
                      <a:pt x="0" y="1190535"/>
                    </a:lnTo>
                    <a:lnTo>
                      <a:pt x="0" y="1530"/>
                    </a:lnTo>
                    <a:lnTo>
                      <a:pt x="1415830"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lnSpc>
                    <a:spcPct val="90000"/>
                  </a:lnSpc>
                  <a:defRPr/>
                </a:pPr>
                <a:endParaRPr lang="en-US">
                  <a:solidFill>
                    <a:prstClr val="white"/>
                  </a:solidFill>
                  <a:latin typeface="Segoe UI Semilight"/>
                </a:endParaRPr>
              </a:p>
            </p:txBody>
          </p:sp>
          <p:sp>
            <p:nvSpPr>
              <p:cNvPr id="45" name="TextBox 44">
                <a:extLst>
                  <a:ext uri="{FF2B5EF4-FFF2-40B4-BE49-F238E27FC236}">
                    <a16:creationId xmlns:a16="http://schemas.microsoft.com/office/drawing/2014/main" id="{25EB97FB-007E-4E3C-BD39-54DC57BEB738}"/>
                  </a:ext>
                </a:extLst>
              </p:cNvPr>
              <p:cNvSpPr txBox="1"/>
              <p:nvPr/>
            </p:nvSpPr>
            <p:spPr>
              <a:xfrm>
                <a:off x="8142852" y="4380656"/>
                <a:ext cx="1076280" cy="286273"/>
              </a:xfrm>
              <a:prstGeom prst="rect">
                <a:avLst/>
              </a:prstGeom>
              <a:noFill/>
            </p:spPr>
            <p:txBody>
              <a:bodyPr wrap="none" rtlCol="0">
                <a:spAutoFit/>
              </a:bodyPr>
              <a:lstStyle/>
              <a:p>
                <a:pPr algn="ctr" defTabSz="914225">
                  <a:lnSpc>
                    <a:spcPct val="90000"/>
                  </a:lnSpc>
                  <a:defRPr/>
                </a:pPr>
                <a:r>
                  <a:rPr lang="en-US" sz="1400">
                    <a:solidFill>
                      <a:schemeClr val="bg1"/>
                    </a:solidFill>
                  </a:rPr>
                  <a:t>Developers</a:t>
                </a:r>
              </a:p>
            </p:txBody>
          </p:sp>
        </p:grpSp>
        <p:sp>
          <p:nvSpPr>
            <p:cNvPr id="41" name="Rectangle 40">
              <a:extLst>
                <a:ext uri="{FF2B5EF4-FFF2-40B4-BE49-F238E27FC236}">
                  <a16:creationId xmlns:a16="http://schemas.microsoft.com/office/drawing/2014/main" id="{1817AD8B-2C1A-40B4-AFFC-1286D3D7A770}"/>
                </a:ext>
              </a:extLst>
            </p:cNvPr>
            <p:cNvSpPr/>
            <p:nvPr/>
          </p:nvSpPr>
          <p:spPr>
            <a:xfrm>
              <a:off x="10478269" y="4606956"/>
              <a:ext cx="1216152"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lnSpc>
                  <a:spcPct val="90000"/>
                </a:lnSpc>
                <a:spcAft>
                  <a:spcPts val="588"/>
                </a:spcAft>
                <a:defRPr/>
              </a:pPr>
              <a:r>
                <a:rPr lang="en-US" sz="1100" kern="0">
                  <a:solidFill>
                    <a:schemeClr val="bg1"/>
                  </a:solidFill>
                  <a:latin typeface="Segoe UI"/>
                </a:rPr>
                <a:t>App Service</a:t>
              </a:r>
            </a:p>
            <a:p>
              <a:pPr algn="ctr" defTabSz="896386">
                <a:lnSpc>
                  <a:spcPct val="90000"/>
                </a:lnSpc>
                <a:spcAft>
                  <a:spcPts val="588"/>
                </a:spcAft>
                <a:defRPr/>
              </a:pPr>
              <a:r>
                <a:rPr lang="en-US" sz="1100" kern="0">
                  <a:solidFill>
                    <a:schemeClr val="bg1"/>
                  </a:solidFill>
                  <a:latin typeface="Segoe UI"/>
                </a:rPr>
                <a:t>Functions</a:t>
              </a:r>
            </a:p>
            <a:p>
              <a:pPr algn="ctr" defTabSz="896386">
                <a:lnSpc>
                  <a:spcPct val="90000"/>
                </a:lnSpc>
                <a:spcAft>
                  <a:spcPts val="588"/>
                </a:spcAft>
                <a:defRPr/>
              </a:pPr>
              <a:r>
                <a:rPr lang="en-US" sz="1100" kern="0">
                  <a:solidFill>
                    <a:schemeClr val="bg1"/>
                  </a:solidFill>
                  <a:latin typeface="Segoe UI"/>
                </a:rPr>
                <a:t>…</a:t>
              </a:r>
            </a:p>
          </p:txBody>
        </p:sp>
        <p:sp>
          <p:nvSpPr>
            <p:cNvPr id="42" name="Rectangle 41">
              <a:extLst>
                <a:ext uri="{FF2B5EF4-FFF2-40B4-BE49-F238E27FC236}">
                  <a16:creationId xmlns:a16="http://schemas.microsoft.com/office/drawing/2014/main" id="{E95D9346-E302-4D11-98C9-97D8F5AAACDB}"/>
                </a:ext>
              </a:extLst>
            </p:cNvPr>
            <p:cNvSpPr/>
            <p:nvPr/>
          </p:nvSpPr>
          <p:spPr>
            <a:xfrm>
              <a:off x="9257463" y="4606956"/>
              <a:ext cx="1216152"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lnSpc>
                  <a:spcPct val="90000"/>
                </a:lnSpc>
                <a:spcAft>
                  <a:spcPts val="588"/>
                </a:spcAft>
                <a:defRPr/>
              </a:pPr>
              <a:r>
                <a:rPr lang="en-US" sz="1100" kern="0">
                  <a:solidFill>
                    <a:schemeClr val="bg1"/>
                  </a:solidFill>
                  <a:latin typeface="Segoe UI"/>
                </a:rPr>
                <a:t>Logic Apps</a:t>
              </a:r>
            </a:p>
            <a:p>
              <a:pPr algn="ctr" defTabSz="896386">
                <a:lnSpc>
                  <a:spcPct val="90000"/>
                </a:lnSpc>
                <a:spcAft>
                  <a:spcPts val="588"/>
                </a:spcAft>
                <a:defRPr/>
              </a:pPr>
              <a:r>
                <a:rPr lang="en-US" sz="1100" kern="0">
                  <a:solidFill>
                    <a:schemeClr val="bg1"/>
                  </a:solidFill>
                  <a:latin typeface="Segoe UI"/>
                </a:rPr>
                <a:t>API Management</a:t>
              </a:r>
            </a:p>
            <a:p>
              <a:pPr algn="ctr" defTabSz="896386">
                <a:lnSpc>
                  <a:spcPct val="90000"/>
                </a:lnSpc>
                <a:spcAft>
                  <a:spcPts val="588"/>
                </a:spcAft>
                <a:defRPr/>
              </a:pPr>
              <a:r>
                <a:rPr lang="en-US" sz="1100" kern="0">
                  <a:solidFill>
                    <a:schemeClr val="bg1"/>
                  </a:solidFill>
                  <a:latin typeface="Segoe UI"/>
                </a:rPr>
                <a:t>…</a:t>
              </a:r>
            </a:p>
          </p:txBody>
        </p:sp>
        <p:sp>
          <p:nvSpPr>
            <p:cNvPr id="43" name="Rectangle 42">
              <a:extLst>
                <a:ext uri="{FF2B5EF4-FFF2-40B4-BE49-F238E27FC236}">
                  <a16:creationId xmlns:a16="http://schemas.microsoft.com/office/drawing/2014/main" id="{F989D4B4-B079-4400-9944-B971C4CC67DB}"/>
                </a:ext>
              </a:extLst>
            </p:cNvPr>
            <p:cNvSpPr/>
            <p:nvPr/>
          </p:nvSpPr>
          <p:spPr>
            <a:xfrm>
              <a:off x="8041311" y="4606958"/>
              <a:ext cx="1216152"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lnSpc>
                  <a:spcPct val="90000"/>
                </a:lnSpc>
                <a:spcAft>
                  <a:spcPts val="588"/>
                </a:spcAft>
                <a:defRPr/>
              </a:pPr>
              <a:r>
                <a:rPr lang="en-US" sz="1100" kern="0">
                  <a:solidFill>
                    <a:schemeClr val="bg1"/>
                  </a:solidFill>
                  <a:latin typeface="Segoe UI"/>
                </a:rPr>
                <a:t>Data Lake analytics</a:t>
              </a:r>
            </a:p>
            <a:p>
              <a:pPr algn="ctr" defTabSz="896386">
                <a:lnSpc>
                  <a:spcPct val="90000"/>
                </a:lnSpc>
                <a:spcAft>
                  <a:spcPts val="588"/>
                </a:spcAft>
                <a:defRPr/>
              </a:pPr>
              <a:r>
                <a:rPr lang="en-US" sz="1100" kern="0">
                  <a:solidFill>
                    <a:schemeClr val="bg1"/>
                  </a:solidFill>
                  <a:latin typeface="Segoe UI"/>
                </a:rPr>
                <a:t>Analysis Services</a:t>
              </a:r>
            </a:p>
            <a:p>
              <a:pPr algn="ctr" defTabSz="896386">
                <a:lnSpc>
                  <a:spcPct val="90000"/>
                </a:lnSpc>
                <a:spcAft>
                  <a:spcPts val="588"/>
                </a:spcAft>
                <a:defRPr/>
              </a:pPr>
              <a:r>
                <a:rPr lang="en-US" sz="1100" kern="0">
                  <a:solidFill>
                    <a:schemeClr val="bg1"/>
                  </a:solidFill>
                  <a:latin typeface="Segoe UI"/>
                </a:rPr>
                <a:t>…</a:t>
              </a:r>
            </a:p>
          </p:txBody>
        </p:sp>
      </p:grpSp>
      <p:grpSp>
        <p:nvGrpSpPr>
          <p:cNvPr id="46" name="Group 45">
            <a:extLst>
              <a:ext uri="{FF2B5EF4-FFF2-40B4-BE49-F238E27FC236}">
                <a16:creationId xmlns:a16="http://schemas.microsoft.com/office/drawing/2014/main" id="{976880B2-CFF9-4AC8-8B3E-D1CC871C648C}"/>
              </a:ext>
            </a:extLst>
          </p:cNvPr>
          <p:cNvGrpSpPr/>
          <p:nvPr/>
        </p:nvGrpSpPr>
        <p:grpSpPr>
          <a:xfrm>
            <a:off x="8041312" y="135545"/>
            <a:ext cx="3420168" cy="1853810"/>
            <a:chOff x="6854406" y="1536408"/>
            <a:chExt cx="3420653" cy="1854074"/>
          </a:xfrm>
        </p:grpSpPr>
        <p:pic>
          <p:nvPicPr>
            <p:cNvPr id="47" name="Picture 46">
              <a:extLst>
                <a:ext uri="{FF2B5EF4-FFF2-40B4-BE49-F238E27FC236}">
                  <a16:creationId xmlns:a16="http://schemas.microsoft.com/office/drawing/2014/main" id="{CE4B060D-E0E6-491F-A29E-5A22EBEF794C}"/>
                </a:ext>
              </a:extLst>
            </p:cNvPr>
            <p:cNvPicPr>
              <a:picLocks noChangeAspect="1"/>
            </p:cNvPicPr>
            <p:nvPr/>
          </p:nvPicPr>
          <p:blipFill>
            <a:blip r:embed="rId5"/>
            <a:stretch>
              <a:fillRect/>
            </a:stretch>
          </p:blipFill>
          <p:spPr>
            <a:xfrm>
              <a:off x="7753398" y="1536408"/>
              <a:ext cx="2017173" cy="1102050"/>
            </a:xfrm>
            <a:prstGeom prst="rect">
              <a:avLst/>
            </a:prstGeom>
          </p:spPr>
        </p:pic>
        <p:grpSp>
          <p:nvGrpSpPr>
            <p:cNvPr id="48" name="Group 47">
              <a:extLst>
                <a:ext uri="{FF2B5EF4-FFF2-40B4-BE49-F238E27FC236}">
                  <a16:creationId xmlns:a16="http://schemas.microsoft.com/office/drawing/2014/main" id="{8614C017-C76C-4997-ABCD-DB8082F6970E}"/>
                </a:ext>
              </a:extLst>
            </p:cNvPr>
            <p:cNvGrpSpPr/>
            <p:nvPr/>
          </p:nvGrpSpPr>
          <p:grpSpPr>
            <a:xfrm>
              <a:off x="6854406" y="2701536"/>
              <a:ext cx="3420653" cy="688946"/>
              <a:chOff x="6796656" y="2209802"/>
              <a:chExt cx="3420653" cy="688946"/>
            </a:xfrm>
          </p:grpSpPr>
          <p:sp>
            <p:nvSpPr>
              <p:cNvPr id="49" name="TextBox 48">
                <a:extLst>
                  <a:ext uri="{FF2B5EF4-FFF2-40B4-BE49-F238E27FC236}">
                    <a16:creationId xmlns:a16="http://schemas.microsoft.com/office/drawing/2014/main" id="{44938982-CC3B-4DF2-B0AC-F791BA9FCB5E}"/>
                  </a:ext>
                </a:extLst>
              </p:cNvPr>
              <p:cNvSpPr txBox="1"/>
              <p:nvPr/>
            </p:nvSpPr>
            <p:spPr>
              <a:xfrm>
                <a:off x="6796656" y="2558943"/>
                <a:ext cx="1053489" cy="339805"/>
              </a:xfrm>
              <a:prstGeom prst="rect">
                <a:avLst/>
              </a:prstGeom>
              <a:noFill/>
            </p:spPr>
            <p:txBody>
              <a:bodyPr wrap="none" rtlCol="0">
                <a:spAutoFit/>
              </a:bodyPr>
              <a:lstStyle/>
              <a:p>
                <a:pPr algn="ctr" defTabSz="914225">
                  <a:lnSpc>
                    <a:spcPct val="90000"/>
                  </a:lnSpc>
                  <a:defRPr/>
                </a:pPr>
                <a:r>
                  <a:rPr lang="en-US">
                    <a:solidFill>
                      <a:schemeClr val="bg1"/>
                    </a:solidFill>
                  </a:rPr>
                  <a:t>Measure</a:t>
                </a:r>
              </a:p>
            </p:txBody>
          </p:sp>
          <p:sp>
            <p:nvSpPr>
              <p:cNvPr id="50" name="TextBox 49">
                <a:extLst>
                  <a:ext uri="{FF2B5EF4-FFF2-40B4-BE49-F238E27FC236}">
                    <a16:creationId xmlns:a16="http://schemas.microsoft.com/office/drawing/2014/main" id="{AC55A7CE-65C3-41E0-89CF-9ADCE8FC2843}"/>
                  </a:ext>
                </a:extLst>
              </p:cNvPr>
              <p:cNvSpPr txBox="1"/>
              <p:nvPr/>
            </p:nvSpPr>
            <p:spPr>
              <a:xfrm>
                <a:off x="8045263" y="2558943"/>
                <a:ext cx="1188028" cy="339805"/>
              </a:xfrm>
              <a:prstGeom prst="rect">
                <a:avLst/>
              </a:prstGeom>
              <a:noFill/>
            </p:spPr>
            <p:txBody>
              <a:bodyPr wrap="none" rtlCol="0">
                <a:spAutoFit/>
              </a:bodyPr>
              <a:lstStyle/>
              <a:p>
                <a:pPr algn="ctr" defTabSz="914225">
                  <a:lnSpc>
                    <a:spcPct val="90000"/>
                  </a:lnSpc>
                  <a:defRPr/>
                </a:pPr>
                <a:r>
                  <a:rPr lang="en-US">
                    <a:solidFill>
                      <a:schemeClr val="bg1"/>
                    </a:solidFill>
                  </a:rPr>
                  <a:t>Automate</a:t>
                </a:r>
              </a:p>
            </p:txBody>
          </p:sp>
          <p:sp>
            <p:nvSpPr>
              <p:cNvPr id="51" name="TextBox 50">
                <a:extLst>
                  <a:ext uri="{FF2B5EF4-FFF2-40B4-BE49-F238E27FC236}">
                    <a16:creationId xmlns:a16="http://schemas.microsoft.com/office/drawing/2014/main" id="{21E50A03-9EB9-4465-B7CE-C780C5D657A0}"/>
                  </a:ext>
                </a:extLst>
              </p:cNvPr>
              <p:cNvSpPr txBox="1"/>
              <p:nvPr/>
            </p:nvSpPr>
            <p:spPr>
              <a:xfrm>
                <a:off x="9701472" y="2558943"/>
                <a:ext cx="515837" cy="339805"/>
              </a:xfrm>
              <a:prstGeom prst="rect">
                <a:avLst/>
              </a:prstGeom>
              <a:noFill/>
            </p:spPr>
            <p:txBody>
              <a:bodyPr wrap="none" rtlCol="0">
                <a:spAutoFit/>
              </a:bodyPr>
              <a:lstStyle/>
              <a:p>
                <a:pPr algn="ctr" defTabSz="914225">
                  <a:lnSpc>
                    <a:spcPct val="90000"/>
                  </a:lnSpc>
                  <a:defRPr/>
                </a:pPr>
                <a:r>
                  <a:rPr lang="en-US">
                    <a:solidFill>
                      <a:schemeClr val="bg1"/>
                    </a:solidFill>
                  </a:rPr>
                  <a:t>Act</a:t>
                </a:r>
              </a:p>
            </p:txBody>
          </p:sp>
          <p:grpSp>
            <p:nvGrpSpPr>
              <p:cNvPr id="55" name="Group 54">
                <a:extLst>
                  <a:ext uri="{FF2B5EF4-FFF2-40B4-BE49-F238E27FC236}">
                    <a16:creationId xmlns:a16="http://schemas.microsoft.com/office/drawing/2014/main" id="{21576933-B190-49E6-BB9A-A8DF0EB4AF98}"/>
                  </a:ext>
                </a:extLst>
              </p:cNvPr>
              <p:cNvGrpSpPr/>
              <p:nvPr/>
            </p:nvGrpSpPr>
            <p:grpSpPr>
              <a:xfrm>
                <a:off x="7323401" y="2209802"/>
                <a:ext cx="2635990" cy="349141"/>
                <a:chOff x="7323401" y="2209802"/>
                <a:chExt cx="2635990" cy="349141"/>
              </a:xfrm>
            </p:grpSpPr>
            <p:grpSp>
              <p:nvGrpSpPr>
                <p:cNvPr id="56" name="Group 55">
                  <a:extLst>
                    <a:ext uri="{FF2B5EF4-FFF2-40B4-BE49-F238E27FC236}">
                      <a16:creationId xmlns:a16="http://schemas.microsoft.com/office/drawing/2014/main" id="{FB2FA68A-F49A-4E13-8B4E-B97E75F365EC}"/>
                    </a:ext>
                  </a:extLst>
                </p:cNvPr>
                <p:cNvGrpSpPr/>
                <p:nvPr/>
              </p:nvGrpSpPr>
              <p:grpSpPr>
                <a:xfrm>
                  <a:off x="8639273" y="2209802"/>
                  <a:ext cx="1320118" cy="349141"/>
                  <a:chOff x="3554636" y="2798074"/>
                  <a:chExt cx="1652662" cy="437090"/>
                </a:xfrm>
              </p:grpSpPr>
              <p:cxnSp>
                <p:nvCxnSpPr>
                  <p:cNvPr id="58" name="Connector: Elbow 12">
                    <a:extLst>
                      <a:ext uri="{FF2B5EF4-FFF2-40B4-BE49-F238E27FC236}">
                        <a16:creationId xmlns:a16="http://schemas.microsoft.com/office/drawing/2014/main" id="{90664DDC-4234-4E32-900D-A8ADE13C2CC1}"/>
                      </a:ext>
                    </a:extLst>
                  </p:cNvPr>
                  <p:cNvCxnSpPr>
                    <a:stCxn id="51" idx="0"/>
                  </p:cNvCxnSpPr>
                  <p:nvPr/>
                </p:nvCxnSpPr>
                <p:spPr>
                  <a:xfrm rot="16200000" flipV="1">
                    <a:off x="4274932" y="2302797"/>
                    <a:ext cx="212074" cy="1652659"/>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294FF99-226D-4AEE-B172-96D27B521E56}"/>
                      </a:ext>
                    </a:extLst>
                  </p:cNvPr>
                  <p:cNvCxnSpPr>
                    <a:endCxn id="50" idx="0"/>
                  </p:cNvCxnSpPr>
                  <p:nvPr/>
                </p:nvCxnSpPr>
                <p:spPr>
                  <a:xfrm>
                    <a:off x="3554636" y="2798074"/>
                    <a:ext cx="4" cy="4370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Connector: Elbow 11">
                  <a:extLst>
                    <a:ext uri="{FF2B5EF4-FFF2-40B4-BE49-F238E27FC236}">
                      <a16:creationId xmlns:a16="http://schemas.microsoft.com/office/drawing/2014/main" id="{07CB0053-B9BF-44DA-A328-764DDC695689}"/>
                    </a:ext>
                  </a:extLst>
                </p:cNvPr>
                <p:cNvCxnSpPr>
                  <a:endCxn id="49" idx="0"/>
                </p:cNvCxnSpPr>
                <p:nvPr/>
              </p:nvCxnSpPr>
              <p:spPr>
                <a:xfrm rot="10800000" flipV="1">
                  <a:off x="7323401" y="2389539"/>
                  <a:ext cx="1315874" cy="169404"/>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60" name="Group 59">
            <a:extLst>
              <a:ext uri="{FF2B5EF4-FFF2-40B4-BE49-F238E27FC236}">
                <a16:creationId xmlns:a16="http://schemas.microsoft.com/office/drawing/2014/main" id="{6BC6A0B9-175A-4BAA-8E35-48E876BB5A76}"/>
              </a:ext>
            </a:extLst>
          </p:cNvPr>
          <p:cNvGrpSpPr/>
          <p:nvPr/>
        </p:nvGrpSpPr>
        <p:grpSpPr>
          <a:xfrm>
            <a:off x="8041312" y="2235406"/>
            <a:ext cx="3657600" cy="1226805"/>
            <a:chOff x="8041312" y="2753524"/>
            <a:chExt cx="3657600" cy="1226805"/>
          </a:xfrm>
        </p:grpSpPr>
        <p:sp>
          <p:nvSpPr>
            <p:cNvPr id="61" name="TextBox 60">
              <a:extLst>
                <a:ext uri="{FF2B5EF4-FFF2-40B4-BE49-F238E27FC236}">
                  <a16:creationId xmlns:a16="http://schemas.microsoft.com/office/drawing/2014/main" id="{AB88405C-124D-485B-8852-EBBC6A82EA70}"/>
                </a:ext>
              </a:extLst>
            </p:cNvPr>
            <p:cNvSpPr txBox="1"/>
            <p:nvPr/>
          </p:nvSpPr>
          <p:spPr>
            <a:xfrm>
              <a:off x="9303256" y="2753524"/>
              <a:ext cx="1133708" cy="286232"/>
            </a:xfrm>
            <a:prstGeom prst="rect">
              <a:avLst/>
            </a:prstGeom>
            <a:noFill/>
          </p:spPr>
          <p:txBody>
            <a:bodyPr wrap="none" rtlCol="0">
              <a:spAutoFit/>
            </a:bodyPr>
            <a:lstStyle/>
            <a:p>
              <a:pPr algn="ctr" defTabSz="914225">
                <a:lnSpc>
                  <a:spcPct val="90000"/>
                </a:lnSpc>
                <a:defRPr/>
              </a:pPr>
              <a:r>
                <a:rPr lang="en-US" sz="1400">
                  <a:solidFill>
                    <a:schemeClr val="bg1"/>
                  </a:solidFill>
                </a:rPr>
                <a:t>Power users</a:t>
              </a:r>
            </a:p>
          </p:txBody>
        </p:sp>
        <p:sp>
          <p:nvSpPr>
            <p:cNvPr id="62" name="TextBox 61">
              <a:extLst>
                <a:ext uri="{FF2B5EF4-FFF2-40B4-BE49-F238E27FC236}">
                  <a16:creationId xmlns:a16="http://schemas.microsoft.com/office/drawing/2014/main" id="{2FDF671E-D870-41DC-900E-122891A6C276}"/>
                </a:ext>
              </a:extLst>
            </p:cNvPr>
            <p:cNvSpPr txBox="1"/>
            <p:nvPr/>
          </p:nvSpPr>
          <p:spPr>
            <a:xfrm>
              <a:off x="8331692" y="3583757"/>
              <a:ext cx="967893" cy="313932"/>
            </a:xfrm>
            <a:prstGeom prst="rect">
              <a:avLst/>
            </a:prstGeom>
            <a:noFill/>
          </p:spPr>
          <p:txBody>
            <a:bodyPr wrap="none" rtlCol="0">
              <a:spAutoFit/>
            </a:bodyPr>
            <a:lstStyle/>
            <a:p>
              <a:pPr algn="ctr" defTabSz="914225">
                <a:lnSpc>
                  <a:spcPct val="90000"/>
                </a:lnSpc>
                <a:defRPr/>
              </a:pPr>
              <a:r>
                <a:rPr lang="en-US" sz="1600">
                  <a:solidFill>
                    <a:schemeClr val="bg1"/>
                  </a:solidFill>
                </a:rPr>
                <a:t>Power BI</a:t>
              </a:r>
            </a:p>
          </p:txBody>
        </p:sp>
        <p:sp>
          <p:nvSpPr>
            <p:cNvPr id="63" name="TextBox 62">
              <a:extLst>
                <a:ext uri="{FF2B5EF4-FFF2-40B4-BE49-F238E27FC236}">
                  <a16:creationId xmlns:a16="http://schemas.microsoft.com/office/drawing/2014/main" id="{B94C39BB-F6A9-4374-8540-84A1E748294D}"/>
                </a:ext>
              </a:extLst>
            </p:cNvPr>
            <p:cNvSpPr txBox="1"/>
            <p:nvPr/>
          </p:nvSpPr>
          <p:spPr>
            <a:xfrm>
              <a:off x="10335510" y="3585990"/>
              <a:ext cx="1200329" cy="313932"/>
            </a:xfrm>
            <a:prstGeom prst="rect">
              <a:avLst/>
            </a:prstGeom>
            <a:noFill/>
          </p:spPr>
          <p:txBody>
            <a:bodyPr wrap="none" rtlCol="0">
              <a:spAutoFit/>
            </a:bodyPr>
            <a:lstStyle/>
            <a:p>
              <a:pPr algn="ctr" defTabSz="914225">
                <a:lnSpc>
                  <a:spcPct val="90000"/>
                </a:lnSpc>
                <a:defRPr/>
              </a:pPr>
              <a:r>
                <a:rPr lang="en-US" sz="1600">
                  <a:solidFill>
                    <a:schemeClr val="bg1"/>
                  </a:solidFill>
                </a:rPr>
                <a:t>PowerApps</a:t>
              </a:r>
            </a:p>
          </p:txBody>
        </p:sp>
        <p:sp>
          <p:nvSpPr>
            <p:cNvPr id="64" name="TextBox 63">
              <a:extLst>
                <a:ext uri="{FF2B5EF4-FFF2-40B4-BE49-F238E27FC236}">
                  <a16:creationId xmlns:a16="http://schemas.microsoft.com/office/drawing/2014/main" id="{34747CFC-A578-4BE2-9064-3510F9C3DCCA}"/>
                </a:ext>
              </a:extLst>
            </p:cNvPr>
            <p:cNvSpPr txBox="1"/>
            <p:nvPr/>
          </p:nvSpPr>
          <p:spPr>
            <a:xfrm>
              <a:off x="9567784" y="3585990"/>
              <a:ext cx="604653" cy="313932"/>
            </a:xfrm>
            <a:prstGeom prst="rect">
              <a:avLst/>
            </a:prstGeom>
            <a:noFill/>
          </p:spPr>
          <p:txBody>
            <a:bodyPr wrap="none" rtlCol="0">
              <a:spAutoFit/>
            </a:bodyPr>
            <a:lstStyle/>
            <a:p>
              <a:pPr algn="ctr" defTabSz="914225">
                <a:lnSpc>
                  <a:spcPct val="90000"/>
                </a:lnSpc>
                <a:defRPr/>
              </a:pPr>
              <a:r>
                <a:rPr lang="en-US" sz="1600">
                  <a:solidFill>
                    <a:schemeClr val="bg1"/>
                  </a:solidFill>
                </a:rPr>
                <a:t>Flow</a:t>
              </a:r>
            </a:p>
          </p:txBody>
        </p:sp>
        <p:pic>
          <p:nvPicPr>
            <p:cNvPr id="65" name="Picture 64">
              <a:extLst>
                <a:ext uri="{FF2B5EF4-FFF2-40B4-BE49-F238E27FC236}">
                  <a16:creationId xmlns:a16="http://schemas.microsoft.com/office/drawing/2014/main" id="{512F26AC-CC9D-4848-B47F-9C8E821EBD4A}"/>
                </a:ext>
              </a:extLst>
            </p:cNvPr>
            <p:cNvPicPr>
              <a:picLocks noChangeAspect="1"/>
            </p:cNvPicPr>
            <p:nvPr/>
          </p:nvPicPr>
          <p:blipFill>
            <a:blip r:embed="rId6"/>
            <a:stretch>
              <a:fillRect/>
            </a:stretch>
          </p:blipFill>
          <p:spPr>
            <a:xfrm>
              <a:off x="10641079" y="3102193"/>
              <a:ext cx="560936" cy="421360"/>
            </a:xfrm>
            <a:prstGeom prst="rect">
              <a:avLst/>
            </a:prstGeom>
          </p:spPr>
        </p:pic>
        <p:pic>
          <p:nvPicPr>
            <p:cNvPr id="66" name="Picture 65">
              <a:extLst>
                <a:ext uri="{FF2B5EF4-FFF2-40B4-BE49-F238E27FC236}">
                  <a16:creationId xmlns:a16="http://schemas.microsoft.com/office/drawing/2014/main" id="{66AB476C-2B1F-4A8B-A9ED-21BEE158DADF}"/>
                </a:ext>
              </a:extLst>
            </p:cNvPr>
            <p:cNvPicPr>
              <a:picLocks noChangeAspect="1"/>
            </p:cNvPicPr>
            <p:nvPr/>
          </p:nvPicPr>
          <p:blipFill>
            <a:blip r:embed="rId7"/>
            <a:stretch>
              <a:fillRect/>
            </a:stretch>
          </p:blipFill>
          <p:spPr>
            <a:xfrm>
              <a:off x="9589965" y="3102193"/>
              <a:ext cx="560293" cy="421360"/>
            </a:xfrm>
            <a:prstGeom prst="rect">
              <a:avLst/>
            </a:prstGeom>
          </p:spPr>
        </p:pic>
        <p:pic>
          <p:nvPicPr>
            <p:cNvPr id="67" name="Picture 66">
              <a:extLst>
                <a:ext uri="{FF2B5EF4-FFF2-40B4-BE49-F238E27FC236}">
                  <a16:creationId xmlns:a16="http://schemas.microsoft.com/office/drawing/2014/main" id="{A99F00B0-EC72-48AE-9B0F-6A1A73F9644C}"/>
                </a:ext>
              </a:extLst>
            </p:cNvPr>
            <p:cNvPicPr>
              <a:picLocks noChangeAspect="1"/>
            </p:cNvPicPr>
            <p:nvPr/>
          </p:nvPicPr>
          <p:blipFill>
            <a:blip r:embed="rId8">
              <a:lum bright="100000"/>
            </a:blip>
            <a:stretch>
              <a:fillRect/>
            </a:stretch>
          </p:blipFill>
          <p:spPr>
            <a:xfrm>
              <a:off x="8538852" y="3102193"/>
              <a:ext cx="553574" cy="419127"/>
            </a:xfrm>
            <a:prstGeom prst="rect">
              <a:avLst/>
            </a:prstGeom>
          </p:spPr>
        </p:pic>
        <p:sp>
          <p:nvSpPr>
            <p:cNvPr id="68" name="Rectangle 37">
              <a:extLst>
                <a:ext uri="{FF2B5EF4-FFF2-40B4-BE49-F238E27FC236}">
                  <a16:creationId xmlns:a16="http://schemas.microsoft.com/office/drawing/2014/main" id="{374951EF-6893-4FE5-A826-B8B757E067EE}"/>
                </a:ext>
              </a:extLst>
            </p:cNvPr>
            <p:cNvSpPr/>
            <p:nvPr/>
          </p:nvSpPr>
          <p:spPr>
            <a:xfrm>
              <a:off x="8041312" y="2885285"/>
              <a:ext cx="3657600" cy="1095044"/>
            </a:xfrm>
            <a:custGeom>
              <a:avLst/>
              <a:gdLst>
                <a:gd name="connsiteX0" fmla="*/ 0 w 4805757"/>
                <a:gd name="connsiteY0" fmla="*/ 0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0" fmla="*/ 0 w 4805757"/>
                <a:gd name="connsiteY0" fmla="*/ 1953 h 1190958"/>
                <a:gd name="connsiteX1" fmla="*/ 1456651 w 4805757"/>
                <a:gd name="connsiteY1" fmla="*/ 0 h 1190958"/>
                <a:gd name="connsiteX2" fmla="*/ 4805757 w 4805757"/>
                <a:gd name="connsiteY2" fmla="*/ 1953 h 1190958"/>
                <a:gd name="connsiteX3" fmla="*/ 4805757 w 4805757"/>
                <a:gd name="connsiteY3" fmla="*/ 1190958 h 1190958"/>
                <a:gd name="connsiteX4" fmla="*/ 0 w 4805757"/>
                <a:gd name="connsiteY4" fmla="*/ 1190958 h 1190958"/>
                <a:gd name="connsiteX5" fmla="*/ 0 w 4805757"/>
                <a:gd name="connsiteY5" fmla="*/ 1953 h 1190958"/>
                <a:gd name="connsiteX0" fmla="*/ 0 w 4805757"/>
                <a:gd name="connsiteY0" fmla="*/ 1953 h 1190958"/>
                <a:gd name="connsiteX1" fmla="*/ 1456651 w 4805757"/>
                <a:gd name="connsiteY1" fmla="*/ 0 h 1190958"/>
                <a:gd name="connsiteX2" fmla="*/ 3268518 w 4805757"/>
                <a:gd name="connsiteY2" fmla="*/ 2117 h 1190958"/>
                <a:gd name="connsiteX3" fmla="*/ 4805757 w 4805757"/>
                <a:gd name="connsiteY3" fmla="*/ 1953 h 1190958"/>
                <a:gd name="connsiteX4" fmla="*/ 4805757 w 4805757"/>
                <a:gd name="connsiteY4" fmla="*/ 1190958 h 1190958"/>
                <a:gd name="connsiteX5" fmla="*/ 0 w 4805757"/>
                <a:gd name="connsiteY5" fmla="*/ 1190958 h 1190958"/>
                <a:gd name="connsiteX6" fmla="*/ 0 w 4805757"/>
                <a:gd name="connsiteY6" fmla="*/ 1953 h 1190958"/>
                <a:gd name="connsiteX0" fmla="*/ 3268518 w 4805757"/>
                <a:gd name="connsiteY0" fmla="*/ 168 h 1189009"/>
                <a:gd name="connsiteX1" fmla="*/ 4805757 w 4805757"/>
                <a:gd name="connsiteY1" fmla="*/ 4 h 1189009"/>
                <a:gd name="connsiteX2" fmla="*/ 4805757 w 4805757"/>
                <a:gd name="connsiteY2" fmla="*/ 1189009 h 1189009"/>
                <a:gd name="connsiteX3" fmla="*/ 0 w 4805757"/>
                <a:gd name="connsiteY3" fmla="*/ 1189009 h 1189009"/>
                <a:gd name="connsiteX4" fmla="*/ 0 w 4805757"/>
                <a:gd name="connsiteY4" fmla="*/ 4 h 1189009"/>
                <a:gd name="connsiteX5" fmla="*/ 1548091 w 4805757"/>
                <a:gd name="connsiteY5" fmla="*/ 89491 h 1189009"/>
                <a:gd name="connsiteX0" fmla="*/ 3268518 w 4805757"/>
                <a:gd name="connsiteY0" fmla="*/ 164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5" fmla="*/ 1634874 w 4805757"/>
                <a:gd name="connsiteY5" fmla="*/ 2704 h 1189005"/>
                <a:gd name="connsiteX0" fmla="*/ 3268518 w 4805757"/>
                <a:gd name="connsiteY0" fmla="*/ 164 h 1189005"/>
                <a:gd name="connsiteX1" fmla="*/ 4805757 w 4805757"/>
                <a:gd name="connsiteY1" fmla="*/ 0 h 1189005"/>
                <a:gd name="connsiteX2" fmla="*/ 4805757 w 4805757"/>
                <a:gd name="connsiteY2" fmla="*/ 1189005 h 1189005"/>
                <a:gd name="connsiteX3" fmla="*/ 0 w 4805757"/>
                <a:gd name="connsiteY3" fmla="*/ 1189005 h 1189005"/>
                <a:gd name="connsiteX4" fmla="*/ 0 w 4805757"/>
                <a:gd name="connsiteY4" fmla="*/ 0 h 1189005"/>
                <a:gd name="connsiteX5" fmla="*/ 1634874 w 4805757"/>
                <a:gd name="connsiteY5" fmla="*/ 2704 h 1189005"/>
                <a:gd name="connsiteX0" fmla="*/ 3268518 w 4805757"/>
                <a:gd name="connsiteY0" fmla="*/ 1694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3262590 w 4805757"/>
                <a:gd name="connsiteY5" fmla="*/ 0 h 1190535"/>
                <a:gd name="connsiteX0" fmla="*/ 3268518 w 4805757"/>
                <a:gd name="connsiteY0" fmla="*/ 1694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814790 w 4805757"/>
                <a:gd name="connsiteY5" fmla="*/ 0 h 1190535"/>
                <a:gd name="connsiteX0" fmla="*/ 2972184 w 4805757"/>
                <a:gd name="connsiteY0" fmla="*/ 5927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814790 w 4805757"/>
                <a:gd name="connsiteY5" fmla="*/ 0 h 1190535"/>
                <a:gd name="connsiteX0" fmla="*/ 2972184 w 4805757"/>
                <a:gd name="connsiteY0" fmla="*/ 5927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415830 w 4805757"/>
                <a:gd name="connsiteY5" fmla="*/ 0 h 1190535"/>
                <a:gd name="connsiteX0" fmla="*/ 3377984 w 4805757"/>
                <a:gd name="connsiteY0" fmla="*/ 3810 h 1190535"/>
                <a:gd name="connsiteX1" fmla="*/ 4805757 w 4805757"/>
                <a:gd name="connsiteY1" fmla="*/ 1530 h 1190535"/>
                <a:gd name="connsiteX2" fmla="*/ 4805757 w 4805757"/>
                <a:gd name="connsiteY2" fmla="*/ 1190535 h 1190535"/>
                <a:gd name="connsiteX3" fmla="*/ 0 w 4805757"/>
                <a:gd name="connsiteY3" fmla="*/ 1190535 h 1190535"/>
                <a:gd name="connsiteX4" fmla="*/ 0 w 4805757"/>
                <a:gd name="connsiteY4" fmla="*/ 1530 h 1190535"/>
                <a:gd name="connsiteX5" fmla="*/ 1415830 w 4805757"/>
                <a:gd name="connsiteY5" fmla="*/ 0 h 119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757" h="1190535">
                  <a:moveTo>
                    <a:pt x="3377984" y="3810"/>
                  </a:moveTo>
                  <a:lnTo>
                    <a:pt x="4805757" y="1530"/>
                  </a:lnTo>
                  <a:lnTo>
                    <a:pt x="4805757" y="1190535"/>
                  </a:lnTo>
                  <a:lnTo>
                    <a:pt x="0" y="1190535"/>
                  </a:lnTo>
                  <a:lnTo>
                    <a:pt x="0" y="1530"/>
                  </a:lnTo>
                  <a:lnTo>
                    <a:pt x="1415830"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lnSpc>
                  <a:spcPct val="90000"/>
                </a:lnSpc>
                <a:defRPr/>
              </a:pPr>
              <a:endParaRPr lang="en-US">
                <a:solidFill>
                  <a:prstClr val="white"/>
                </a:solidFill>
                <a:latin typeface="Segoe UI Semilight"/>
              </a:endParaRPr>
            </a:p>
          </p:txBody>
        </p:sp>
      </p:grpSp>
      <p:grpSp>
        <p:nvGrpSpPr>
          <p:cNvPr id="70" name="Group 69">
            <a:extLst>
              <a:ext uri="{FF2B5EF4-FFF2-40B4-BE49-F238E27FC236}">
                <a16:creationId xmlns:a16="http://schemas.microsoft.com/office/drawing/2014/main" id="{1E6766F3-A1DE-4D0E-B341-0F04F8F3444C}"/>
              </a:ext>
            </a:extLst>
          </p:cNvPr>
          <p:cNvGrpSpPr/>
          <p:nvPr/>
        </p:nvGrpSpPr>
        <p:grpSpPr>
          <a:xfrm>
            <a:off x="7808137" y="6030585"/>
            <a:ext cx="4114800" cy="674032"/>
            <a:chOff x="7874492" y="3357978"/>
            <a:chExt cx="4114800" cy="674032"/>
          </a:xfrm>
        </p:grpSpPr>
        <p:sp>
          <p:nvSpPr>
            <p:cNvPr id="71" name="TextBox 70">
              <a:extLst>
                <a:ext uri="{FF2B5EF4-FFF2-40B4-BE49-F238E27FC236}">
                  <a16:creationId xmlns:a16="http://schemas.microsoft.com/office/drawing/2014/main" id="{EB999D2C-202F-4135-8E7C-4CAEAD282323}"/>
                </a:ext>
              </a:extLst>
            </p:cNvPr>
            <p:cNvSpPr txBox="1"/>
            <p:nvPr/>
          </p:nvSpPr>
          <p:spPr>
            <a:xfrm>
              <a:off x="7874492" y="3357979"/>
              <a:ext cx="1371600" cy="674031"/>
            </a:xfrm>
            <a:prstGeom prst="rect">
              <a:avLst/>
            </a:prstGeom>
            <a:noFill/>
          </p:spPr>
          <p:txBody>
            <a:bodyPr wrap="square" rtlCol="0">
              <a:spAutoFit/>
            </a:bodyPr>
            <a:lstStyle/>
            <a:p>
              <a:pPr algn="ctr" defTabSz="914225">
                <a:lnSpc>
                  <a:spcPct val="90000"/>
                </a:lnSpc>
                <a:defRPr/>
              </a:pPr>
              <a:r>
                <a:rPr lang="en-US" sz="1400">
                  <a:solidFill>
                    <a:schemeClr val="bg1"/>
                  </a:solidFill>
                </a:rPr>
                <a:t>Common Data Service for Analytics</a:t>
              </a:r>
            </a:p>
          </p:txBody>
        </p:sp>
        <p:sp>
          <p:nvSpPr>
            <p:cNvPr id="72" name="TextBox 71">
              <a:extLst>
                <a:ext uri="{FF2B5EF4-FFF2-40B4-BE49-F238E27FC236}">
                  <a16:creationId xmlns:a16="http://schemas.microsoft.com/office/drawing/2014/main" id="{5C5A6B86-7937-4423-92F1-1CDE25DD9CFD}"/>
                </a:ext>
              </a:extLst>
            </p:cNvPr>
            <p:cNvSpPr txBox="1"/>
            <p:nvPr/>
          </p:nvSpPr>
          <p:spPr>
            <a:xfrm>
              <a:off x="9246092" y="3357979"/>
              <a:ext cx="1371600" cy="480131"/>
            </a:xfrm>
            <a:prstGeom prst="rect">
              <a:avLst/>
            </a:prstGeom>
            <a:noFill/>
          </p:spPr>
          <p:txBody>
            <a:bodyPr wrap="none" rtlCol="0">
              <a:spAutoFit/>
            </a:bodyPr>
            <a:lstStyle/>
            <a:p>
              <a:pPr algn="ctr" defTabSz="914225">
                <a:lnSpc>
                  <a:spcPct val="90000"/>
                </a:lnSpc>
                <a:defRPr/>
              </a:pPr>
              <a:r>
                <a:rPr lang="en-US" sz="1400">
                  <a:solidFill>
                    <a:schemeClr val="bg1"/>
                  </a:solidFill>
                </a:rPr>
                <a:t>Connectors </a:t>
              </a:r>
              <a:br>
                <a:rPr lang="en-US" sz="1400">
                  <a:solidFill>
                    <a:schemeClr val="bg1"/>
                  </a:solidFill>
                </a:rPr>
              </a:br>
              <a:r>
                <a:rPr lang="en-US" sz="1400">
                  <a:solidFill>
                    <a:schemeClr val="bg1"/>
                  </a:solidFill>
                </a:rPr>
                <a:t>+ gateways</a:t>
              </a:r>
            </a:p>
          </p:txBody>
        </p:sp>
        <p:sp>
          <p:nvSpPr>
            <p:cNvPr id="73" name="TextBox 72">
              <a:extLst>
                <a:ext uri="{FF2B5EF4-FFF2-40B4-BE49-F238E27FC236}">
                  <a16:creationId xmlns:a16="http://schemas.microsoft.com/office/drawing/2014/main" id="{A2EF53A2-F066-4927-ABC7-7658A2D83473}"/>
                </a:ext>
              </a:extLst>
            </p:cNvPr>
            <p:cNvSpPr txBox="1"/>
            <p:nvPr/>
          </p:nvSpPr>
          <p:spPr>
            <a:xfrm>
              <a:off x="10617692" y="3357978"/>
              <a:ext cx="1371600" cy="674031"/>
            </a:xfrm>
            <a:prstGeom prst="rect">
              <a:avLst/>
            </a:prstGeom>
            <a:noFill/>
          </p:spPr>
          <p:txBody>
            <a:bodyPr wrap="square" rtlCol="0">
              <a:spAutoFit/>
            </a:bodyPr>
            <a:lstStyle/>
            <a:p>
              <a:pPr algn="ctr" defTabSz="914225">
                <a:lnSpc>
                  <a:spcPct val="90000"/>
                </a:lnSpc>
                <a:defRPr/>
              </a:pPr>
              <a:r>
                <a:rPr lang="en-US" sz="1400">
                  <a:solidFill>
                    <a:schemeClr val="bg1"/>
                  </a:solidFill>
                </a:rPr>
                <a:t>Common Data Service for Apps</a:t>
              </a:r>
            </a:p>
          </p:txBody>
        </p:sp>
      </p:grpSp>
      <p:cxnSp>
        <p:nvCxnSpPr>
          <p:cNvPr id="75" name="Connector: Elbow 12">
            <a:extLst>
              <a:ext uri="{FF2B5EF4-FFF2-40B4-BE49-F238E27FC236}">
                <a16:creationId xmlns:a16="http://schemas.microsoft.com/office/drawing/2014/main" id="{577C4875-3C3C-475E-8188-C7EDA2ECF0A7}"/>
              </a:ext>
            </a:extLst>
          </p:cNvPr>
          <p:cNvCxnSpPr/>
          <p:nvPr/>
        </p:nvCxnSpPr>
        <p:spPr>
          <a:xfrm rot="16200000" flipV="1">
            <a:off x="10457362" y="4613090"/>
            <a:ext cx="169377" cy="1319929"/>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3442726-4B63-46CA-8728-D2AE3184B1AD}"/>
              </a:ext>
            </a:extLst>
          </p:cNvPr>
          <p:cNvCxnSpPr/>
          <p:nvPr/>
        </p:nvCxnSpPr>
        <p:spPr>
          <a:xfrm>
            <a:off x="9882084" y="5008652"/>
            <a:ext cx="3" cy="34909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Connector: Elbow 11">
            <a:extLst>
              <a:ext uri="{FF2B5EF4-FFF2-40B4-BE49-F238E27FC236}">
                <a16:creationId xmlns:a16="http://schemas.microsoft.com/office/drawing/2014/main" id="{3E2B1741-9C13-4D93-A093-05DB3DB4F1D0}"/>
              </a:ext>
            </a:extLst>
          </p:cNvPr>
          <p:cNvCxnSpPr/>
          <p:nvPr/>
        </p:nvCxnSpPr>
        <p:spPr>
          <a:xfrm rot="10800000" flipV="1">
            <a:off x="8566399" y="5188363"/>
            <a:ext cx="1315687" cy="169380"/>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21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Office 365 automation</a:t>
            </a:r>
          </a:p>
        </p:txBody>
      </p:sp>
      <p:sp>
        <p:nvSpPr>
          <p:cNvPr id="3" name="Text Placeholder 2"/>
          <p:cNvSpPr>
            <a:spLocks noGrp="1"/>
          </p:cNvSpPr>
          <p:nvPr>
            <p:ph type="body" sz="quarter" idx="4294967295"/>
          </p:nvPr>
        </p:nvSpPr>
        <p:spPr>
          <a:xfrm>
            <a:off x="388938" y="1038225"/>
            <a:ext cx="11803062" cy="506413"/>
          </a:xfrm>
        </p:spPr>
        <p:txBody>
          <a:bodyPr>
            <a:normAutofit/>
          </a:bodyPr>
          <a:lstStyle/>
          <a:p>
            <a:r>
              <a:rPr lang="en-US"/>
              <a:t>SharePoint Modern List integration with Microsoft Flow and PowerApps</a:t>
            </a:r>
          </a:p>
        </p:txBody>
      </p:sp>
      <p:grpSp>
        <p:nvGrpSpPr>
          <p:cNvPr id="6" name="Group 5"/>
          <p:cNvGrpSpPr/>
          <p:nvPr/>
        </p:nvGrpSpPr>
        <p:grpSpPr>
          <a:xfrm>
            <a:off x="1366215" y="896588"/>
            <a:ext cx="9131555" cy="5696116"/>
            <a:chOff x="1366215" y="896588"/>
            <a:chExt cx="9131555" cy="5696116"/>
          </a:xfrm>
        </p:grpSpPr>
        <p:pic>
          <p:nvPicPr>
            <p:cNvPr id="4" name="Picture 3"/>
            <p:cNvPicPr>
              <a:picLocks noChangeAspect="1"/>
            </p:cNvPicPr>
            <p:nvPr/>
          </p:nvPicPr>
          <p:blipFill>
            <a:blip r:embed="rId3"/>
            <a:stretch>
              <a:fillRect/>
            </a:stretch>
          </p:blipFill>
          <p:spPr>
            <a:xfrm>
              <a:off x="1366215" y="896588"/>
              <a:ext cx="9131555" cy="5696116"/>
            </a:xfrm>
            <a:prstGeom prst="rect">
              <a:avLst/>
            </a:prstGeom>
          </p:spPr>
        </p:pic>
        <p:pic>
          <p:nvPicPr>
            <p:cNvPr id="5" name="Picture 4"/>
            <p:cNvPicPr>
              <a:picLocks noChangeAspect="1"/>
            </p:cNvPicPr>
            <p:nvPr/>
          </p:nvPicPr>
          <p:blipFill rotWithShape="1">
            <a:blip r:embed="rId4"/>
            <a:srcRect l="15264" t="21015" r="-59" b="63483"/>
            <a:stretch/>
          </p:blipFill>
          <p:spPr>
            <a:xfrm>
              <a:off x="4178438" y="1929515"/>
              <a:ext cx="4323382" cy="426081"/>
            </a:xfrm>
            <a:prstGeom prst="rect">
              <a:avLst/>
            </a:prstGeom>
          </p:spPr>
        </p:pic>
      </p:grpSp>
    </p:spTree>
    <p:extLst>
      <p:ext uri="{BB962C8B-B14F-4D97-AF65-F5344CB8AC3E}">
        <p14:creationId xmlns:p14="http://schemas.microsoft.com/office/powerpoint/2010/main" val="240334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26124" y="7199726"/>
            <a:ext cx="7900518" cy="4711342"/>
          </a:xfrm>
          <a:prstGeom prst="rect">
            <a:avLst/>
          </a:prstGeom>
        </p:spPr>
      </p:pic>
      <p:pic>
        <p:nvPicPr>
          <p:cNvPr id="1026" name="Picture 1" descr="image0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63642" y="7853530"/>
            <a:ext cx="4951086" cy="27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Dynamics 365 adaptability</a:t>
            </a:r>
          </a:p>
        </p:txBody>
      </p:sp>
      <p:sp>
        <p:nvSpPr>
          <p:cNvPr id="3" name="Text Placeholder 2"/>
          <p:cNvSpPr>
            <a:spLocks noGrp="1"/>
          </p:cNvSpPr>
          <p:nvPr>
            <p:ph type="body" sz="quarter" idx="4294967295"/>
          </p:nvPr>
        </p:nvSpPr>
        <p:spPr>
          <a:xfrm>
            <a:off x="388938" y="1038225"/>
            <a:ext cx="11803062" cy="506413"/>
          </a:xfrm>
        </p:spPr>
        <p:txBody>
          <a:bodyPr/>
          <a:lstStyle/>
          <a:p>
            <a:r>
              <a:rPr lang="en-US"/>
              <a:t>Microsoft Flow and PowerApps bring new extensibility scenarios</a:t>
            </a:r>
          </a:p>
        </p:txBody>
      </p:sp>
      <p:pic>
        <p:nvPicPr>
          <p:cNvPr id="13" name="Picture 12"/>
          <p:cNvPicPr>
            <a:picLocks noChangeAspect="1"/>
          </p:cNvPicPr>
          <p:nvPr/>
        </p:nvPicPr>
        <p:blipFill>
          <a:blip r:embed="rId4">
            <a:extLst/>
          </a:blip>
          <a:stretch>
            <a:fillRect/>
          </a:stretch>
        </p:blipFill>
        <p:spPr>
          <a:xfrm>
            <a:off x="2077423" y="1244458"/>
            <a:ext cx="9131555" cy="5696116"/>
          </a:xfrm>
          <a:prstGeom prst="rect">
            <a:avLst/>
          </a:prstGeom>
        </p:spPr>
      </p:pic>
      <p:sp useBgFill="1">
        <p:nvSpPr>
          <p:cNvPr id="11" name="Rectangle: Single Corner Snipped 10"/>
          <p:cNvSpPr/>
          <p:nvPr/>
        </p:nvSpPr>
        <p:spPr bwMode="auto">
          <a:xfrm rot="10800000" flipH="1">
            <a:off x="1484159" y="1844570"/>
            <a:ext cx="2316550" cy="3779852"/>
          </a:xfrm>
          <a:prstGeom prst="snip1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9"/>
          <p:cNvSpPr>
            <a:spLocks noEditPoints="1"/>
          </p:cNvSpPr>
          <p:nvPr/>
        </p:nvSpPr>
        <p:spPr bwMode="black">
          <a:xfrm>
            <a:off x="3457251" y="2863030"/>
            <a:ext cx="155630" cy="15626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20" name="Freeform 9"/>
          <p:cNvSpPr>
            <a:spLocks noEditPoints="1"/>
          </p:cNvSpPr>
          <p:nvPr/>
        </p:nvSpPr>
        <p:spPr bwMode="black">
          <a:xfrm>
            <a:off x="6513829" y="5528886"/>
            <a:ext cx="155630" cy="15626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22" name="Oval 21"/>
          <p:cNvSpPr/>
          <p:nvPr/>
        </p:nvSpPr>
        <p:spPr bwMode="auto">
          <a:xfrm>
            <a:off x="3967026" y="4468089"/>
            <a:ext cx="230981" cy="230981"/>
          </a:xfrm>
          <a:prstGeom prst="ellipse">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07" name="Rectangle 306"/>
          <p:cNvSpPr/>
          <p:nvPr/>
        </p:nvSpPr>
        <p:spPr bwMode="auto">
          <a:xfrm>
            <a:off x="3896135" y="2033694"/>
            <a:ext cx="5492816" cy="309464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6200" y="2465412"/>
            <a:ext cx="5322879" cy="2008581"/>
          </a:xfrm>
          <a:prstGeom prst="rect">
            <a:avLst/>
          </a:prstGeom>
          <a:solidFill>
            <a:schemeClr val="bg1"/>
          </a:solidFill>
        </p:spPr>
      </p:pic>
      <p:sp useBgFill="1">
        <p:nvSpPr>
          <p:cNvPr id="7" name="Rectangle 6"/>
          <p:cNvSpPr/>
          <p:nvPr/>
        </p:nvSpPr>
        <p:spPr bwMode="auto">
          <a:xfrm>
            <a:off x="9484377" y="3907044"/>
            <a:ext cx="2084816" cy="112215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9388951" y="3907044"/>
            <a:ext cx="95426" cy="1198134"/>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08" name="Rectangle 307"/>
          <p:cNvSpPr/>
          <p:nvPr/>
        </p:nvSpPr>
        <p:spPr bwMode="auto">
          <a:xfrm>
            <a:off x="3800709" y="4098788"/>
            <a:ext cx="95426" cy="693807"/>
          </a:xfrm>
          <a:prstGeom prst="rect">
            <a:avLst/>
          </a:prstGeom>
          <a:solidFill>
            <a:srgbClr val="17171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Box 8"/>
          <p:cNvSpPr txBox="1"/>
          <p:nvPr/>
        </p:nvSpPr>
        <p:spPr>
          <a:xfrm>
            <a:off x="8816196" y="2941163"/>
            <a:ext cx="2373929" cy="1389297"/>
          </a:xfrm>
          <a:prstGeom prst="rect">
            <a:avLst/>
          </a:prstGeom>
          <a:solidFill>
            <a:srgbClr val="5C2D91"/>
          </a:solidFill>
        </p:spPr>
        <p:txBody>
          <a:bodyPr wrap="square" lIns="182880" tIns="146304" rIns="182880" bIns="146304" rtlCol="0">
            <a:noAutofit/>
          </a:bodyPr>
          <a:lstStyle/>
          <a:p>
            <a:pPr>
              <a:lnSpc>
                <a:spcPct val="90000"/>
              </a:lnSpc>
              <a:spcAft>
                <a:spcPts val="600"/>
              </a:spcAft>
            </a:pPr>
            <a:r>
              <a:rPr lang="en-US" sz="1600">
                <a:solidFill>
                  <a:schemeClr val="bg1"/>
                </a:solidFill>
              </a:rPr>
              <a:t>Align on a common data model to build apps that span systems and processes</a:t>
            </a:r>
          </a:p>
        </p:txBody>
      </p:sp>
      <p:sp>
        <p:nvSpPr>
          <p:cNvPr id="18" name="Freeform 9"/>
          <p:cNvSpPr>
            <a:spLocks noEditPoints="1"/>
          </p:cNvSpPr>
          <p:nvPr/>
        </p:nvSpPr>
        <p:spPr bwMode="black">
          <a:xfrm>
            <a:off x="10924329" y="4092516"/>
            <a:ext cx="155630" cy="15626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grpSp>
        <p:nvGrpSpPr>
          <p:cNvPr id="24" name="Group 23"/>
          <p:cNvGrpSpPr/>
          <p:nvPr/>
        </p:nvGrpSpPr>
        <p:grpSpPr>
          <a:xfrm>
            <a:off x="8700705" y="2888650"/>
            <a:ext cx="230981" cy="230981"/>
            <a:chOff x="2283472" y="4098132"/>
            <a:chExt cx="214312" cy="214312"/>
          </a:xfrm>
          <a:solidFill>
            <a:srgbClr val="5C2D91"/>
          </a:solidFill>
          <a:effectLst>
            <a:outerShdw blurRad="50800" dist="38100" dir="2700000" algn="tl" rotWithShape="0">
              <a:prstClr val="black">
                <a:alpha val="40000"/>
              </a:prstClr>
            </a:outerShdw>
          </a:effectLst>
        </p:grpSpPr>
        <p:sp>
          <p:nvSpPr>
            <p:cNvPr id="25" name="Oval 24"/>
            <p:cNvSpPr/>
            <p:nvPr/>
          </p:nvSpPr>
          <p:spPr bwMode="auto">
            <a:xfrm>
              <a:off x="2283472" y="4098132"/>
              <a:ext cx="214312" cy="21431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6" name="Oval 25"/>
            <p:cNvSpPr/>
            <p:nvPr/>
          </p:nvSpPr>
          <p:spPr bwMode="auto">
            <a:xfrm>
              <a:off x="2301258" y="4115918"/>
              <a:ext cx="178740" cy="178740"/>
            </a:xfrm>
            <a:prstGeom prst="ellipse">
              <a:avLst/>
            </a:pr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5122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407|1.516|1.192|1.003|1.05|0.8470001|1.335|1.066|1.691|19.386"/>
</p:tagLst>
</file>

<file path=ppt/theme/theme1.xml><?xml version="1.0" encoding="utf-8"?>
<a:theme xmlns:a="http://schemas.openxmlformats.org/drawingml/2006/main" name="Metropolitan">
  <a:themeElements>
    <a:clrScheme name="Business Applications Group Brands">
      <a:dk1>
        <a:sysClr val="windowText" lastClr="000000"/>
      </a:dk1>
      <a:lt1>
        <a:sysClr val="window" lastClr="FFFFFF"/>
      </a:lt1>
      <a:dk2>
        <a:srgbClr val="002050"/>
      </a:dk2>
      <a:lt2>
        <a:srgbClr val="E7E6E6"/>
      </a:lt2>
      <a:accent1>
        <a:srgbClr val="0066FF"/>
      </a:accent1>
      <a:accent2>
        <a:srgbClr val="C30052"/>
      </a:accent2>
      <a:accent3>
        <a:srgbClr val="742774"/>
      </a:accent3>
      <a:accent4>
        <a:srgbClr val="F2C811"/>
      </a:accent4>
      <a:accent5>
        <a:srgbClr val="3A96DD"/>
      </a:accent5>
      <a:accent6>
        <a:srgbClr val="00B7C3"/>
      </a:accent6>
      <a:hlink>
        <a:srgbClr val="0066FF"/>
      </a:hlink>
      <a:folHlink>
        <a:srgbClr val="742774"/>
      </a:folHlink>
    </a:clrScheme>
    <a:fontScheme name="Microsoft Light">
      <a:majorFont>
        <a:latin typeface="Segoe UI Light"/>
        <a:ea typeface=""/>
        <a:cs typeface=""/>
      </a:majorFont>
      <a:minorFont>
        <a:latin typeface="Segoe UI"/>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50320AE1A8E5418A0E79BAACB2DE83" ma:contentTypeVersion="35" ma:contentTypeDescription="Create a new document." ma:contentTypeScope="" ma:versionID="1487595aff4ea0c041687a8f5c093114">
  <xsd:schema xmlns:xsd="http://www.w3.org/2001/XMLSchema" xmlns:xs="http://www.w3.org/2001/XMLSchema" xmlns:p="http://schemas.microsoft.com/office/2006/metadata/properties" xmlns:ns1="http://schemas.microsoft.com/sharepoint/v3" xmlns:ns2="ac65f337-503a-48be-ab12-2a6df7335507" xmlns:ns3="ab3eb718-03de-487b-b4f0-9ec903ee4909" targetNamespace="http://schemas.microsoft.com/office/2006/metadata/properties" ma:root="true" ma:fieldsID="59ea420536755c4af0fdc7a79a2ac65c" ns1:_="" ns2:_="" ns3:_="">
    <xsd:import namespace="http://schemas.microsoft.com/sharepoint/v3"/>
    <xsd:import namespace="ac65f337-503a-48be-ab12-2a6df7335507"/>
    <xsd:import namespace="ab3eb718-03de-487b-b4f0-9ec903ee490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1:_ip_UnifiedCompliancePolicyProperties" minOccurs="0"/>
                <xsd:element ref="ns1:_ip_UnifiedCompliancePolicyUIAction" minOccurs="0"/>
                <xsd:element ref="ns3:_Flow_SignoffStatus" minOccurs="0"/>
                <xsd:element ref="ns3:Person" minOccurs="0"/>
                <xsd:element ref="ns3:_x006e_ew0628"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65f337-503a-48be-ab12-2a6df73355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b3eb718-03de-487b-b4f0-9ec903ee490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description="" ma:internalName="MediaServiceOCR" ma:readOnly="true">
      <xsd:simpleType>
        <xsd:restriction base="dms:Note">
          <xsd:maxLength value="255"/>
        </xsd:restriction>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_Flow_SignoffStatus" ma:index="19" nillable="true" ma:displayName="Sign-off status" ma:internalName="_x0024_Resources_x003a_core_x002c_Signoff_Status_x003b_">
      <xsd:simpleType>
        <xsd:restriction base="dms:Text"/>
      </xsd:simpleType>
    </xsd:element>
    <xsd:element name="Person" ma:index="20" nillable="true" ma:displayName="Perso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6e_ew0628" ma:index="21" nillable="true" ma:displayName="new0628" ma:internalName="_x006e_ew0628">
      <xsd:simpleType>
        <xsd:restriction base="dms:Text">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Flow_SignoffStatus xmlns="ab3eb718-03de-487b-b4f0-9ec903ee4909" xsi:nil="true"/>
    <_ip_UnifiedCompliancePolicyProperties xmlns="http://schemas.microsoft.com/sharepoint/v3" xsi:nil="true"/>
    <_x006e_ew0628 xmlns="ab3eb718-03de-487b-b4f0-9ec903ee4909" xsi:nil="true"/>
    <Person xmlns="ab3eb718-03de-487b-b4f0-9ec903ee4909">
      <UserInfo>
        <DisplayName/>
        <AccountId xsi:nil="true"/>
        <AccountType/>
      </UserInfo>
    </Pers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81104A-D6FA-4515-9351-273D15FD2A28}">
  <ds:schemaRefs>
    <ds:schemaRef ds:uri="ab3eb718-03de-487b-b4f0-9ec903ee4909"/>
    <ds:schemaRef ds:uri="ac65f337-503a-48be-ab12-2a6df73355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5CDEBE9-045D-40A8-89C2-75209C9FAEC8}">
  <ds:schemaRefs>
    <ds:schemaRef ds:uri="ab3eb718-03de-487b-b4f0-9ec903ee4909"/>
    <ds:schemaRef ds:uri="ac65f337-503a-48be-ab12-2a6df73355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49ECD39-5BBD-4E13-92F0-10CEC353F0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Metropolitan</Template>
  <Application>Microsoft Office PowerPoint</Application>
  <PresentationFormat>Widescreen</PresentationFormat>
  <Slides>49</Slides>
  <Notes>45</Notes>
  <HiddenSlides>1</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Metropolitan</vt:lpstr>
      <vt:lpstr>Microsoft Flow</vt:lpstr>
      <vt:lpstr>PowerPoint Presentation</vt:lpstr>
      <vt:lpstr>Work less, do more</vt:lpstr>
      <vt:lpstr>PowerPoint Presentation</vt:lpstr>
      <vt:lpstr>PowerPoint Presentation</vt:lpstr>
      <vt:lpstr>PowerPoint Presentation</vt:lpstr>
      <vt:lpstr>PowerPoint Presentation</vt:lpstr>
      <vt:lpstr>Office 365 automation</vt:lpstr>
      <vt:lpstr>Dynamics 365 adaptability</vt:lpstr>
      <vt:lpstr>Dynamics 365 adaptability</vt:lpstr>
      <vt:lpstr>Flow</vt:lpstr>
      <vt:lpstr>Microsoft Flow</vt:lpstr>
      <vt:lpstr>PowerPoint Presentation</vt:lpstr>
      <vt:lpstr>Integration +  Connectivity</vt:lpstr>
      <vt:lpstr>Who is the audience for Flow?</vt:lpstr>
      <vt:lpstr>Enterprise management + dev extensibility</vt:lpstr>
      <vt:lpstr>Flow and IT</vt:lpstr>
      <vt:lpstr>PowerPoint Presentation</vt:lpstr>
      <vt:lpstr>PowerPoint Presentation</vt:lpstr>
      <vt:lpstr>PowerPoint Presentation</vt:lpstr>
      <vt:lpstr>Microsoft Flow packaging</vt:lpstr>
      <vt:lpstr>Automated flows</vt:lpstr>
      <vt:lpstr>Characteristics of automated flows</vt:lpstr>
      <vt:lpstr>Automated flows vs CDS workflows</vt:lpstr>
      <vt:lpstr>Templates help users to get started</vt:lpstr>
      <vt:lpstr>What makes up automated flows?</vt:lpstr>
      <vt:lpstr>Triggers</vt:lpstr>
      <vt:lpstr>Actions</vt:lpstr>
      <vt:lpstr>Build flows from scratch</vt:lpstr>
      <vt:lpstr>Flowing data</vt:lpstr>
      <vt:lpstr>Managing flows</vt:lpstr>
      <vt:lpstr>Team collaboration</vt:lpstr>
      <vt:lpstr>Automating approvals</vt:lpstr>
      <vt:lpstr>Modern Approvals in Flow</vt:lpstr>
      <vt:lpstr>Using expressions </vt:lpstr>
      <vt:lpstr>Mobile + Devices</vt:lpstr>
      <vt:lpstr>Create Buttons and share them</vt:lpstr>
      <vt:lpstr>Business processes</vt:lpstr>
      <vt:lpstr>Business Process flows</vt:lpstr>
      <vt:lpstr>What can business processes do?</vt:lpstr>
      <vt:lpstr>Two types of business processes</vt:lpstr>
      <vt:lpstr>Business process flows</vt:lpstr>
      <vt:lpstr>Task flows</vt:lpstr>
      <vt:lpstr>Admin center</vt:lpstr>
      <vt:lpstr>Build a connector to feature on Flow OR custom to your company</vt:lpstr>
      <vt:lpstr>Embed Flow in websites or applications</vt:lpstr>
      <vt:lpstr>Globally Deployed</vt:lpstr>
      <vt:lpstr>Microsoft Flow Roadmap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Siciliano</dc:creator>
  <cp:revision>5</cp:revision>
  <dcterms:created xsi:type="dcterms:W3CDTF">2018-04-06T02:15:38Z</dcterms:created>
  <dcterms:modified xsi:type="dcterms:W3CDTF">2018-09-21T19:34:08Z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0x0101006350320AE1A8E5418A0E79BAACB2DE83</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jolevesq@microsoft.com</vt:lpwstr>
  </property>
  <property fmtid="{D5CDD505-2E9C-101B-9397-08002B2CF9AE}" pid="6" name="MSIP_Label_f42aa342-8706-4288-bd11-ebb85995028c_SetDate">
    <vt:lpwstr>2018-06-11T17:13:24.4276451Z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