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3" r:id="rId5"/>
    <p:sldId id="281" r:id="rId6"/>
    <p:sldId id="285" r:id="rId7"/>
    <p:sldId id="283" r:id="rId8"/>
    <p:sldId id="287" r:id="rId9"/>
    <p:sldId id="293" r:id="rId10"/>
    <p:sldId id="294" r:id="rId11"/>
    <p:sldId id="288" r:id="rId12"/>
    <p:sldId id="289" r:id="rId13"/>
    <p:sldId id="279" r:id="rId14"/>
    <p:sldId id="286" r:id="rId15"/>
    <p:sldId id="259" r:id="rId16"/>
    <p:sldId id="260" r:id="rId17"/>
    <p:sldId id="261" r:id="rId18"/>
    <p:sldId id="262" r:id="rId19"/>
    <p:sldId id="282" r:id="rId20"/>
    <p:sldId id="290" r:id="rId21"/>
    <p:sldId id="269" r:id="rId22"/>
    <p:sldId id="276" r:id="rId23"/>
    <p:sldId id="291" r:id="rId24"/>
    <p:sldId id="271" r:id="rId25"/>
    <p:sldId id="273" r:id="rId26"/>
    <p:sldId id="265" r:id="rId27"/>
    <p:sldId id="299" r:id="rId28"/>
    <p:sldId id="278" r:id="rId29"/>
    <p:sldId id="292" r:id="rId30"/>
    <p:sldId id="280" r:id="rId31"/>
    <p:sldId id="266" r:id="rId32"/>
    <p:sldId id="29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8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D687D-3F68-48DF-861D-19AF279AE71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5A6A8-A06F-4D64-AA42-A9F51BCC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7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26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5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2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78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94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02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9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73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61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measure wants to pick up another filter [Color] in the visual on 'Product'.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4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6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DAX programming language, </a:t>
            </a:r>
            <a:r>
              <a:rPr lang="en-US" dirty="0" err="1"/>
              <a:t>DirectQuery</a:t>
            </a:r>
            <a:r>
              <a:rPr lang="en-US" dirty="0"/>
              <a:t>, composite models, query optimizer &amp; calculation engine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2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Merge into Excel.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9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demos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76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Swiss army knife. DAX is hard because DAX is widely used for the wrong reasons.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18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demos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2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 year anniversary of Analysis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55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A6A8-A06F-4D64-AA42-A9F51BCCE3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0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0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8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9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7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5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5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7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2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77288-73EA-4310-BF00-F430875000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B579-B9F5-4A3C-AC1B-AA4452F75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3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Master DAX Measures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Jeffrey Wang</a:t>
            </a:r>
          </a:p>
          <a:p>
            <a:r>
              <a:rPr lang="en-US" dirty="0"/>
              <a:t>Engineering Manager</a:t>
            </a:r>
          </a:p>
          <a:p>
            <a:r>
              <a:rPr lang="en-US" dirty="0"/>
              <a:t>Microsoft Power BI</a:t>
            </a:r>
          </a:p>
          <a:p>
            <a:r>
              <a:rPr lang="en-US" err="1"/>
              <a:t>jewang</a:t>
            </a:r>
            <a:r>
              <a:rPr lang="en-US"/>
              <a:t>@microsoft.com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8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0507E-3AC6-43AE-9387-8BFBF3EB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Bidirectional crossfiltering injects implicit filter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84C3-BAA0-4C8D-B401-CF73FFD6B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slicer on a column from the 'Product' table to filter the 'Customer' table when bidirectional crossfiltering is enabled, DAX Engine injects a filter right before the 'Customer' table is scanned that’s equivalent to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CalculateTable</a:t>
            </a:r>
            <a:r>
              <a:rPr lang="en-US" dirty="0"/>
              <a:t>('Customer',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Summarize</a:t>
            </a:r>
            <a:r>
              <a:rPr lang="en-US" dirty="0"/>
              <a:t>('Sales', 'Customer’[</a:t>
            </a:r>
            <a:r>
              <a:rPr lang="en-US" dirty="0" err="1"/>
              <a:t>CustomerKey</a:t>
            </a:r>
            <a:r>
              <a:rPr lang="en-US" dirty="0"/>
              <a:t>]))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3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25B577-9D6B-4C4A-8030-48C743A6D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Filter contexts apply to leaf nodes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6E8E8B-2288-461E-8612-AD5155540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44" y="1325563"/>
            <a:ext cx="5161156" cy="4351338"/>
          </a:xfrm>
        </p:spPr>
        <p:txBody>
          <a:bodyPr/>
          <a:lstStyle/>
          <a:p>
            <a:r>
              <a:rPr lang="en-US" dirty="0"/>
              <a:t>First filter, then calculate</a:t>
            </a:r>
          </a:p>
          <a:p>
            <a:r>
              <a:rPr lang="en-US" dirty="0"/>
              <a:t>All related filters are applied</a:t>
            </a:r>
          </a:p>
          <a:p>
            <a:r>
              <a:rPr lang="en-US" dirty="0"/>
              <a:t>Multiple filters on the same column are effectively intersected</a:t>
            </a:r>
          </a:p>
          <a:p>
            <a:r>
              <a:rPr lang="en-US" dirty="0"/>
              <a:t>In contrast,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dirty="0"/>
              <a:t> function performs post filtering semantically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EB620-799A-4655-8FEF-053F11D09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610" y="2074128"/>
            <a:ext cx="8426590" cy="445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3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784636-8380-4ACA-AA19-7A85C8FD6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327" y="209940"/>
            <a:ext cx="10018713" cy="779106"/>
          </a:xfrm>
        </p:spPr>
        <p:txBody>
          <a:bodyPr/>
          <a:lstStyle/>
          <a:p>
            <a:r>
              <a:rPr lang="en-US" dirty="0"/>
              <a:t>How Does Filter Context Work?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295C1F-4B29-4B2E-8484-37FD99B8F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995" y="1287624"/>
            <a:ext cx="10018713" cy="110101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Calculate(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</a:rPr>
              <a:t>SumX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(Filter(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</a:rPr>
              <a:t>FactSales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, [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</a:rPr>
              <a:t>SalesQuantity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] &gt; 1000), [</a:t>
            </a: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</a:rPr>
              <a:t>SalesAmount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]), Date[Year] = 2011)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6B937C-3386-4F31-AD25-56D694DC6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174" y="2078102"/>
            <a:ext cx="8864241" cy="445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04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0064-3C3A-4B2B-8A84-204A853A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6A39C3-97E5-44BC-AF74-0BB3B6754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5647"/>
            <a:ext cx="10515600" cy="2391315"/>
          </a:xfrm>
        </p:spPr>
        <p:txBody>
          <a:bodyPr/>
          <a:lstStyle/>
          <a:p>
            <a:r>
              <a:rPr lang="en-US" dirty="0"/>
              <a:t>[Profit Margin] = </a:t>
            </a:r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Sum</a:t>
            </a:r>
            <a:r>
              <a:rPr lang="en-US" dirty="0"/>
              <a:t>(Sales[Amount]) 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Sum</a:t>
            </a:r>
            <a:r>
              <a:rPr lang="en-US" dirty="0"/>
              <a:t>(Sales[Cost])) /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Sum</a:t>
            </a:r>
            <a:r>
              <a:rPr lang="en-US" dirty="0"/>
              <a:t>(Sales[Amount])</a:t>
            </a:r>
          </a:p>
          <a:p>
            <a:r>
              <a:rPr lang="en-US" dirty="0"/>
              <a:t>Calculate([Profit Margin], 'Product'[Name] = "P1")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DF11E1-1752-41F8-BC3E-EFBDEBA0E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145" y="1690688"/>
            <a:ext cx="6417158" cy="20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1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43100-E522-4BB2-885B-DDB89BB40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DAX functions that work with filter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56DB8-E14B-44DE-BF24-EFFAD6604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82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DAX was inspired by existing 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Excel formulas – math and trigonometry, statistical, date/time, text, logical, information, financial</a:t>
            </a:r>
          </a:p>
          <a:p>
            <a:r>
              <a:rPr lang="en-US" dirty="0"/>
              <a:t>SQL – relational algebra operations</a:t>
            </a:r>
          </a:p>
          <a:p>
            <a:r>
              <a:rPr lang="en-US" dirty="0"/>
              <a:t>MDX – measures, implicit join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77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DAX functions from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+, -, *, /, ^, =, &gt;, &lt;, &gt;=, &lt;=, &lt;&gt;, &amp;,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DateValue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Day,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EDate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EOMonth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Hour, Minute, Month, Now, Second, Time,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TimeValue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Today, Weekday,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WeekNum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Year,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YearFrac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Date,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IsBlank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IsError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IsLogical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IsNonText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IsNumber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IsText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IsEven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IsOdd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And, False, If,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IfError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Not, Or, Switch, True, Abs, Ceiling,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ISO.Ceiling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Exp, Fact, Floor, Int, Ln, Log, Log10, Mod,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MRound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Pi, Power, Quotient, Rand,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RandBetween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Round,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RoundDown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RoundUp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Sign, Sqrt,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Trunc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Acos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Acosh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Acot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Acoth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Asin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Asinh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Atan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Atanh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Combin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Cos,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Cosh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Cot,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Degrees, Even, Odd,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Permut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Radians, Sin,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Sinh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SqrtPi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Tan, Tanh,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Chisq.Dist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Chisq.Dist.Rt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Chisq.Inv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Chisq.Inv.Rt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Combina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Confidence.Norm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Confidence.T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Expon.Dist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GCD, LCM,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Norm.Dist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Norm.Inv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Norm.S.Dist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Norm.S.Inv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Poisson.Dist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Beta.Dist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Beta.Inv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T.Dist.2T,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T.Dist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T.Dist.Rt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T.Inv.2T,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T.Inv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Blank, Concatenate, Exact, Find, Fixed, Left, Len, Lower, Mid, Replace,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Rept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Right, Search, Substitute, Format, Trim, Upper, Value, Unicode,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Unichar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XNPV, XIRR</a:t>
            </a:r>
          </a:p>
        </p:txBody>
      </p:sp>
    </p:spTree>
    <p:extLst>
      <p:ext uri="{BB962C8B-B14F-4D97-AF65-F5344CB8AC3E}">
        <p14:creationId xmlns:p14="http://schemas.microsoft.com/office/powerpoint/2010/main" val="2076842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DAX functions inspired by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Selection: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Segoe UI Light" panose="020B0502040204020203" pitchFamily="34" charset="0"/>
              </a:rPr>
              <a:t>Filter, IN,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cs typeface="Segoe UI Light" panose="020B0502040204020203" pitchFamily="34" charset="0"/>
              </a:rPr>
              <a:t>ContainsRow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Segoe UI Light" panose="020B0502040204020203" pitchFamily="34" charset="0"/>
            </a:endParaRPr>
          </a:p>
          <a:p>
            <a:r>
              <a:rPr lang="en-US" dirty="0" err="1"/>
              <a:t>TopN</a:t>
            </a:r>
            <a:r>
              <a:rPr lang="en-US" dirty="0"/>
              <a:t>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TopN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Sample,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TopNSkip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Projection/Rename: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cs typeface="Segoe UI Light" panose="020B0502040204020203" pitchFamily="34" charset="0"/>
              </a:rPr>
              <a:t>SelectColumns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Segoe UI Light" panose="020B0502040204020203" pitchFamily="34" charset="0"/>
              </a:rPr>
              <a:t>,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cs typeface="Segoe UI Light" panose="020B0502040204020203" pitchFamily="34" charset="0"/>
              </a:rPr>
              <a:t>AddColumns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Segoe UI Light" panose="020B0502040204020203" pitchFamily="34" charset="0"/>
            </a:endParaRPr>
          </a:p>
          <a:p>
            <a:r>
              <a:rPr lang="en-US" dirty="0" err="1"/>
              <a:t>GroupBy</a:t>
            </a:r>
            <a:r>
              <a:rPr lang="en-US" dirty="0"/>
              <a:t> 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Distinct, Values, Summarize,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GroupBy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Aggregation functions: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IsEmpty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ConcatenateX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Sum, SumX, Average,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AverageA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AverageX, Count,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CountRows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CountA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CountAX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CountX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CountBlank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DistinctCount,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DistinctCountNoBlank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Max,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MaxX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MaxA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Median,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MedianX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Min,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MinX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MinA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Percentile.Exc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Percentile.Inc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PercentileX.Exc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PercentileX.Inc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Rank.EQ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RankX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Stdev.S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StdevX.S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StdevX.P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Stdev.P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Var.S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VarX.S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VarX.P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Var.P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Product,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ProductX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Geomean,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GeomeanX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CurrentGroup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Joins: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CrossJoin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Generate,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GenerateAll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NaturalLeftOuterJoin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NaturalInnerJoin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FullOuterJoin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Set functions: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Union, Intersect, Except</a:t>
            </a:r>
          </a:p>
          <a:p>
            <a:r>
              <a:rPr lang="en-US" dirty="0"/>
              <a:t>Table construction: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{}, Row,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DataTable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GenerateSeries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900" dirty="0"/>
              <a:t>Fetch column value: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Related,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LookupValue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Hierarchical functions: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Path,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PathItem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PathItemReverse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PathLength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PathContains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47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DAX functions inspired by MDX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Filter context functions: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IsCrossFiltered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HasOneValue, IsFiltered,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HasOneFilter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RemoveFilters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All,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AllExcept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AllNoBlankRow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AllSelected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Calculate,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CalculateTable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Filters, Values, SelectedValue,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TreatAs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UseRelationship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CrossFilter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KeepFilters,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IsInScope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NonVisual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BI query functions: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SummarizeColumns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Rollup,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RollupGroup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RollupAddIsSubtotal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RollupIsSubtotal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IsSubtotal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Ignore,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AddMissingItems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Time intelligence functions: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DateAdd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FirstDate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LastDate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FirstNonBlank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LastNonBlank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StartOfMonth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StartOfQuarter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StartOfYear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EndOfMonth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EndOfQuarter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EndOfYear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DatesBetween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DatesInPeriod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ParallelPeriod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PreviousDay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PreviousMonth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PreviousQuater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PreviousYear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NextDay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NextMonth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NextQuarter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NextYear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DatesMTD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DatesQTD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DatesYTD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SamePeriodLastYear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TotalMTD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TotalQTD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TotalYTD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OpeningBalanceMonth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OpeningBalanceQuarter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OpeningBalanceYear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ClosingBalanceMonth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ClosingBalanceQuarter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ClosingBalanceYear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04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571DC-CB94-407B-8D28-8B583718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Row Context to Filter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F568F-58BB-4C55-9765-1A6FB4F06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dirty="0"/>
              <a:t>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CalculateTable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/>
              <a:t>Convert all rows in row context into filters in filter context</a:t>
            </a:r>
          </a:p>
          <a:p>
            <a:pPr lvl="1"/>
            <a:r>
              <a:rPr lang="en-US" dirty="0"/>
              <a:t>Add new filters</a:t>
            </a:r>
          </a:p>
          <a:p>
            <a:pPr lvl="1"/>
            <a:r>
              <a:rPr lang="en-US" dirty="0"/>
              <a:t>Remove filters</a:t>
            </a:r>
          </a:p>
          <a:p>
            <a:pPr lvl="1"/>
            <a:r>
              <a:rPr lang="en-US" dirty="0"/>
              <a:t>Replace existing filters</a:t>
            </a:r>
          </a:p>
          <a:p>
            <a:r>
              <a:rPr lang="en-US" dirty="0"/>
              <a:t>[measure] :=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&lt;expression&gt;</a:t>
            </a:r>
            <a:r>
              <a:rPr lang="en-US" dirty="0"/>
              <a:t> is actually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Calculate(&lt;expression&gt;)</a:t>
            </a:r>
          </a:p>
          <a:p>
            <a:pPr lvl="1"/>
            <a:r>
              <a:rPr lang="en-US" dirty="0"/>
              <a:t>All rows have already been converted to filters before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&lt;expression&gt;</a:t>
            </a:r>
            <a:r>
              <a:rPr lang="en-US" dirty="0"/>
              <a:t> is evaluated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'Table'[Column]</a:t>
            </a:r>
            <a:r>
              <a:rPr lang="en-US" dirty="0"/>
              <a:t> does not work at the top level of a measure expression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dirty="0"/>
              <a:t> is an iteration function. It doesn’t change filter contexts.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4518A-9E55-4D04-8F1E-F0B6DF19B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44" y="5570665"/>
            <a:ext cx="413593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3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my BI career in 2002 soon after the dot-com bubble burst.</a:t>
            </a:r>
          </a:p>
          <a:p>
            <a:r>
              <a:rPr lang="en-US" dirty="0"/>
              <a:t>Joined Microsoft in 2004 and stayed in BI engine ever since.</a:t>
            </a:r>
          </a:p>
          <a:p>
            <a:r>
              <a:rPr lang="en-US" dirty="0"/>
              <a:t>Currently on the Desktop team in charge of the DAX engine.</a:t>
            </a:r>
          </a:p>
          <a:p>
            <a:r>
              <a:rPr lang="en-US" dirty="0"/>
              <a:t>On the committee which invented DAX.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0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1A5BC0-FE53-4ADC-BD55-D1E538D9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DAX patterns that may produce unexpected 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F7E22-BB1A-4D1E-ADCE-3235673B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40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simple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following two ways of setting filters are different: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600" dirty="0"/>
              <a:t>1.   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Sum</a:t>
            </a:r>
            <a:r>
              <a:rPr lang="en-US" sz="1600" dirty="0"/>
              <a:t>('Sales'[Sales Amount]), Geography[Country] = "United States")</a:t>
            </a:r>
            <a:endParaRPr lang="en-US" sz="1800" dirty="0"/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1500" dirty="0"/>
              <a:t>2.    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Sum</a:t>
            </a:r>
            <a:r>
              <a:rPr lang="en-US" sz="1600" dirty="0"/>
              <a:t>('Sales'[Sales Amount]),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sz="1600" dirty="0"/>
              <a:t>(Geography, [Country] = "United States"))</a:t>
            </a:r>
            <a:endParaRPr lang="en-US" sz="1800" dirty="0"/>
          </a:p>
          <a:p>
            <a:r>
              <a:rPr lang="en-US" dirty="0"/>
              <a:t>Option 1 is equivalent to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en-US" sz="1600" dirty="0"/>
              <a:t>1.1.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   Calculate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Sum</a:t>
            </a:r>
            <a:r>
              <a:rPr lang="en-US" sz="1600" dirty="0"/>
              <a:t>('Sales'[Sales Amount]),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US" sz="1600" dirty="0"/>
              <a:t>(Geography[Country]), [Country] = "United States"))</a:t>
            </a:r>
          </a:p>
          <a:p>
            <a:r>
              <a:rPr lang="en-US" dirty="0">
                <a:highlight>
                  <a:srgbClr val="FFFF00"/>
                </a:highlight>
              </a:rPr>
              <a:t>Expressions</a:t>
            </a:r>
            <a:r>
              <a:rPr lang="en-US" dirty="0"/>
              <a:t> affected by surrounding filters:</a:t>
            </a:r>
          </a:p>
          <a:p>
            <a:pPr lvl="1"/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CountRows</a:t>
            </a:r>
            <a:r>
              <a:rPr lang="en-US" sz="1600" dirty="0"/>
              <a:t>(</a:t>
            </a:r>
            <a:r>
              <a:rPr lang="en-US" sz="1600" dirty="0">
                <a:highlight>
                  <a:srgbClr val="FFFF00"/>
                </a:highlight>
              </a:rPr>
              <a:t>Geography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CountRows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Distinct</a:t>
            </a:r>
            <a:r>
              <a:rPr lang="en-US" sz="1600" dirty="0">
                <a:highlight>
                  <a:srgbClr val="FFFF00"/>
                </a:highlight>
              </a:rPr>
              <a:t>(Geography[Country])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CountRows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Values</a:t>
            </a:r>
            <a:r>
              <a:rPr lang="en-US" sz="1600" dirty="0">
                <a:highlight>
                  <a:srgbClr val="FFFF00"/>
                </a:highlight>
              </a:rPr>
              <a:t>(Geography[Country])</a:t>
            </a:r>
            <a:r>
              <a:rPr lang="en-US" sz="1600" dirty="0"/>
              <a:t>)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HasOneValue</a:t>
            </a:r>
            <a:r>
              <a:rPr lang="en-US" sz="1600" dirty="0">
                <a:highlight>
                  <a:srgbClr val="FFFF00"/>
                </a:highlight>
              </a:rPr>
              <a:t>(Geography[Country])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IsFiltered</a:t>
            </a:r>
            <a:r>
              <a:rPr lang="en-US" sz="1600" dirty="0">
                <a:highlight>
                  <a:srgbClr val="FFFF00"/>
                </a:highlight>
              </a:rPr>
              <a:t>(Geography[Country])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Sum</a:t>
            </a:r>
            <a:r>
              <a:rPr lang="en-US" sz="1600" dirty="0"/>
              <a:t>('Sales'[Sales Amount]) is equivalent to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SumX</a:t>
            </a:r>
            <a:r>
              <a:rPr lang="en-US" sz="1600" dirty="0"/>
              <a:t>(</a:t>
            </a:r>
            <a:r>
              <a:rPr lang="en-US" sz="1600" dirty="0">
                <a:highlight>
                  <a:srgbClr val="FFFF00"/>
                </a:highlight>
              </a:rPr>
              <a:t>'Sales'</a:t>
            </a:r>
            <a:r>
              <a:rPr lang="en-US" sz="1600" dirty="0"/>
              <a:t>, [Sales Amount])</a:t>
            </a:r>
          </a:p>
          <a:p>
            <a:r>
              <a:rPr lang="en-US" dirty="0">
                <a:highlight>
                  <a:srgbClr val="FFFF00"/>
                </a:highlight>
              </a:rPr>
              <a:t>Expressions</a:t>
            </a:r>
            <a:r>
              <a:rPr lang="en-US" dirty="0"/>
              <a:t> not affected by surrounding filters: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All</a:t>
            </a:r>
            <a:r>
              <a:rPr lang="en-US" sz="1600" dirty="0">
                <a:highlight>
                  <a:srgbClr val="FFFF00"/>
                </a:highlight>
              </a:rPr>
              <a:t>(Geography)</a:t>
            </a:r>
            <a:r>
              <a:rPr lang="en-US" sz="1600" dirty="0"/>
              <a:t>, [Country] = "United States")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All</a:t>
            </a:r>
            <a:r>
              <a:rPr lang="en-US" sz="1600" dirty="0">
                <a:highlight>
                  <a:srgbClr val="FFFF00"/>
                </a:highlight>
              </a:rPr>
              <a:t>(Geography[Country])</a:t>
            </a:r>
          </a:p>
        </p:txBody>
      </p:sp>
    </p:spTree>
    <p:extLst>
      <p:ext uri="{BB962C8B-B14F-4D97-AF65-F5344CB8AC3E}">
        <p14:creationId xmlns:p14="http://schemas.microsoft.com/office/powerpoint/2010/main" val="3976343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0151-5A55-49C6-8E9B-16288CB0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DAX variables to avoid unexpected 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31BDD-09D8-4594-BA68-5E6DDC69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Using measures on the right-side of iterator functions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SumX</a:t>
            </a:r>
            <a:r>
              <a:rPr lang="en-US" dirty="0"/>
              <a:t>, etc.) may pick up unexpected filters</a:t>
            </a:r>
          </a:p>
          <a:p>
            <a:pPr marL="457200" lvl="1" indent="0">
              <a:buNone/>
            </a:pPr>
            <a:r>
              <a:rPr lang="en-US" dirty="0"/>
              <a:t>Current Date =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Max</a:t>
            </a:r>
            <a:r>
              <a:rPr lang="en-US" dirty="0"/>
              <a:t>('Date'[Date])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300" dirty="0"/>
              <a:t>YTD Sales = </a:t>
            </a:r>
          </a:p>
          <a:p>
            <a:pPr marL="914400" lvl="2" indent="0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sz="1900" dirty="0"/>
              <a:t>(</a:t>
            </a:r>
          </a:p>
          <a:p>
            <a:pPr marL="914400" lvl="2" indent="0">
              <a:buNone/>
            </a:pPr>
            <a:r>
              <a:rPr lang="en-US" sz="1900" dirty="0"/>
              <a:t>	[Total Sales],</a:t>
            </a:r>
          </a:p>
          <a:p>
            <a:pPr marL="914400" lvl="2" indent="0">
              <a:buNone/>
            </a:pPr>
            <a:r>
              <a:rPr lang="en-US" sz="1900" dirty="0"/>
              <a:t>	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sz="1900" dirty="0"/>
              <a:t>(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All</a:t>
            </a:r>
            <a:r>
              <a:rPr lang="en-US" sz="1900" dirty="0">
                <a:highlight>
                  <a:srgbClr val="FFFF00"/>
                </a:highlight>
              </a:rPr>
              <a:t>('Date'[Date])</a:t>
            </a:r>
            <a:r>
              <a:rPr lang="en-US" sz="1900" dirty="0"/>
              <a:t>,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1900" dirty="0"/>
              <a:t>([Date]) =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1900" dirty="0"/>
              <a:t>(</a:t>
            </a:r>
            <a:r>
              <a:rPr lang="en-US" sz="1900" dirty="0">
                <a:highlight>
                  <a:srgbClr val="FFFF00"/>
                </a:highlight>
              </a:rPr>
              <a:t>[Current Date]</a:t>
            </a:r>
            <a:r>
              <a:rPr lang="en-US" sz="1900" dirty="0"/>
              <a:t>) &amp;&amp; [Date] &lt;= </a:t>
            </a:r>
            <a:r>
              <a:rPr lang="en-US" sz="1900" dirty="0">
                <a:highlight>
                  <a:srgbClr val="FFFF00"/>
                </a:highlight>
              </a:rPr>
              <a:t>[Current Date]</a:t>
            </a:r>
            <a:r>
              <a:rPr lang="en-US" sz="1900" dirty="0"/>
              <a:t>)</a:t>
            </a:r>
          </a:p>
          <a:p>
            <a:pPr marL="914400" lvl="2" indent="0">
              <a:buNone/>
            </a:pPr>
            <a:r>
              <a:rPr lang="en-US" sz="1900" dirty="0"/>
              <a:t>) </a:t>
            </a:r>
          </a:p>
          <a:p>
            <a:r>
              <a:rPr lang="en-US" b="1" dirty="0"/>
              <a:t>Solution</a:t>
            </a:r>
            <a:r>
              <a:rPr lang="en-US" dirty="0"/>
              <a:t>: Use variables to store measure values in the correct context</a:t>
            </a:r>
          </a:p>
          <a:p>
            <a:pPr marL="457200" lvl="1" indent="0">
              <a:buNone/>
            </a:pPr>
            <a:r>
              <a:rPr lang="en-US" dirty="0"/>
              <a:t>YTD Sales = </a:t>
            </a:r>
          </a:p>
          <a:p>
            <a:pPr marL="914400" lvl="2" indent="0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Var </a:t>
            </a:r>
            <a:r>
              <a:rPr lang="en-US" dirty="0" err="1">
                <a:highlight>
                  <a:srgbClr val="FFFF00"/>
                </a:highlight>
              </a:rPr>
              <a:t>vCurrentDate</a:t>
            </a:r>
            <a:r>
              <a:rPr lang="en-US" dirty="0">
                <a:highlight>
                  <a:srgbClr val="FFFF00"/>
                </a:highlight>
              </a:rPr>
              <a:t> = [Current Date]</a:t>
            </a:r>
          </a:p>
          <a:p>
            <a:pPr marL="914400" lvl="2" indent="0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Return</a:t>
            </a:r>
          </a:p>
          <a:p>
            <a:pPr marL="914400" lvl="2" indent="0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dirty="0"/>
              <a:t>(</a:t>
            </a:r>
          </a:p>
          <a:p>
            <a:pPr marL="914400" lvl="2" indent="0">
              <a:buNone/>
            </a:pPr>
            <a:r>
              <a:rPr lang="en-US" dirty="0"/>
              <a:t>	[Total Sales],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dirty="0"/>
              <a:t>(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US" dirty="0"/>
              <a:t>('Date'[Date]),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dirty="0"/>
              <a:t>([Date]) =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dirty="0"/>
              <a:t>(</a:t>
            </a:r>
            <a:r>
              <a:rPr lang="en-US" dirty="0" err="1">
                <a:highlight>
                  <a:srgbClr val="FFFF00"/>
                </a:highlight>
              </a:rPr>
              <a:t>vCurrentDate</a:t>
            </a:r>
            <a:r>
              <a:rPr lang="en-US" dirty="0"/>
              <a:t>) &amp;&amp; [Date] &lt;= </a:t>
            </a:r>
            <a:r>
              <a:rPr lang="en-US" dirty="0" err="1">
                <a:highlight>
                  <a:srgbClr val="FFFF00"/>
                </a:highlight>
              </a:rPr>
              <a:t>vCurrentDate</a:t>
            </a:r>
            <a:r>
              <a:rPr lang="en-US" dirty="0"/>
              <a:t>)</a:t>
            </a:r>
          </a:p>
          <a:p>
            <a:pPr marL="914400" lvl="2" indent="0">
              <a:buNone/>
            </a:pP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595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4B074B-329D-4B48-98D2-361AEE11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Intelligence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A3832-122D-4445-8994-E57351BE24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8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date/time functions vs. DAX time intelligence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089" y="1803047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DAX stores dates as sequential numbers representing the number of days starting from 12/30/1899.</a:t>
            </a:r>
          </a:p>
          <a:p>
            <a:pPr lvl="1"/>
            <a:r>
              <a:rPr lang="en-US" dirty="0"/>
              <a:t>Example: convert number of seconds into </a:t>
            </a:r>
            <a:r>
              <a:rPr lang="en-US" dirty="0" err="1"/>
              <a:t>DateTime</a:t>
            </a:r>
            <a:r>
              <a:rPr lang="en-US" dirty="0"/>
              <a:t>: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Date</a:t>
            </a:r>
            <a:r>
              <a:rPr lang="en-US" dirty="0"/>
              <a:t>(1899, 12, 30) + &lt;number of seconds&gt; / (24 * 60 * 60)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Time</a:t>
            </a:r>
            <a:r>
              <a:rPr lang="en-US" dirty="0"/>
              <a:t>(0, 0, &lt;number of seconds&gt;) has limitations</a:t>
            </a:r>
          </a:p>
          <a:p>
            <a:r>
              <a:rPr lang="en-US" dirty="0"/>
              <a:t>Arithmetic operators and Excel functions operate on a single date/time value.</a:t>
            </a:r>
          </a:p>
          <a:p>
            <a:pPr lvl="1"/>
            <a:r>
              <a:rPr lang="en-US" dirty="0"/>
              <a:t>Extract components from a date/time value</a:t>
            </a:r>
          </a:p>
          <a:p>
            <a:pPr lvl="1"/>
            <a:r>
              <a:rPr lang="en-US" dirty="0"/>
              <a:t>Construct a date/time value from parts</a:t>
            </a:r>
          </a:p>
          <a:p>
            <a:pPr lvl="1"/>
            <a:r>
              <a:rPr lang="en-US" dirty="0"/>
              <a:t>Convert a text value to a date/time value</a:t>
            </a:r>
          </a:p>
          <a:p>
            <a:pPr lvl="1"/>
            <a:r>
              <a:rPr lang="en-US" dirty="0"/>
              <a:t>Shift a single date</a:t>
            </a:r>
          </a:p>
          <a:p>
            <a:pPr lvl="1"/>
            <a:r>
              <a:rPr lang="en-US" dirty="0"/>
              <a:t>Often used to add calculated columns</a:t>
            </a:r>
          </a:p>
          <a:p>
            <a:pPr lvl="1"/>
            <a:r>
              <a:rPr lang="en-US" dirty="0"/>
              <a:t>Can be done in M as well</a:t>
            </a:r>
          </a:p>
          <a:p>
            <a:pPr lvl="2"/>
            <a:r>
              <a:rPr lang="en-US" dirty="0"/>
              <a:t>Don't use DAX in M editor</a:t>
            </a:r>
          </a:p>
          <a:p>
            <a:r>
              <a:rPr lang="en-US" dirty="0"/>
              <a:t>DAX time intelligence functions operate on a filtered date column.</a:t>
            </a:r>
          </a:p>
          <a:p>
            <a:pPr lvl="1"/>
            <a:r>
              <a:rPr lang="en-US" dirty="0"/>
              <a:t>Shift selected continuous dates</a:t>
            </a:r>
          </a:p>
          <a:p>
            <a:pPr lvl="1"/>
            <a:r>
              <a:rPr lang="en-US" dirty="0"/>
              <a:t>Primarily used in measures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61" y="4657725"/>
            <a:ext cx="413593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55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date/time functions vs. DAX time intelligence functions (Examples)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40442"/>
              </p:ext>
            </p:extLst>
          </p:nvPr>
        </p:nvGraphicFramePr>
        <p:xfrm>
          <a:off x="953946" y="4029605"/>
          <a:ext cx="10088301" cy="1772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767">
                  <a:extLst>
                    <a:ext uri="{9D8B030D-6E8A-4147-A177-3AD203B41FA5}">
                      <a16:colId xmlns:a16="http://schemas.microsoft.com/office/drawing/2014/main" val="2311953051"/>
                    </a:ext>
                  </a:extLst>
                </a:gridCol>
                <a:gridCol w="3416176">
                  <a:extLst>
                    <a:ext uri="{9D8B030D-6E8A-4147-A177-3AD203B41FA5}">
                      <a16:colId xmlns:a16="http://schemas.microsoft.com/office/drawing/2014/main" val="527995596"/>
                    </a:ext>
                  </a:extLst>
                </a:gridCol>
                <a:gridCol w="3309358">
                  <a:extLst>
                    <a:ext uri="{9D8B030D-6E8A-4147-A177-3AD203B41FA5}">
                      <a16:colId xmlns:a16="http://schemas.microsoft.com/office/drawing/2014/main" val="424230077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time intelligence functions</a:t>
                      </a:r>
                    </a:p>
                    <a:p>
                      <a:r>
                        <a:rPr lang="en-US" dirty="0"/>
                        <a:t>Flexible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Excel operators/functions</a:t>
                      </a:r>
                    </a:p>
                    <a:p>
                      <a:r>
                        <a:rPr lang="en-US" dirty="0"/>
                        <a:t>Inflexible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83815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year over year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SamePeriodLastYear</a:t>
                      </a:r>
                      <a:r>
                        <a:rPr lang="en-US" dirty="0"/>
                        <a:t>, flexible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Filter</a:t>
                      </a:r>
                      <a:r>
                        <a:rPr lang="en-US" sz="1200" dirty="0"/>
                        <a:t>(…, [Calendar Year] = 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Values</a:t>
                      </a:r>
                      <a:r>
                        <a:rPr lang="en-US" sz="1200" dirty="0"/>
                        <a:t>([Calendar Year]) 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</a:t>
                      </a:r>
                      <a:r>
                        <a:rPr lang="en-US" sz="1200" dirty="0"/>
                        <a:t>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661259"/>
                  </a:ext>
                </a:extLst>
              </a:tr>
              <a:tr h="492427">
                <a:tc>
                  <a:txBody>
                    <a:bodyPr/>
                    <a:lstStyle/>
                    <a:p>
                      <a:r>
                        <a:rPr lang="en-US" dirty="0"/>
                        <a:t>year to date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TotalYTD</a:t>
                      </a:r>
                      <a:r>
                        <a:rPr lang="en-US" dirty="0"/>
                        <a:t>, flexible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Filter</a:t>
                      </a:r>
                      <a:r>
                        <a:rPr lang="en-US" sz="1200" dirty="0"/>
                        <a:t>(…, [Date] &lt;= 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Values</a:t>
                      </a:r>
                      <a:r>
                        <a:rPr lang="en-US" sz="1200" dirty="0"/>
                        <a:t>([Date]) &amp;&amp;</a:t>
                      </a:r>
                    </a:p>
                    <a:p>
                      <a:r>
                        <a:rPr lang="en-US" sz="1200" dirty="0"/>
                        <a:t>  [Date] &gt;= 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Date</a:t>
                      </a:r>
                      <a:r>
                        <a:rPr lang="en-US" sz="1200" dirty="0"/>
                        <a:t>(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Year</a:t>
                      </a:r>
                      <a:r>
                        <a:rPr lang="en-US" sz="1200" dirty="0"/>
                        <a:t>(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Values</a:t>
                      </a:r>
                      <a:r>
                        <a:rPr lang="en-US" sz="1200" dirty="0"/>
                        <a:t>([Date])), 1, 1))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5093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484121"/>
              </p:ext>
            </p:extLst>
          </p:nvPr>
        </p:nvGraphicFramePr>
        <p:xfrm>
          <a:off x="953946" y="1842410"/>
          <a:ext cx="100883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767">
                  <a:extLst>
                    <a:ext uri="{9D8B030D-6E8A-4147-A177-3AD203B41FA5}">
                      <a16:colId xmlns:a16="http://schemas.microsoft.com/office/drawing/2014/main" val="4281530094"/>
                    </a:ext>
                  </a:extLst>
                </a:gridCol>
                <a:gridCol w="3362767">
                  <a:extLst>
                    <a:ext uri="{9D8B030D-6E8A-4147-A177-3AD203B41FA5}">
                      <a16:colId xmlns:a16="http://schemas.microsoft.com/office/drawing/2014/main" val="2161102544"/>
                    </a:ext>
                  </a:extLst>
                </a:gridCol>
                <a:gridCol w="3362767">
                  <a:extLst>
                    <a:ext uri="{9D8B030D-6E8A-4147-A177-3AD203B41FA5}">
                      <a16:colId xmlns:a16="http://schemas.microsoft.com/office/drawing/2014/main" val="2372632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Wrong way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35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 days ago from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 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en-US" dirty="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DateAdd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(), -7, 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DAY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56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month ago from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EDate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(), 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DateAdd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(), -1, 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MONTH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96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last day of this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EOMonth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EndOfMonth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6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first day of this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 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Day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()) 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n-US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StartOfMonth</a:t>
                      </a: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Today</a:t>
                      </a:r>
                      <a:r>
                        <a:rPr lang="en-US" dirty="0"/>
                        <a:t>())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541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00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91445" y="1"/>
            <a:ext cx="11584466" cy="1008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DAX time intelligence function example: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SamePeriodLastYear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531" y="2146181"/>
            <a:ext cx="7034641" cy="44199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834" y="2590799"/>
            <a:ext cx="1676496" cy="30425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0851" y="3165356"/>
            <a:ext cx="583740" cy="1421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979" y="951217"/>
            <a:ext cx="7753350" cy="1047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7959" y="2669336"/>
            <a:ext cx="792957" cy="157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0.20026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5155-A374-42BE-8121-F4FF883E9F8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DAX time intelligence functions shift </a:t>
            </a:r>
            <a:r>
              <a:rPr lang="en-US" u="sng" dirty="0"/>
              <a:t>continuous</a:t>
            </a:r>
            <a:r>
              <a:rPr lang="en-US" dirty="0"/>
              <a:t>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D97E6-802A-4AA0-ABB1-5B06682DAD7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Common error message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MdxScript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(Model) (X, XX) Calculation error in measure 'XXX'[X]: Function 'DATEADD' only works with contiguous date selections.</a:t>
            </a:r>
          </a:p>
          <a:p>
            <a:r>
              <a:rPr lang="en-US" dirty="0"/>
              <a:t>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Multi-selection of years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Bi-directional cross-filtering to the Date table</a:t>
            </a:r>
          </a:p>
          <a:p>
            <a:r>
              <a:rPr lang="en-US" dirty="0"/>
              <a:t>Time intelligence functions work on filtered date column.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70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ADF6-86FE-406A-A041-DDAF530B4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date tables and DAX dot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723F-0DE0-45DE-BB83-402627E5F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PowerBI automatically creates a hidden data table for each date/time column</a:t>
            </a:r>
          </a:p>
          <a:p>
            <a:r>
              <a:rPr lang="en-US" dirty="0"/>
              <a:t>A </a:t>
            </a:r>
            <a:r>
              <a:rPr lang="en-US" dirty="0" err="1"/>
              <a:t>uni</a:t>
            </a:r>
            <a:r>
              <a:rPr lang="en-US" dirty="0"/>
              <a:t>-direction relationship is created between the visible date/time column and the hidden date table</a:t>
            </a:r>
          </a:p>
          <a:p>
            <a:r>
              <a:rPr lang="en-US" dirty="0"/>
              <a:t>Users can access the columns in a hidden date table using DAX dot notation through the visible date/time column</a:t>
            </a:r>
          </a:p>
          <a:p>
            <a:pPr lvl="1"/>
            <a:r>
              <a:rPr lang="en-US" dirty="0"/>
              <a:t>[Order Date].[Date] is equivalent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Related</a:t>
            </a:r>
            <a:r>
              <a:rPr lang="en-US" dirty="0"/>
              <a:t>('Hidden Table'[Date])</a:t>
            </a:r>
          </a:p>
          <a:p>
            <a:pPr lvl="1"/>
            <a:r>
              <a:rPr lang="en-US" dirty="0"/>
              <a:t>[Order Date].[Year] is equivalent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Related</a:t>
            </a:r>
            <a:r>
              <a:rPr lang="en-US" dirty="0"/>
              <a:t>('Hidden Table'[Year])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80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24ECCD-2942-4F02-9BBC-851594CB4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DAX patterns that produce slow queries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9D653-CFCE-4E81-9C6B-68A2B76220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DAX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Acronym for </a:t>
            </a:r>
            <a:r>
              <a:rPr lang="en-US" b="1" dirty="0"/>
              <a:t>Data Analytic Expressions</a:t>
            </a:r>
          </a:p>
          <a:p>
            <a:r>
              <a:rPr lang="en-US" dirty="0"/>
              <a:t>Created in 2009</a:t>
            </a:r>
          </a:p>
          <a:p>
            <a:r>
              <a:rPr lang="en-US" dirty="0"/>
              <a:t>Created for IW/BI users</a:t>
            </a:r>
          </a:p>
          <a:p>
            <a:r>
              <a:rPr lang="en-US" dirty="0"/>
              <a:t>Functional syntax</a:t>
            </a:r>
          </a:p>
          <a:p>
            <a:r>
              <a:rPr lang="en-US" dirty="0"/>
              <a:t>Patent No. 9,275,031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13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2F5F-F30B-4470-BA64-3663F01A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DistinctCount</a:t>
            </a:r>
            <a:r>
              <a:rPr lang="en-US" dirty="0"/>
              <a:t> with </a:t>
            </a:r>
            <a:r>
              <a:rPr lang="en-US"/>
              <a:t>changing filters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263BB-56CB-483B-B7EF-7F32E2183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DistinctCount</a:t>
            </a:r>
            <a:r>
              <a:rPr lang="en-US" dirty="0"/>
              <a:t>('Sales'[</a:t>
            </a:r>
            <a:r>
              <a:rPr lang="en-US" dirty="0" err="1"/>
              <a:t>CustomerKey</a:t>
            </a:r>
            <a:r>
              <a:rPr lang="en-US" dirty="0"/>
              <a:t>]),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Except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US" dirty="0"/>
              <a:t>('Product'), 'Product’))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DistinctCount</a:t>
            </a:r>
            <a:r>
              <a:rPr lang="en-US" dirty="0"/>
              <a:t>('Sales'[</a:t>
            </a:r>
            <a:r>
              <a:rPr lang="en-US" dirty="0" err="1"/>
              <a:t>CustomerKey</a:t>
            </a:r>
            <a:r>
              <a:rPr lang="en-US" dirty="0"/>
              <a:t>]),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Filter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Values</a:t>
            </a:r>
            <a:r>
              <a:rPr lang="en-US" dirty="0"/>
              <a:t>('Product'[Standard Cost]), [Standard Cost] &gt; 100))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53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dense measures combined with columns from different dimension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BLANK value is your friend in BI queries.</a:t>
            </a:r>
          </a:p>
          <a:p>
            <a:r>
              <a:rPr lang="en-US" dirty="0"/>
              <a:t>Examples of dense measures:</a:t>
            </a:r>
          </a:p>
          <a:p>
            <a:pPr lvl="1"/>
            <a:r>
              <a:rPr lang="en-US" dirty="0"/>
              <a:t>[measure] = 1</a:t>
            </a:r>
          </a:p>
          <a:p>
            <a:pPr lvl="1"/>
            <a:r>
              <a:rPr lang="en-US" dirty="0"/>
              <a:t>[measure] 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Count</a:t>
            </a:r>
            <a:r>
              <a:rPr lang="en-US" dirty="0"/>
              <a:t>('Sales'[</a:t>
            </a:r>
            <a:r>
              <a:rPr lang="en-US" dirty="0" err="1"/>
              <a:t>ProductKey</a:t>
            </a:r>
            <a:r>
              <a:rPr lang="en-US" dirty="0"/>
              <a:t>]) + 0</a:t>
            </a:r>
          </a:p>
          <a:p>
            <a:pPr lvl="1"/>
            <a:r>
              <a:rPr lang="en-US" dirty="0"/>
              <a:t>[measure] 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en-US" dirty="0"/>
              <a:t> ([Total Sales] &lt;&gt; 0, [Gross Margin] / [Total Sales], 0)</a:t>
            </a:r>
          </a:p>
          <a:p>
            <a:r>
              <a:rPr lang="en-US" dirty="0"/>
              <a:t>The combination of many columns from different dimension tables and a dense measure is a leading cause of out-of-memory errors.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73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F9D5AC-66CC-40D0-9568-8B6D6B5B1EC9}"/>
              </a:ext>
            </a:extLst>
          </p:cNvPr>
          <p:cNvSpPr>
            <a:spLocks noGrp="1"/>
          </p:cNvSpPr>
          <p:nvPr/>
        </p:nvSpPr>
        <p:spPr>
          <a:xfrm>
            <a:off x="838200" y="5230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Replace multiple instances of the same measure by a variable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B1D218-EF3C-4271-9FC6-66FFE9AC6F45}"/>
              </a:ext>
            </a:extLst>
          </p:cNvPr>
          <p:cNvSpPr>
            <a:spLocks noGrp="1"/>
          </p:cNvSpPr>
          <p:nvPr/>
        </p:nvSpPr>
        <p:spPr>
          <a:xfrm>
            <a:off x="838200" y="19835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[YoY growth] = Divide([CY Sales] – </a:t>
            </a:r>
            <a:r>
              <a:rPr lang="en-US" dirty="0">
                <a:highlight>
                  <a:srgbClr val="FFFF00"/>
                </a:highlight>
              </a:rPr>
              <a:t>[LY Sales]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[LY Sales]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113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users use DAX </a:t>
            </a:r>
            <a:r>
              <a:rPr lang="en-US"/>
              <a:t>in Power BI?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</a:t>
            </a:r>
          </a:p>
          <a:p>
            <a:r>
              <a:rPr lang="en-US" dirty="0"/>
              <a:t>Calculated columns</a:t>
            </a:r>
          </a:p>
          <a:p>
            <a:r>
              <a:rPr lang="en-US" dirty="0"/>
              <a:t>Calculated tables</a:t>
            </a:r>
          </a:p>
          <a:p>
            <a:r>
              <a:rPr lang="en-US" dirty="0"/>
              <a:t>Row level security</a:t>
            </a:r>
          </a:p>
        </p:txBody>
      </p:sp>
    </p:spTree>
    <p:extLst>
      <p:ext uri="{BB962C8B-B14F-4D97-AF65-F5344CB8AC3E}">
        <p14:creationId xmlns:p14="http://schemas.microsoft.com/office/powerpoint/2010/main" val="425635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9F05-4D34-4D3D-A4D1-620FC84B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7AC6E-C5BC-4EC5-9DB9-453730874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060"/>
            <a:ext cx="10515600" cy="5045815"/>
          </a:xfrm>
        </p:spPr>
        <p:txBody>
          <a:bodyPr>
            <a:normAutofit/>
          </a:bodyPr>
          <a:lstStyle/>
          <a:p>
            <a:r>
              <a:rPr lang="en-US" dirty="0"/>
              <a:t>Learn how DAX measures work</a:t>
            </a:r>
          </a:p>
          <a:p>
            <a:r>
              <a:rPr lang="en-US" dirty="0"/>
              <a:t>Deep dive into filter context</a:t>
            </a:r>
          </a:p>
          <a:p>
            <a:r>
              <a:rPr lang="en-US" dirty="0"/>
              <a:t>Make my measures return correct results</a:t>
            </a:r>
          </a:p>
          <a:p>
            <a:r>
              <a:rPr lang="en-US" dirty="0"/>
              <a:t>Make my measures run fast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7C90-67EE-4450-8C27-C4D0C9E92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30A0A-4A37-4B8A-A36D-8C283838B8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7255-C027-47D7-AD5B-9B419E88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 Context and Filter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A1A7-63F7-4974-A113-257BAE28D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Row Context</a:t>
            </a:r>
          </a:p>
          <a:p>
            <a:pPr lvl="1"/>
            <a:r>
              <a:rPr lang="en-US" dirty="0"/>
              <a:t>Calculated columns</a:t>
            </a:r>
          </a:p>
          <a:p>
            <a:pPr lvl="1"/>
            <a:r>
              <a:rPr lang="en-US" dirty="0"/>
              <a:t>RLS</a:t>
            </a:r>
          </a:p>
          <a:p>
            <a:pPr lvl="1"/>
            <a:r>
              <a:rPr lang="en-US" dirty="0"/>
              <a:t>Iteration functions</a:t>
            </a:r>
          </a:p>
          <a:p>
            <a:r>
              <a:rPr lang="en-US" dirty="0"/>
              <a:t>Filter Context</a:t>
            </a:r>
          </a:p>
          <a:p>
            <a:pPr lvl="1"/>
            <a:r>
              <a:rPr lang="en-US" dirty="0"/>
              <a:t>Power BI visuals</a:t>
            </a:r>
          </a:p>
          <a:p>
            <a:pPr lvl="1"/>
            <a:r>
              <a:rPr lang="en-US" dirty="0"/>
              <a:t>Excel pivot tables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en-US" dirty="0"/>
              <a:t> 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3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3B05F5-63C6-4655-B74F-220A7286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Filter contexts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CB9A0-AE6E-45F0-97C9-F84EF98A3299}"/>
              </a:ext>
            </a:extLst>
          </p:cNvPr>
          <p:cNvSpPr txBox="1"/>
          <p:nvPr/>
        </p:nvSpPr>
        <p:spPr>
          <a:xfrm>
            <a:off x="5882078" y="5711867"/>
            <a:ext cx="6017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 Filter columns must be columns in the model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65ED6C-3FB2-4751-A587-B4162E297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934308" cy="352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3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4C8C95-B486-462A-B650-52BCE7C4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91" y="0"/>
            <a:ext cx="10515600" cy="777875"/>
          </a:xfrm>
        </p:spPr>
        <p:txBody>
          <a:bodyPr/>
          <a:lstStyle/>
          <a:p>
            <a:r>
              <a:rPr lang="en-US" dirty="0"/>
              <a:t>A table scan </a:t>
            </a:r>
            <a:r>
              <a:rPr lang="en-US" dirty="0" err="1"/>
              <a:t>semijoins</a:t>
            </a:r>
            <a:r>
              <a:rPr lang="en-US" dirty="0"/>
              <a:t> with filter tables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BFDBDE-61EF-43D6-BC1B-61A5BD11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1080654"/>
            <a:ext cx="11752119" cy="5621481"/>
          </a:xfrm>
        </p:spPr>
        <p:txBody>
          <a:bodyPr>
            <a:normAutofit/>
          </a:bodyPr>
          <a:lstStyle/>
          <a:p>
            <a:r>
              <a:rPr lang="en-US" dirty="0"/>
              <a:t>A table scan </a:t>
            </a:r>
            <a:r>
              <a:rPr lang="en-US" dirty="0" err="1"/>
              <a:t>semijoins</a:t>
            </a:r>
            <a:r>
              <a:rPr lang="en-US" dirty="0"/>
              <a:t> with filter tables with common columns</a:t>
            </a:r>
          </a:p>
          <a:p>
            <a:r>
              <a:rPr lang="en-US" dirty="0"/>
              <a:t>In DAX, a table reference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'Table'</a:t>
            </a:r>
            <a:r>
              <a:rPr lang="en-US" dirty="0"/>
              <a:t> is actually the result of virtual join (left outer join) operations starting from the root table following all many-to-one relationships</a:t>
            </a:r>
          </a:p>
          <a:p>
            <a:pPr lvl="1"/>
            <a:r>
              <a:rPr lang="en-US" dirty="0"/>
              <a:t>DAX expression 'Sales' is a virtual join of 'Sales’ and all its related tables</a:t>
            </a:r>
          </a:p>
          <a:p>
            <a:pPr marL="914400" lvl="2" indent="0">
              <a:buNone/>
            </a:pPr>
            <a:r>
              <a:rPr lang="en-US" dirty="0"/>
              <a:t>'Sales'</a:t>
            </a:r>
          </a:p>
          <a:p>
            <a:pPr marL="914400" lvl="2" indent="0">
              <a:buNone/>
            </a:pPr>
            <a:r>
              <a:rPr lang="en-US" dirty="0"/>
              <a:t>LOJ 'Product' LOJ 'Product Subcategory' LOJ 'Product Category'</a:t>
            </a:r>
          </a:p>
          <a:p>
            <a:pPr marL="914400" lvl="2" indent="0">
              <a:buNone/>
            </a:pPr>
            <a:r>
              <a:rPr lang="en-US" dirty="0"/>
              <a:t>LOJ 'Date'</a:t>
            </a:r>
          </a:p>
          <a:p>
            <a:pPr marL="914400" lvl="2" indent="0">
              <a:buNone/>
            </a:pPr>
            <a:r>
              <a:rPr lang="en-US" dirty="0"/>
              <a:t>LOJ 'Customer'</a:t>
            </a:r>
          </a:p>
          <a:p>
            <a:pPr marL="914400" lvl="2" indent="0">
              <a:buNone/>
            </a:pP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9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2120</Words>
  <Application>Microsoft Office PowerPoint</Application>
  <PresentationFormat>Widescreen</PresentationFormat>
  <Paragraphs>225</Paragraphs>
  <Slides>32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Master DAX Measures</vt:lpstr>
      <vt:lpstr>About me</vt:lpstr>
      <vt:lpstr>DAX facts</vt:lpstr>
      <vt:lpstr>How do users use DAX in Power BI?</vt:lpstr>
      <vt:lpstr>Agenda</vt:lpstr>
      <vt:lpstr>Filter Context</vt:lpstr>
      <vt:lpstr>Row Context and Filter Context</vt:lpstr>
      <vt:lpstr>Filter contexts</vt:lpstr>
      <vt:lpstr>A table scan semijoins with filter tables</vt:lpstr>
      <vt:lpstr>Bidirectional crossfiltering injects implicit filter expression</vt:lpstr>
      <vt:lpstr>Filter contexts apply to leaf nodes</vt:lpstr>
      <vt:lpstr>How Does Filter Context Work?</vt:lpstr>
      <vt:lpstr>Order of operations</vt:lpstr>
      <vt:lpstr>DAX functions that work with filter context</vt:lpstr>
      <vt:lpstr>DAX was inspired by existing programming languages</vt:lpstr>
      <vt:lpstr>DAX functions from Excel</vt:lpstr>
      <vt:lpstr>DAX functions inspired by SQL</vt:lpstr>
      <vt:lpstr>DAX functions inspired by MDX</vt:lpstr>
      <vt:lpstr>Convert Row Context to Filter Context</vt:lpstr>
      <vt:lpstr>Common DAX patterns that may produce unexpected results</vt:lpstr>
      <vt:lpstr>Set simple filters</vt:lpstr>
      <vt:lpstr>Use DAX variables to avoid unexpected side effects</vt:lpstr>
      <vt:lpstr>Time Intelligence Functions</vt:lpstr>
      <vt:lpstr>Excel date/time functions vs. DAX time intelligence functions</vt:lpstr>
      <vt:lpstr>Excel date/time functions vs. DAX time intelligence functions (Examples)</vt:lpstr>
      <vt:lpstr>PowerPoint Presentation</vt:lpstr>
      <vt:lpstr>PowerPoint Presentation</vt:lpstr>
      <vt:lpstr>Hidden date tables and DAX dot notation</vt:lpstr>
      <vt:lpstr>Common DAX patterns that produce slow queries</vt:lpstr>
      <vt:lpstr>DistinctCount with changing filters</vt:lpstr>
      <vt:lpstr>Avoid dense measures combined with columns from different dimension tables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Wang</dc:creator>
  <cp:lastModifiedBy>Jeffrey Wang</cp:lastModifiedBy>
  <cp:revision>431</cp:revision>
  <dcterms:created xsi:type="dcterms:W3CDTF">2016-10-26T21:02:13Z</dcterms:created>
  <dcterms:modified xsi:type="dcterms:W3CDTF">2019-09-11T02:47:10Z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jewang@microsoft.com</vt:lpwstr>
  </property>
  <property fmtid="{D5CDD505-2E9C-101B-9397-08002B2CF9AE}" pid="6" name="MSIP_Label_f42aa342-8706-4288-bd11-ebb85995028c_SetDate">
    <vt:lpwstr>2017-08-14T18:42:01.4816279-07:00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