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9" r:id="rId5"/>
    <p:sldMasterId id="2147483675" r:id="rId6"/>
  </p:sldMasterIdLst>
  <p:handoutMasterIdLst>
    <p:handoutMasterId r:id="rId32"/>
  </p:handoutMasterIdLst>
  <p:sldIdLst>
    <p:sldId id="291" r:id="rId7"/>
    <p:sldId id="265" r:id="rId8"/>
    <p:sldId id="259" r:id="rId9"/>
    <p:sldId id="262" r:id="rId10"/>
    <p:sldId id="271" r:id="rId11"/>
    <p:sldId id="274" r:id="rId12"/>
    <p:sldId id="270" r:id="rId13"/>
    <p:sldId id="275" r:id="rId14"/>
    <p:sldId id="273" r:id="rId15"/>
    <p:sldId id="256" r:id="rId16"/>
    <p:sldId id="276" r:id="rId17"/>
    <p:sldId id="264" r:id="rId18"/>
    <p:sldId id="260" r:id="rId19"/>
    <p:sldId id="263" r:id="rId20"/>
    <p:sldId id="280" r:id="rId21"/>
    <p:sldId id="281" r:id="rId22"/>
    <p:sldId id="282" r:id="rId23"/>
    <p:sldId id="283" r:id="rId24"/>
    <p:sldId id="284" r:id="rId25"/>
    <p:sldId id="285" r:id="rId26"/>
    <p:sldId id="290" r:id="rId27"/>
    <p:sldId id="287" r:id="rId28"/>
    <p:sldId id="288" r:id="rId29"/>
    <p:sldId id="289"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BB1DDD0F-6DB5-469F-B032-E82F0A22678D}">
          <p14:sldIdLst>
            <p14:sldId id="291"/>
          </p14:sldIdLst>
        </p14:section>
        <p14:section name="Section 1" id="{19E40203-364A-4D6B-B03A-22D66FCFE4AB}">
          <p14:sldIdLst>
            <p14:sldId id="265"/>
            <p14:sldId id="259"/>
            <p14:sldId id="262"/>
            <p14:sldId id="271"/>
            <p14:sldId id="274"/>
            <p14:sldId id="270"/>
          </p14:sldIdLst>
        </p14:section>
        <p14:section name="Getting Started" id="{29A5F4E1-B19E-4AD9-B70D-10B3EA3602C0}">
          <p14:sldIdLst>
            <p14:sldId id="275"/>
            <p14:sldId id="273"/>
            <p14:sldId id="256"/>
            <p14:sldId id="276"/>
            <p14:sldId id="264"/>
          </p14:sldIdLst>
        </p14:section>
        <p14:section name="Demo Create an example component" id="{3F23EB07-4066-4A01-A5BD-F1BDCD527B97}">
          <p14:sldIdLst>
            <p14:sldId id="260"/>
            <p14:sldId id="263"/>
            <p14:sldId id="280"/>
            <p14:sldId id="281"/>
            <p14:sldId id="282"/>
            <p14:sldId id="283"/>
            <p14:sldId id="284"/>
            <p14:sldId id="285"/>
          </p14:sldIdLst>
        </p14:section>
        <p14:section name="Component Specifics" id="{62B93E8E-9C46-4D83-B1F2-7B344690DAF9}">
          <p14:sldIdLst>
            <p14:sldId id="290"/>
          </p14:sldIdLst>
        </p14:section>
        <p14:section name="Known limitations" id="{C8761CC4-E144-4337-B0E2-A4F02C23017F}">
          <p14:sldIdLst>
            <p14:sldId id="287"/>
          </p14:sldIdLst>
        </p14:section>
        <p14:section name="Resources" id="{6135A784-931B-4461-8C99-FFAFC060EB48}">
          <p14:sldIdLst>
            <p14:sldId id="288"/>
          </p14:sldIdLst>
        </p14:section>
        <p14:section name="Q &amp; A" id="{EC17D08C-826F-4625-A2EF-D45E488C6EC6}">
          <p14:sldIdLst>
            <p14:sldId id="289"/>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FB94D-F3B1-4C29-9D52-D45459E5DAB2}" v="8" dt="2020-02-01T09:30:2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120" y="594"/>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2.xml.rels><?xml version="1.0" encoding="UTF-8" standalone="yes"?>
<Relationships xmlns="http://schemas.openxmlformats.org/package/2006/relationships"><Relationship Id="rId8" Type="http://schemas.openxmlformats.org/officeDocument/2006/relationships/hyperlink" Target="https://powerusers.microsoft.com/t5/Canvas-Apps-Components-Samples/bd-p/ComponentsGallery" TargetMode="External"/><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hyperlink" Target="https://www.youtube.com/watch?v=CmPEyh3CP6A" TargetMode="External"/><Relationship Id="rId21" Type="http://schemas.openxmlformats.org/officeDocument/2006/relationships/image" Target="../media/image76.png"/><Relationship Id="rId7" Type="http://schemas.openxmlformats.org/officeDocument/2006/relationships/hyperlink" Target="https://powerapps.microsoft.com/en-us/blog/powerapps-ten-reusable-components/" TargetMode="External"/><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hyperlink" Target="https://www.youtube.com/watch?v=chelbcT71Qk" TargetMode="External"/><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hyperlink" Target="https://docs.microsoft.com/en-us/powerapps/maker/canvas-apps/create-component" TargetMode="External"/><Relationship Id="rId6" Type="http://schemas.openxmlformats.org/officeDocument/2006/relationships/hyperlink" Target="https://aka.ms/components/videos" TargetMode="External"/><Relationship Id="rId11" Type="http://schemas.openxmlformats.org/officeDocument/2006/relationships/image" Target="../media/image66.png"/><Relationship Id="rId5" Type="http://schemas.openxmlformats.org/officeDocument/2006/relationships/hyperlink" Target="https://docs.microsoft.com/powerapps/maker/canvas-apps/create-component" TargetMode="External"/><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image" Target="../media/image74.png"/><Relationship Id="rId4" Type="http://schemas.openxmlformats.org/officeDocument/2006/relationships/hyperlink" Target="https://powerapps.microsoft.com/blog/components-available-in-preview/" TargetMode="External"/><Relationship Id="rId9" Type="http://schemas.openxmlformats.org/officeDocument/2006/relationships/image" Target="../media/image64.png"/><Relationship Id="rId14" Type="http://schemas.openxmlformats.org/officeDocument/2006/relationships/image" Target="../media/image69.svg"/><Relationship Id="rId22" Type="http://schemas.openxmlformats.org/officeDocument/2006/relationships/image" Target="../media/image7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82.png"/><Relationship Id="rId18" Type="http://schemas.openxmlformats.org/officeDocument/2006/relationships/hyperlink" Target="https://aka.ms/components/videos" TargetMode="External"/><Relationship Id="rId3" Type="http://schemas.openxmlformats.org/officeDocument/2006/relationships/hyperlink" Target="https://docs.microsoft.com/en-us/powerapps/maker/canvas-apps/create-component" TargetMode="External"/><Relationship Id="rId21" Type="http://schemas.openxmlformats.org/officeDocument/2006/relationships/hyperlink" Target="https://powerapps.microsoft.com/en-us/blog/powerapps-ten-reusable-components/" TargetMode="External"/><Relationship Id="rId7" Type="http://schemas.openxmlformats.org/officeDocument/2006/relationships/image" Target="../media/image80.png"/><Relationship Id="rId12" Type="http://schemas.openxmlformats.org/officeDocument/2006/relationships/hyperlink" Target="https://powerapps.microsoft.com/blog/components-available-in-preview/" TargetMode="External"/><Relationship Id="rId17" Type="http://schemas.openxmlformats.org/officeDocument/2006/relationships/image" Target="../media/image75.svg"/><Relationship Id="rId2" Type="http://schemas.openxmlformats.org/officeDocument/2006/relationships/image" Target="../media/image65.svg"/><Relationship Id="rId16" Type="http://schemas.openxmlformats.org/officeDocument/2006/relationships/image" Target="../media/image83.png"/><Relationship Id="rId20" Type="http://schemas.openxmlformats.org/officeDocument/2006/relationships/image" Target="../media/image77.svg"/><Relationship Id="rId1" Type="http://schemas.openxmlformats.org/officeDocument/2006/relationships/image" Target="../media/image78.png"/><Relationship Id="rId6" Type="http://schemas.openxmlformats.org/officeDocument/2006/relationships/hyperlink" Target="https://www.youtube.com/watch?v=chelbcT71Qk" TargetMode="External"/><Relationship Id="rId11" Type="http://schemas.openxmlformats.org/officeDocument/2006/relationships/image" Target="../media/image71.svg"/><Relationship Id="rId5" Type="http://schemas.openxmlformats.org/officeDocument/2006/relationships/image" Target="../media/image67.svg"/><Relationship Id="rId15" Type="http://schemas.openxmlformats.org/officeDocument/2006/relationships/hyperlink" Target="https://docs.microsoft.com/powerapps/maker/canvas-apps/create-component" TargetMode="External"/><Relationship Id="rId10" Type="http://schemas.openxmlformats.org/officeDocument/2006/relationships/image" Target="../media/image81.png"/><Relationship Id="rId19"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hyperlink" Target="https://www.youtube.com/watch?v=CmPEyh3CP6A" TargetMode="External"/><Relationship Id="rId14" Type="http://schemas.openxmlformats.org/officeDocument/2006/relationships/image" Target="../media/image73.svg"/><Relationship Id="rId22" Type="http://schemas.openxmlformats.org/officeDocument/2006/relationships/hyperlink" Target="https://powerusers.microsoft.com/t5/Canvas-Apps-Components-Samples/bd-p/ComponentsGallery"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4AEA5-0621-4E44-A3E3-09EA27EFBB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CE50D6-CF00-41E5-A21D-F36D28A48B7D}">
      <dgm:prSet/>
      <dgm:spPr/>
      <dgm:t>
        <a:bodyPr/>
        <a:lstStyle/>
        <a:p>
          <a:r>
            <a:rPr lang="en-US"/>
            <a:t>Create a menu which you can use in multiple screens</a:t>
          </a:r>
        </a:p>
      </dgm:t>
    </dgm:pt>
    <dgm:pt modelId="{8F4B63B4-6AFF-45E0-8604-8A18051BC269}" type="parTrans" cxnId="{89D4A16E-6A6B-4B9C-B5A7-1393ABE3907D}">
      <dgm:prSet/>
      <dgm:spPr/>
      <dgm:t>
        <a:bodyPr/>
        <a:lstStyle/>
        <a:p>
          <a:endParaRPr lang="en-US"/>
        </a:p>
      </dgm:t>
    </dgm:pt>
    <dgm:pt modelId="{D1B1DB6D-9B6B-4B1B-B4A2-78927766388A}" type="sibTrans" cxnId="{89D4A16E-6A6B-4B9C-B5A7-1393ABE3907D}">
      <dgm:prSet/>
      <dgm:spPr/>
      <dgm:t>
        <a:bodyPr/>
        <a:lstStyle/>
        <a:p>
          <a:endParaRPr lang="en-US"/>
        </a:p>
      </dgm:t>
    </dgm:pt>
    <dgm:pt modelId="{B30D2B33-72B2-401F-9129-778CC5D6369B}">
      <dgm:prSet/>
      <dgm:spPr/>
      <dgm:t>
        <a:bodyPr/>
        <a:lstStyle/>
        <a:p>
          <a:r>
            <a:rPr lang="en-US"/>
            <a:t>Create your own gallery layouts and reuse them within your app</a:t>
          </a:r>
        </a:p>
      </dgm:t>
    </dgm:pt>
    <dgm:pt modelId="{CC51ECCB-603D-43CA-8EE9-B79FCF2B73FA}" type="parTrans" cxnId="{68AC7E6A-B64A-4F2C-BB44-439CCB7DDE5A}">
      <dgm:prSet/>
      <dgm:spPr/>
      <dgm:t>
        <a:bodyPr/>
        <a:lstStyle/>
        <a:p>
          <a:endParaRPr lang="en-US"/>
        </a:p>
      </dgm:t>
    </dgm:pt>
    <dgm:pt modelId="{336B804A-5879-4F78-96B2-634DE380DD4D}" type="sibTrans" cxnId="{68AC7E6A-B64A-4F2C-BB44-439CCB7DDE5A}">
      <dgm:prSet/>
      <dgm:spPr/>
      <dgm:t>
        <a:bodyPr/>
        <a:lstStyle/>
        <a:p>
          <a:endParaRPr lang="en-US"/>
        </a:p>
      </dgm:t>
    </dgm:pt>
    <dgm:pt modelId="{473F474E-A0F1-4721-A3CF-DF2386A41061}">
      <dgm:prSet/>
      <dgm:spPr/>
      <dgm:t>
        <a:bodyPr/>
        <a:lstStyle/>
        <a:p>
          <a:r>
            <a:rPr lang="en-US"/>
            <a:t>Create your own custom controls</a:t>
          </a:r>
          <a:br>
            <a:rPr lang="en-US"/>
          </a:br>
          <a:r>
            <a:rPr lang="en-US"/>
            <a:t>Create entire screens which you can reuse within your app</a:t>
          </a:r>
        </a:p>
      </dgm:t>
    </dgm:pt>
    <dgm:pt modelId="{3C5153A2-4026-4578-ABCB-9D7974DB0523}" type="parTrans" cxnId="{E3E62EB4-4E0C-4C05-997A-83F4670B8CD3}">
      <dgm:prSet/>
      <dgm:spPr/>
      <dgm:t>
        <a:bodyPr/>
        <a:lstStyle/>
        <a:p>
          <a:endParaRPr lang="en-US"/>
        </a:p>
      </dgm:t>
    </dgm:pt>
    <dgm:pt modelId="{1CD28C75-B019-4094-B153-4AE592B53D3E}" type="sibTrans" cxnId="{E3E62EB4-4E0C-4C05-997A-83F4670B8CD3}">
      <dgm:prSet/>
      <dgm:spPr/>
      <dgm:t>
        <a:bodyPr/>
        <a:lstStyle/>
        <a:p>
          <a:endParaRPr lang="en-US"/>
        </a:p>
      </dgm:t>
    </dgm:pt>
    <dgm:pt modelId="{25D2392C-39EF-4048-97FB-49B3DA4892B7}">
      <dgm:prSet/>
      <dgm:spPr/>
      <dgm:t>
        <a:bodyPr/>
        <a:lstStyle/>
        <a:p>
          <a:r>
            <a:rPr lang="en-US"/>
            <a:t>In short, you are able to create your own component library which you can use over and over... </a:t>
          </a:r>
        </a:p>
      </dgm:t>
    </dgm:pt>
    <dgm:pt modelId="{8AFC3FEC-FF65-45DE-BB53-2FEE67063EEE}" type="parTrans" cxnId="{33ED3669-A176-4101-9B2C-2D4E466F580A}">
      <dgm:prSet/>
      <dgm:spPr/>
      <dgm:t>
        <a:bodyPr/>
        <a:lstStyle/>
        <a:p>
          <a:endParaRPr lang="en-US"/>
        </a:p>
      </dgm:t>
    </dgm:pt>
    <dgm:pt modelId="{66926BC1-76FE-40BC-997A-A3DD73D1E304}" type="sibTrans" cxnId="{33ED3669-A176-4101-9B2C-2D4E466F580A}">
      <dgm:prSet/>
      <dgm:spPr/>
      <dgm:t>
        <a:bodyPr/>
        <a:lstStyle/>
        <a:p>
          <a:endParaRPr lang="en-US"/>
        </a:p>
      </dgm:t>
    </dgm:pt>
    <dgm:pt modelId="{7BEC8C83-E443-493B-AF70-20E6B5E04B42}" type="pres">
      <dgm:prSet presAssocID="{DE74AEA5-0621-4E44-A3E3-09EA27EFBBEF}" presName="root" presStyleCnt="0">
        <dgm:presLayoutVars>
          <dgm:dir/>
          <dgm:resizeHandles val="exact"/>
        </dgm:presLayoutVars>
      </dgm:prSet>
      <dgm:spPr/>
    </dgm:pt>
    <dgm:pt modelId="{B06F5ED7-FB60-4F2F-AE67-27410A40D1A5}" type="pres">
      <dgm:prSet presAssocID="{66CE50D6-CF00-41E5-A21D-F36D28A48B7D}" presName="compNode" presStyleCnt="0"/>
      <dgm:spPr/>
    </dgm:pt>
    <dgm:pt modelId="{607FA728-D29F-4618-A35E-0D035D85E1EB}" type="pres">
      <dgm:prSet presAssocID="{66CE50D6-CF00-41E5-A21D-F36D28A48B7D}" presName="bgRect" presStyleLbl="bgShp" presStyleIdx="0" presStyleCnt="4"/>
      <dgm:spPr/>
    </dgm:pt>
    <dgm:pt modelId="{5930660F-EE52-4AD5-9067-76624F926530}" type="pres">
      <dgm:prSet presAssocID="{66CE50D6-CF00-41E5-A21D-F36D28A48B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a:ext>
      </dgm:extLst>
    </dgm:pt>
    <dgm:pt modelId="{159114E2-5F2C-48CB-9762-46B9F3E49746}" type="pres">
      <dgm:prSet presAssocID="{66CE50D6-CF00-41E5-A21D-F36D28A48B7D}" presName="spaceRect" presStyleCnt="0"/>
      <dgm:spPr/>
    </dgm:pt>
    <dgm:pt modelId="{04EFC725-E45C-4078-9EC4-250D687967C0}" type="pres">
      <dgm:prSet presAssocID="{66CE50D6-CF00-41E5-A21D-F36D28A48B7D}" presName="parTx" presStyleLbl="revTx" presStyleIdx="0" presStyleCnt="4">
        <dgm:presLayoutVars>
          <dgm:chMax val="0"/>
          <dgm:chPref val="0"/>
        </dgm:presLayoutVars>
      </dgm:prSet>
      <dgm:spPr/>
    </dgm:pt>
    <dgm:pt modelId="{EBBD3238-88B6-49F2-9CE3-25BE42EE32BF}" type="pres">
      <dgm:prSet presAssocID="{D1B1DB6D-9B6B-4B1B-B4A2-78927766388A}" presName="sibTrans" presStyleCnt="0"/>
      <dgm:spPr/>
    </dgm:pt>
    <dgm:pt modelId="{F4347283-14A5-41AB-9401-AAA97811B574}" type="pres">
      <dgm:prSet presAssocID="{B30D2B33-72B2-401F-9129-778CC5D6369B}" presName="compNode" presStyleCnt="0"/>
      <dgm:spPr/>
    </dgm:pt>
    <dgm:pt modelId="{1AAB878D-C5FC-4AEE-8317-2AC8C7A9B711}" type="pres">
      <dgm:prSet presAssocID="{B30D2B33-72B2-401F-9129-778CC5D6369B}" presName="bgRect" presStyleLbl="bgShp" presStyleIdx="1" presStyleCnt="4"/>
      <dgm:spPr/>
    </dgm:pt>
    <dgm:pt modelId="{A077D750-E83E-4886-84D6-FB0538FB2410}" type="pres">
      <dgm:prSet presAssocID="{B30D2B33-72B2-401F-9129-778CC5D6369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r"/>
        </a:ext>
      </dgm:extLst>
    </dgm:pt>
    <dgm:pt modelId="{F8F4C904-3B7F-4751-900D-57448609296D}" type="pres">
      <dgm:prSet presAssocID="{B30D2B33-72B2-401F-9129-778CC5D6369B}" presName="spaceRect" presStyleCnt="0"/>
      <dgm:spPr/>
    </dgm:pt>
    <dgm:pt modelId="{C05110F3-109D-4FC0-A352-C5A2359BBBCA}" type="pres">
      <dgm:prSet presAssocID="{B30D2B33-72B2-401F-9129-778CC5D6369B}" presName="parTx" presStyleLbl="revTx" presStyleIdx="1" presStyleCnt="4">
        <dgm:presLayoutVars>
          <dgm:chMax val="0"/>
          <dgm:chPref val="0"/>
        </dgm:presLayoutVars>
      </dgm:prSet>
      <dgm:spPr/>
    </dgm:pt>
    <dgm:pt modelId="{877FF7E3-7366-4D95-9051-C42229B8BBD3}" type="pres">
      <dgm:prSet presAssocID="{336B804A-5879-4F78-96B2-634DE380DD4D}" presName="sibTrans" presStyleCnt="0"/>
      <dgm:spPr/>
    </dgm:pt>
    <dgm:pt modelId="{78706C7C-0BD2-4ACF-A31D-3AA57CFDCC58}" type="pres">
      <dgm:prSet presAssocID="{473F474E-A0F1-4721-A3CF-DF2386A41061}" presName="compNode" presStyleCnt="0"/>
      <dgm:spPr/>
    </dgm:pt>
    <dgm:pt modelId="{D33F00B0-5729-450A-8D73-2EF481AEC2E6}" type="pres">
      <dgm:prSet presAssocID="{473F474E-A0F1-4721-A3CF-DF2386A41061}" presName="bgRect" presStyleLbl="bgShp" presStyleIdx="2" presStyleCnt="4"/>
      <dgm:spPr/>
    </dgm:pt>
    <dgm:pt modelId="{72E44169-366B-4ED6-A030-376BF7C45C00}" type="pres">
      <dgm:prSet presAssocID="{473F474E-A0F1-4721-A3CF-DF2386A4106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ingle gear"/>
        </a:ext>
      </dgm:extLst>
    </dgm:pt>
    <dgm:pt modelId="{9876E07C-A4B2-4CB5-B879-8C089740869F}" type="pres">
      <dgm:prSet presAssocID="{473F474E-A0F1-4721-A3CF-DF2386A41061}" presName="spaceRect" presStyleCnt="0"/>
      <dgm:spPr/>
    </dgm:pt>
    <dgm:pt modelId="{9D29B1FE-E716-4E48-BEBC-73E41B43B73A}" type="pres">
      <dgm:prSet presAssocID="{473F474E-A0F1-4721-A3CF-DF2386A41061}" presName="parTx" presStyleLbl="revTx" presStyleIdx="2" presStyleCnt="4">
        <dgm:presLayoutVars>
          <dgm:chMax val="0"/>
          <dgm:chPref val="0"/>
        </dgm:presLayoutVars>
      </dgm:prSet>
      <dgm:spPr/>
    </dgm:pt>
    <dgm:pt modelId="{816E94D4-BAC2-4F65-95A1-0B983F6D6F49}" type="pres">
      <dgm:prSet presAssocID="{1CD28C75-B019-4094-B153-4AE592B53D3E}" presName="sibTrans" presStyleCnt="0"/>
      <dgm:spPr/>
    </dgm:pt>
    <dgm:pt modelId="{13630F94-A33E-4B04-BA6D-35ACDFADD303}" type="pres">
      <dgm:prSet presAssocID="{25D2392C-39EF-4048-97FB-49B3DA4892B7}" presName="compNode" presStyleCnt="0"/>
      <dgm:spPr/>
    </dgm:pt>
    <dgm:pt modelId="{E379B151-2FFE-47A4-AFE2-5B47BA148527}" type="pres">
      <dgm:prSet presAssocID="{25D2392C-39EF-4048-97FB-49B3DA4892B7}" presName="bgRect" presStyleLbl="bgShp" presStyleIdx="3" presStyleCnt="4"/>
      <dgm:spPr/>
    </dgm:pt>
    <dgm:pt modelId="{87018F20-F92C-4165-8950-14D1AE83326C}" type="pres">
      <dgm:prSet presAssocID="{25D2392C-39EF-4048-97FB-49B3DA4892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ullseye"/>
        </a:ext>
      </dgm:extLst>
    </dgm:pt>
    <dgm:pt modelId="{CC8DBC55-AC11-4F99-B541-D112F92695AE}" type="pres">
      <dgm:prSet presAssocID="{25D2392C-39EF-4048-97FB-49B3DA4892B7}" presName="spaceRect" presStyleCnt="0"/>
      <dgm:spPr/>
    </dgm:pt>
    <dgm:pt modelId="{1A2CE1FA-A3B5-4930-9F02-803FAB5D460B}" type="pres">
      <dgm:prSet presAssocID="{25D2392C-39EF-4048-97FB-49B3DA4892B7}" presName="parTx" presStyleLbl="revTx" presStyleIdx="3" presStyleCnt="4">
        <dgm:presLayoutVars>
          <dgm:chMax val="0"/>
          <dgm:chPref val="0"/>
        </dgm:presLayoutVars>
      </dgm:prSet>
      <dgm:spPr/>
    </dgm:pt>
  </dgm:ptLst>
  <dgm:cxnLst>
    <dgm:cxn modelId="{1B305813-2D78-45CF-A6AB-5DFE97A9CAB7}" type="presOf" srcId="{66CE50D6-CF00-41E5-A21D-F36D28A48B7D}" destId="{04EFC725-E45C-4078-9EC4-250D687967C0}" srcOrd="0" destOrd="0" presId="urn:microsoft.com/office/officeart/2018/2/layout/IconVerticalSolidList"/>
    <dgm:cxn modelId="{7AD1192A-48A7-40A5-A88D-405841BFF977}" type="presOf" srcId="{473F474E-A0F1-4721-A3CF-DF2386A41061}" destId="{9D29B1FE-E716-4E48-BEBC-73E41B43B73A}" srcOrd="0" destOrd="0" presId="urn:microsoft.com/office/officeart/2018/2/layout/IconVerticalSolidList"/>
    <dgm:cxn modelId="{C1CBC667-8B55-4F5D-8A62-13EF423FBEAD}" type="presOf" srcId="{DE74AEA5-0621-4E44-A3E3-09EA27EFBBEF}" destId="{7BEC8C83-E443-493B-AF70-20E6B5E04B42}" srcOrd="0" destOrd="0" presId="urn:microsoft.com/office/officeart/2018/2/layout/IconVerticalSolidList"/>
    <dgm:cxn modelId="{33ED3669-A176-4101-9B2C-2D4E466F580A}" srcId="{DE74AEA5-0621-4E44-A3E3-09EA27EFBBEF}" destId="{25D2392C-39EF-4048-97FB-49B3DA4892B7}" srcOrd="3" destOrd="0" parTransId="{8AFC3FEC-FF65-45DE-BB53-2FEE67063EEE}" sibTransId="{66926BC1-76FE-40BC-997A-A3DD73D1E304}"/>
    <dgm:cxn modelId="{68AC7E6A-B64A-4F2C-BB44-439CCB7DDE5A}" srcId="{DE74AEA5-0621-4E44-A3E3-09EA27EFBBEF}" destId="{B30D2B33-72B2-401F-9129-778CC5D6369B}" srcOrd="1" destOrd="0" parTransId="{CC51ECCB-603D-43CA-8EE9-B79FCF2B73FA}" sibTransId="{336B804A-5879-4F78-96B2-634DE380DD4D}"/>
    <dgm:cxn modelId="{89D4A16E-6A6B-4B9C-B5A7-1393ABE3907D}" srcId="{DE74AEA5-0621-4E44-A3E3-09EA27EFBBEF}" destId="{66CE50D6-CF00-41E5-A21D-F36D28A48B7D}" srcOrd="0" destOrd="0" parTransId="{8F4B63B4-6AFF-45E0-8604-8A18051BC269}" sibTransId="{D1B1DB6D-9B6B-4B1B-B4A2-78927766388A}"/>
    <dgm:cxn modelId="{64357B75-683F-4885-A71A-5A06033B1B4F}" type="presOf" srcId="{B30D2B33-72B2-401F-9129-778CC5D6369B}" destId="{C05110F3-109D-4FC0-A352-C5A2359BBBCA}" srcOrd="0" destOrd="0" presId="urn:microsoft.com/office/officeart/2018/2/layout/IconVerticalSolidList"/>
    <dgm:cxn modelId="{E3E62EB4-4E0C-4C05-997A-83F4670B8CD3}" srcId="{DE74AEA5-0621-4E44-A3E3-09EA27EFBBEF}" destId="{473F474E-A0F1-4721-A3CF-DF2386A41061}" srcOrd="2" destOrd="0" parTransId="{3C5153A2-4026-4578-ABCB-9D7974DB0523}" sibTransId="{1CD28C75-B019-4094-B153-4AE592B53D3E}"/>
    <dgm:cxn modelId="{C77A5DE3-EFD2-47A4-BBA1-C65D0CF49F78}" type="presOf" srcId="{25D2392C-39EF-4048-97FB-49B3DA4892B7}" destId="{1A2CE1FA-A3B5-4930-9F02-803FAB5D460B}" srcOrd="0" destOrd="0" presId="urn:microsoft.com/office/officeart/2018/2/layout/IconVerticalSolidList"/>
    <dgm:cxn modelId="{C70A4547-C953-4B19-B410-92EE64CB3F19}" type="presParOf" srcId="{7BEC8C83-E443-493B-AF70-20E6B5E04B42}" destId="{B06F5ED7-FB60-4F2F-AE67-27410A40D1A5}" srcOrd="0" destOrd="0" presId="urn:microsoft.com/office/officeart/2018/2/layout/IconVerticalSolidList"/>
    <dgm:cxn modelId="{A47C5270-CECA-4CA8-BD82-963A9920D11D}" type="presParOf" srcId="{B06F5ED7-FB60-4F2F-AE67-27410A40D1A5}" destId="{607FA728-D29F-4618-A35E-0D035D85E1EB}" srcOrd="0" destOrd="0" presId="urn:microsoft.com/office/officeart/2018/2/layout/IconVerticalSolidList"/>
    <dgm:cxn modelId="{D427C2D6-3466-4C40-B2FD-D17448C5D5B9}" type="presParOf" srcId="{B06F5ED7-FB60-4F2F-AE67-27410A40D1A5}" destId="{5930660F-EE52-4AD5-9067-76624F926530}" srcOrd="1" destOrd="0" presId="urn:microsoft.com/office/officeart/2018/2/layout/IconVerticalSolidList"/>
    <dgm:cxn modelId="{D985C482-6FFF-4379-8CD3-3A937D3F38FF}" type="presParOf" srcId="{B06F5ED7-FB60-4F2F-AE67-27410A40D1A5}" destId="{159114E2-5F2C-48CB-9762-46B9F3E49746}" srcOrd="2" destOrd="0" presId="urn:microsoft.com/office/officeart/2018/2/layout/IconVerticalSolidList"/>
    <dgm:cxn modelId="{BE771375-8C05-46D7-9F94-18ABDE116152}" type="presParOf" srcId="{B06F5ED7-FB60-4F2F-AE67-27410A40D1A5}" destId="{04EFC725-E45C-4078-9EC4-250D687967C0}" srcOrd="3" destOrd="0" presId="urn:microsoft.com/office/officeart/2018/2/layout/IconVerticalSolidList"/>
    <dgm:cxn modelId="{F8B80DD4-9054-4199-B623-6641A9511EF9}" type="presParOf" srcId="{7BEC8C83-E443-493B-AF70-20E6B5E04B42}" destId="{EBBD3238-88B6-49F2-9CE3-25BE42EE32BF}" srcOrd="1" destOrd="0" presId="urn:microsoft.com/office/officeart/2018/2/layout/IconVerticalSolidList"/>
    <dgm:cxn modelId="{926AEF3D-CEDA-4CC8-A042-1A8C14A5CC2F}" type="presParOf" srcId="{7BEC8C83-E443-493B-AF70-20E6B5E04B42}" destId="{F4347283-14A5-41AB-9401-AAA97811B574}" srcOrd="2" destOrd="0" presId="urn:microsoft.com/office/officeart/2018/2/layout/IconVerticalSolidList"/>
    <dgm:cxn modelId="{F6B3805E-0C7C-4CBD-9785-76D0680EBA6F}" type="presParOf" srcId="{F4347283-14A5-41AB-9401-AAA97811B574}" destId="{1AAB878D-C5FC-4AEE-8317-2AC8C7A9B711}" srcOrd="0" destOrd="0" presId="urn:microsoft.com/office/officeart/2018/2/layout/IconVerticalSolidList"/>
    <dgm:cxn modelId="{BA35E554-1697-439A-9591-2476B0F79E6B}" type="presParOf" srcId="{F4347283-14A5-41AB-9401-AAA97811B574}" destId="{A077D750-E83E-4886-84D6-FB0538FB2410}" srcOrd="1" destOrd="0" presId="urn:microsoft.com/office/officeart/2018/2/layout/IconVerticalSolidList"/>
    <dgm:cxn modelId="{4500286A-F998-4A91-9EBE-0497E7BAAABD}" type="presParOf" srcId="{F4347283-14A5-41AB-9401-AAA97811B574}" destId="{F8F4C904-3B7F-4751-900D-57448609296D}" srcOrd="2" destOrd="0" presId="urn:microsoft.com/office/officeart/2018/2/layout/IconVerticalSolidList"/>
    <dgm:cxn modelId="{6F0FDBAD-38A3-4C4D-886E-746E58DA70B3}" type="presParOf" srcId="{F4347283-14A5-41AB-9401-AAA97811B574}" destId="{C05110F3-109D-4FC0-A352-C5A2359BBBCA}" srcOrd="3" destOrd="0" presId="urn:microsoft.com/office/officeart/2018/2/layout/IconVerticalSolidList"/>
    <dgm:cxn modelId="{EA2991B1-28B2-41E2-9116-A149D5282FC4}" type="presParOf" srcId="{7BEC8C83-E443-493B-AF70-20E6B5E04B42}" destId="{877FF7E3-7366-4D95-9051-C42229B8BBD3}" srcOrd="3" destOrd="0" presId="urn:microsoft.com/office/officeart/2018/2/layout/IconVerticalSolidList"/>
    <dgm:cxn modelId="{971FCCEC-D884-445B-8EC7-A9F1B1967D67}" type="presParOf" srcId="{7BEC8C83-E443-493B-AF70-20E6B5E04B42}" destId="{78706C7C-0BD2-4ACF-A31D-3AA57CFDCC58}" srcOrd="4" destOrd="0" presId="urn:microsoft.com/office/officeart/2018/2/layout/IconVerticalSolidList"/>
    <dgm:cxn modelId="{F3E2EBF0-2BA6-4B1E-BE85-71DB98681C82}" type="presParOf" srcId="{78706C7C-0BD2-4ACF-A31D-3AA57CFDCC58}" destId="{D33F00B0-5729-450A-8D73-2EF481AEC2E6}" srcOrd="0" destOrd="0" presId="urn:microsoft.com/office/officeart/2018/2/layout/IconVerticalSolidList"/>
    <dgm:cxn modelId="{1247E7C6-A146-4938-8614-BDFAD4284678}" type="presParOf" srcId="{78706C7C-0BD2-4ACF-A31D-3AA57CFDCC58}" destId="{72E44169-366B-4ED6-A030-376BF7C45C00}" srcOrd="1" destOrd="0" presId="urn:microsoft.com/office/officeart/2018/2/layout/IconVerticalSolidList"/>
    <dgm:cxn modelId="{853D26EE-B324-41EC-8ADA-506390EA02BD}" type="presParOf" srcId="{78706C7C-0BD2-4ACF-A31D-3AA57CFDCC58}" destId="{9876E07C-A4B2-4CB5-B879-8C089740869F}" srcOrd="2" destOrd="0" presId="urn:microsoft.com/office/officeart/2018/2/layout/IconVerticalSolidList"/>
    <dgm:cxn modelId="{46F2342D-4F36-4E54-BF57-7D4B8BE89E7F}" type="presParOf" srcId="{78706C7C-0BD2-4ACF-A31D-3AA57CFDCC58}" destId="{9D29B1FE-E716-4E48-BEBC-73E41B43B73A}" srcOrd="3" destOrd="0" presId="urn:microsoft.com/office/officeart/2018/2/layout/IconVerticalSolidList"/>
    <dgm:cxn modelId="{E790AF9C-E5B0-4645-B8DF-2957C9913A49}" type="presParOf" srcId="{7BEC8C83-E443-493B-AF70-20E6B5E04B42}" destId="{816E94D4-BAC2-4F65-95A1-0B983F6D6F49}" srcOrd="5" destOrd="0" presId="urn:microsoft.com/office/officeart/2018/2/layout/IconVerticalSolidList"/>
    <dgm:cxn modelId="{C048709F-EAF2-4D10-8C5B-E723C2C617AF}" type="presParOf" srcId="{7BEC8C83-E443-493B-AF70-20E6B5E04B42}" destId="{13630F94-A33E-4B04-BA6D-35ACDFADD303}" srcOrd="6" destOrd="0" presId="urn:microsoft.com/office/officeart/2018/2/layout/IconVerticalSolidList"/>
    <dgm:cxn modelId="{EB6F57B5-264D-46AC-9800-65E2AED33663}" type="presParOf" srcId="{13630F94-A33E-4B04-BA6D-35ACDFADD303}" destId="{E379B151-2FFE-47A4-AFE2-5B47BA148527}" srcOrd="0" destOrd="0" presId="urn:microsoft.com/office/officeart/2018/2/layout/IconVerticalSolidList"/>
    <dgm:cxn modelId="{AE993FD7-8F27-4900-BCBE-362211D22889}" type="presParOf" srcId="{13630F94-A33E-4B04-BA6D-35ACDFADD303}" destId="{87018F20-F92C-4165-8950-14D1AE83326C}" srcOrd="1" destOrd="0" presId="urn:microsoft.com/office/officeart/2018/2/layout/IconVerticalSolidList"/>
    <dgm:cxn modelId="{E3C851BB-07ED-46B3-A2E1-73736E2342F3}" type="presParOf" srcId="{13630F94-A33E-4B04-BA6D-35ACDFADD303}" destId="{CC8DBC55-AC11-4F99-B541-D112F92695AE}" srcOrd="2" destOrd="0" presId="urn:microsoft.com/office/officeart/2018/2/layout/IconVerticalSolidList"/>
    <dgm:cxn modelId="{AB366E44-D451-419B-AC9F-7C83A120692F}" type="presParOf" srcId="{13630F94-A33E-4B04-BA6D-35ACDFADD303}" destId="{1A2CE1FA-A3B5-4930-9F02-803FAB5D46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8418E-436B-49C9-B064-7978453AB6A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2A1640-BDC8-4DCB-879B-F1B8653C7CFE}">
      <dgm:prSet/>
      <dgm:spPr/>
      <dgm:t>
        <a:bodyPr/>
        <a:lstStyle/>
        <a:p>
          <a:pPr>
            <a:lnSpc>
              <a:spcPct val="100000"/>
            </a:lnSpc>
          </a:pPr>
          <a:r>
            <a:rPr lang="en-US">
              <a:hlinkClick xmlns:r="http://schemas.openxmlformats.org/officeDocument/2006/relationships" r:id="rId1"/>
            </a:rPr>
            <a:t>Feature Documentation</a:t>
          </a:r>
          <a:endParaRPr lang="en-US"/>
        </a:p>
      </dgm:t>
    </dgm:pt>
    <dgm:pt modelId="{605B4D30-C57E-45F7-90A4-32BCCE873FA6}" type="parTrans" cxnId="{918B5B43-E8F2-4A97-B9DE-598214FC7656}">
      <dgm:prSet/>
      <dgm:spPr/>
      <dgm:t>
        <a:bodyPr/>
        <a:lstStyle/>
        <a:p>
          <a:endParaRPr lang="en-US"/>
        </a:p>
      </dgm:t>
    </dgm:pt>
    <dgm:pt modelId="{40028E53-D5A9-421C-BDB9-9AE0C1DC4EFD}" type="sibTrans" cxnId="{918B5B43-E8F2-4A97-B9DE-598214FC7656}">
      <dgm:prSet/>
      <dgm:spPr/>
      <dgm:t>
        <a:bodyPr/>
        <a:lstStyle/>
        <a:p>
          <a:endParaRPr lang="en-US"/>
        </a:p>
      </dgm:t>
    </dgm:pt>
    <dgm:pt modelId="{75FF02C2-5ED6-4E41-9968-952122BD2C9F}">
      <dgm:prSet/>
      <dgm:spPr/>
      <dgm:t>
        <a:bodyPr/>
        <a:lstStyle/>
        <a:p>
          <a:pPr>
            <a:lnSpc>
              <a:spcPct val="100000"/>
            </a:lnSpc>
          </a:pPr>
          <a:r>
            <a:rPr lang="en-US">
              <a:hlinkClick xmlns:r="http://schemas.openxmlformats.org/officeDocument/2006/relationships" r:id="rId2"/>
            </a:rPr>
            <a:t>Video: Introduction</a:t>
          </a:r>
          <a:endParaRPr lang="en-US"/>
        </a:p>
      </dgm:t>
    </dgm:pt>
    <dgm:pt modelId="{CBD97121-6045-4788-91D0-4B1B022D9BA1}" type="parTrans" cxnId="{06627360-70E6-45A8-8972-1086E6F8950D}">
      <dgm:prSet/>
      <dgm:spPr/>
      <dgm:t>
        <a:bodyPr/>
        <a:lstStyle/>
        <a:p>
          <a:endParaRPr lang="en-US"/>
        </a:p>
      </dgm:t>
    </dgm:pt>
    <dgm:pt modelId="{0A4DDF95-E598-48EA-8E64-EC75C5275BFA}" type="sibTrans" cxnId="{06627360-70E6-45A8-8972-1086E6F8950D}">
      <dgm:prSet/>
      <dgm:spPr/>
      <dgm:t>
        <a:bodyPr/>
        <a:lstStyle/>
        <a:p>
          <a:endParaRPr lang="en-US"/>
        </a:p>
      </dgm:t>
    </dgm:pt>
    <dgm:pt modelId="{4B7FD946-D243-43EC-B83F-15D3E8E76914}">
      <dgm:prSet/>
      <dgm:spPr/>
      <dgm:t>
        <a:bodyPr/>
        <a:lstStyle/>
        <a:p>
          <a:pPr>
            <a:lnSpc>
              <a:spcPct val="100000"/>
            </a:lnSpc>
          </a:pPr>
          <a:r>
            <a:rPr lang="en-US">
              <a:hlinkClick xmlns:r="http://schemas.openxmlformats.org/officeDocument/2006/relationships" r:id="rId3"/>
            </a:rPr>
            <a:t>Video: Header Component</a:t>
          </a:r>
          <a:endParaRPr lang="en-US"/>
        </a:p>
      </dgm:t>
    </dgm:pt>
    <dgm:pt modelId="{83368164-0AA0-455E-91CC-4FA64CF184A0}" type="parTrans" cxnId="{CF75E304-039B-4A0A-9673-227E32378695}">
      <dgm:prSet/>
      <dgm:spPr/>
      <dgm:t>
        <a:bodyPr/>
        <a:lstStyle/>
        <a:p>
          <a:endParaRPr lang="en-US"/>
        </a:p>
      </dgm:t>
    </dgm:pt>
    <dgm:pt modelId="{6CC3145E-A69A-4E2F-B565-051CBB51ACCA}" type="sibTrans" cxnId="{CF75E304-039B-4A0A-9673-227E32378695}">
      <dgm:prSet/>
      <dgm:spPr/>
      <dgm:t>
        <a:bodyPr/>
        <a:lstStyle/>
        <a:p>
          <a:endParaRPr lang="en-US"/>
        </a:p>
      </dgm:t>
    </dgm:pt>
    <dgm:pt modelId="{AAE35D96-F01D-41A2-A585-61B9EB823755}">
      <dgm:prSet/>
      <dgm:spPr/>
      <dgm:t>
        <a:bodyPr/>
        <a:lstStyle/>
        <a:p>
          <a:pPr>
            <a:lnSpc>
              <a:spcPct val="100000"/>
            </a:lnSpc>
          </a:pPr>
          <a:r>
            <a:rPr lang="en-US" u="sng">
              <a:hlinkClick xmlns:r="http://schemas.openxmlformats.org/officeDocument/2006/relationships" r:id="rId4"/>
            </a:rPr>
            <a:t>Introducing Components</a:t>
          </a:r>
          <a:r>
            <a:rPr lang="en-US"/>
            <a:t> blog by Yifei Wang</a:t>
          </a:r>
        </a:p>
      </dgm:t>
    </dgm:pt>
    <dgm:pt modelId="{5A61A96A-E5DC-4740-ABBA-73DDCF745D73}" type="parTrans" cxnId="{EF77521F-CF66-4621-A722-374B6FB219EA}">
      <dgm:prSet/>
      <dgm:spPr/>
      <dgm:t>
        <a:bodyPr/>
        <a:lstStyle/>
        <a:p>
          <a:endParaRPr lang="en-US"/>
        </a:p>
      </dgm:t>
    </dgm:pt>
    <dgm:pt modelId="{29326B0A-E881-4E34-83BF-A4570D5CDC96}" type="sibTrans" cxnId="{EF77521F-CF66-4621-A722-374B6FB219EA}">
      <dgm:prSet/>
      <dgm:spPr/>
      <dgm:t>
        <a:bodyPr/>
        <a:lstStyle/>
        <a:p>
          <a:endParaRPr lang="en-US"/>
        </a:p>
      </dgm:t>
    </dgm:pt>
    <dgm:pt modelId="{7FF05657-D995-458D-860C-B7C7B5AFE079}">
      <dgm:prSet/>
      <dgm:spPr/>
      <dgm:t>
        <a:bodyPr/>
        <a:lstStyle/>
        <a:p>
          <a:pPr>
            <a:lnSpc>
              <a:spcPct val="100000"/>
            </a:lnSpc>
          </a:pPr>
          <a:r>
            <a:rPr lang="en-US">
              <a:hlinkClick xmlns:r="http://schemas.openxmlformats.org/officeDocument/2006/relationships" r:id="rId5"/>
            </a:rPr>
            <a:t>Full Documentation</a:t>
          </a:r>
          <a:endParaRPr lang="en-US"/>
        </a:p>
      </dgm:t>
    </dgm:pt>
    <dgm:pt modelId="{151AA508-570F-4E74-9C7A-06B18053DC4D}" type="parTrans" cxnId="{6084EF25-4BCC-4987-82CF-7E9392AF5BBC}">
      <dgm:prSet/>
      <dgm:spPr/>
      <dgm:t>
        <a:bodyPr/>
        <a:lstStyle/>
        <a:p>
          <a:endParaRPr lang="en-US"/>
        </a:p>
      </dgm:t>
    </dgm:pt>
    <dgm:pt modelId="{1DC26AB1-6A3F-487C-8EAE-B231E0C69CC3}" type="sibTrans" cxnId="{6084EF25-4BCC-4987-82CF-7E9392AF5BBC}">
      <dgm:prSet/>
      <dgm:spPr/>
      <dgm:t>
        <a:bodyPr/>
        <a:lstStyle/>
        <a:p>
          <a:endParaRPr lang="en-US"/>
        </a:p>
      </dgm:t>
    </dgm:pt>
    <dgm:pt modelId="{6D97EE63-DB24-4A12-BBCE-5E0DF972539F}">
      <dgm:prSet/>
      <dgm:spPr/>
      <dgm:t>
        <a:bodyPr/>
        <a:lstStyle/>
        <a:p>
          <a:pPr>
            <a:lnSpc>
              <a:spcPct val="100000"/>
            </a:lnSpc>
          </a:pPr>
          <a:r>
            <a:rPr lang="en-US">
              <a:hlinkClick xmlns:r="http://schemas.openxmlformats.org/officeDocument/2006/relationships" r:id="rId6"/>
            </a:rPr>
            <a:t>Component Best Practices Playlist</a:t>
          </a:r>
          <a:r>
            <a:rPr lang="en-US"/>
            <a:t> (Bookmark this!)</a:t>
          </a:r>
        </a:p>
      </dgm:t>
    </dgm:pt>
    <dgm:pt modelId="{3B861232-B299-4E16-9CFA-922C211362C7}" type="parTrans" cxnId="{6D4E8950-6C73-4D00-9C48-E979877C7BAC}">
      <dgm:prSet/>
      <dgm:spPr/>
      <dgm:t>
        <a:bodyPr/>
        <a:lstStyle/>
        <a:p>
          <a:endParaRPr lang="en-US"/>
        </a:p>
      </dgm:t>
    </dgm:pt>
    <dgm:pt modelId="{D7FE3A90-5475-414E-9D2B-DE638D95CA1E}" type="sibTrans" cxnId="{6D4E8950-6C73-4D00-9C48-E979877C7BAC}">
      <dgm:prSet/>
      <dgm:spPr/>
      <dgm:t>
        <a:bodyPr/>
        <a:lstStyle/>
        <a:p>
          <a:endParaRPr lang="en-US"/>
        </a:p>
      </dgm:t>
    </dgm:pt>
    <dgm:pt modelId="{C146515A-1DC2-4AD7-B3FA-4505DFD3E090}">
      <dgm:prSet/>
      <dgm:spPr/>
      <dgm:t>
        <a:bodyPr/>
        <a:lstStyle/>
        <a:p>
          <a:pPr>
            <a:lnSpc>
              <a:spcPct val="100000"/>
            </a:lnSpc>
          </a:pPr>
          <a:r>
            <a:rPr lang="en-US">
              <a:hlinkClick xmlns:r="http://schemas.openxmlformats.org/officeDocument/2006/relationships" r:id="rId7"/>
            </a:rPr>
            <a:t>10 sample components</a:t>
          </a:r>
          <a:r>
            <a:rPr lang="en-US"/>
            <a:t> </a:t>
          </a:r>
        </a:p>
      </dgm:t>
    </dgm:pt>
    <dgm:pt modelId="{A3513B51-C18E-498E-9F90-C1D62ADD8BE2}" type="parTrans" cxnId="{2BBA6ABC-DC8A-4130-B1B9-CD8F7F7DF4E8}">
      <dgm:prSet/>
      <dgm:spPr/>
      <dgm:t>
        <a:bodyPr/>
        <a:lstStyle/>
        <a:p>
          <a:endParaRPr lang="en-US"/>
        </a:p>
      </dgm:t>
    </dgm:pt>
    <dgm:pt modelId="{2CB409A2-7303-44F7-8B8F-200DE221D175}" type="sibTrans" cxnId="{2BBA6ABC-DC8A-4130-B1B9-CD8F7F7DF4E8}">
      <dgm:prSet/>
      <dgm:spPr/>
      <dgm:t>
        <a:bodyPr/>
        <a:lstStyle/>
        <a:p>
          <a:endParaRPr lang="en-US"/>
        </a:p>
      </dgm:t>
    </dgm:pt>
    <dgm:pt modelId="{A83C1C2B-3EC5-4FD7-B1A3-83666537E255}">
      <dgm:prSet/>
      <dgm:spPr/>
      <dgm:t>
        <a:bodyPr/>
        <a:lstStyle/>
        <a:p>
          <a:pPr>
            <a:lnSpc>
              <a:spcPct val="100000"/>
            </a:lnSpc>
          </a:pPr>
          <a:r>
            <a:rPr lang="en-US" dirty="0">
              <a:hlinkClick xmlns:r="http://schemas.openxmlformats.org/officeDocument/2006/relationships" r:id="rId8"/>
            </a:rPr>
            <a:t>Canvas Apps Components Samples Gallery</a:t>
          </a:r>
          <a:endParaRPr lang="en-US" dirty="0"/>
        </a:p>
      </dgm:t>
    </dgm:pt>
    <dgm:pt modelId="{B62DAB6A-9BEF-480C-9F96-DF2981DE47CB}" type="parTrans" cxnId="{276178FD-B997-4EFD-9B68-4222005A27DC}">
      <dgm:prSet/>
      <dgm:spPr/>
      <dgm:t>
        <a:bodyPr/>
        <a:lstStyle/>
        <a:p>
          <a:endParaRPr lang="en-US"/>
        </a:p>
      </dgm:t>
    </dgm:pt>
    <dgm:pt modelId="{0AEE7771-1FD2-4882-8C70-6020B64417FA}" type="sibTrans" cxnId="{276178FD-B997-4EFD-9B68-4222005A27DC}">
      <dgm:prSet/>
      <dgm:spPr/>
      <dgm:t>
        <a:bodyPr/>
        <a:lstStyle/>
        <a:p>
          <a:endParaRPr lang="en-US"/>
        </a:p>
      </dgm:t>
    </dgm:pt>
    <dgm:pt modelId="{868D10DF-1D04-44B5-850D-B1B5BF9D5529}" type="pres">
      <dgm:prSet presAssocID="{9D78418E-436B-49C9-B064-7978453AB6AF}" presName="root" presStyleCnt="0">
        <dgm:presLayoutVars>
          <dgm:dir/>
          <dgm:resizeHandles val="exact"/>
        </dgm:presLayoutVars>
      </dgm:prSet>
      <dgm:spPr/>
    </dgm:pt>
    <dgm:pt modelId="{C17E6043-CB4A-47A5-95CD-31F7BB02A63A}" type="pres">
      <dgm:prSet presAssocID="{462A1640-BDC8-4DCB-879B-F1B8653C7CFE}" presName="compNode" presStyleCnt="0"/>
      <dgm:spPr/>
    </dgm:pt>
    <dgm:pt modelId="{28B508EF-A012-49C1-BE7D-78B3D24D1B21}" type="pres">
      <dgm:prSet presAssocID="{462A1640-BDC8-4DCB-879B-F1B8653C7CFE}" presName="bgRect" presStyleLbl="bgShp" presStyleIdx="0" presStyleCnt="8"/>
      <dgm:spPr/>
    </dgm:pt>
    <dgm:pt modelId="{72B934EB-60EA-4BC1-A5F5-070DFDDF8C84}" type="pres">
      <dgm:prSet presAssocID="{462A1640-BDC8-4DCB-879B-F1B8653C7CFE}" presName="iconRect" presStyleLbl="node1" presStyleIdx="0"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5260952F-88FB-4CE6-A010-E6A6E5FC3118}" type="pres">
      <dgm:prSet presAssocID="{462A1640-BDC8-4DCB-879B-F1B8653C7CFE}" presName="spaceRect" presStyleCnt="0"/>
      <dgm:spPr/>
    </dgm:pt>
    <dgm:pt modelId="{B15D49DB-FA6F-4E57-99FA-05364EDEDB2E}" type="pres">
      <dgm:prSet presAssocID="{462A1640-BDC8-4DCB-879B-F1B8653C7CFE}" presName="parTx" presStyleLbl="revTx" presStyleIdx="0" presStyleCnt="8">
        <dgm:presLayoutVars>
          <dgm:chMax val="0"/>
          <dgm:chPref val="0"/>
        </dgm:presLayoutVars>
      </dgm:prSet>
      <dgm:spPr/>
    </dgm:pt>
    <dgm:pt modelId="{ED3AFCCF-ACAB-4691-9A0A-86C8620FC9E2}" type="pres">
      <dgm:prSet presAssocID="{40028E53-D5A9-421C-BDB9-9AE0C1DC4EFD}" presName="sibTrans" presStyleCnt="0"/>
      <dgm:spPr/>
    </dgm:pt>
    <dgm:pt modelId="{CA27C7FB-A0BC-4AE9-B703-60412A97772A}" type="pres">
      <dgm:prSet presAssocID="{75FF02C2-5ED6-4E41-9968-952122BD2C9F}" presName="compNode" presStyleCnt="0"/>
      <dgm:spPr/>
    </dgm:pt>
    <dgm:pt modelId="{875C3363-631A-41DC-BE69-2DB2F2A66768}" type="pres">
      <dgm:prSet presAssocID="{75FF02C2-5ED6-4E41-9968-952122BD2C9F}" presName="bgRect" presStyleLbl="bgShp" presStyleIdx="1" presStyleCnt="8"/>
      <dgm:spPr/>
    </dgm:pt>
    <dgm:pt modelId="{B542490C-AD51-4DD5-B6D4-E9B2A008529C}" type="pres">
      <dgm:prSet presAssocID="{75FF02C2-5ED6-4E41-9968-952122BD2C9F}" presName="iconRect" presStyleLbl="node1" presStyleIdx="1"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Video camera"/>
        </a:ext>
      </dgm:extLst>
    </dgm:pt>
    <dgm:pt modelId="{B23B801C-E424-4507-9415-32CDAE6DC7E0}" type="pres">
      <dgm:prSet presAssocID="{75FF02C2-5ED6-4E41-9968-952122BD2C9F}" presName="spaceRect" presStyleCnt="0"/>
      <dgm:spPr/>
    </dgm:pt>
    <dgm:pt modelId="{233B46B2-3256-4A01-A70D-BBE2014EEDE3}" type="pres">
      <dgm:prSet presAssocID="{75FF02C2-5ED6-4E41-9968-952122BD2C9F}" presName="parTx" presStyleLbl="revTx" presStyleIdx="1" presStyleCnt="8">
        <dgm:presLayoutVars>
          <dgm:chMax val="0"/>
          <dgm:chPref val="0"/>
        </dgm:presLayoutVars>
      </dgm:prSet>
      <dgm:spPr/>
    </dgm:pt>
    <dgm:pt modelId="{FFFC56DD-C0F2-4EA7-A7DA-CB2978438066}" type="pres">
      <dgm:prSet presAssocID="{0A4DDF95-E598-48EA-8E64-EC75C5275BFA}" presName="sibTrans" presStyleCnt="0"/>
      <dgm:spPr/>
    </dgm:pt>
    <dgm:pt modelId="{9C3E4CF5-1EB6-4210-B13D-29EE143A9B80}" type="pres">
      <dgm:prSet presAssocID="{4B7FD946-D243-43EC-B83F-15D3E8E76914}" presName="compNode" presStyleCnt="0"/>
      <dgm:spPr/>
    </dgm:pt>
    <dgm:pt modelId="{AFA1D2F8-EFF8-4F2B-8F83-B3467CEE5CE7}" type="pres">
      <dgm:prSet presAssocID="{4B7FD946-D243-43EC-B83F-15D3E8E76914}" presName="bgRect" presStyleLbl="bgShp" presStyleIdx="2" presStyleCnt="8"/>
      <dgm:spPr/>
    </dgm:pt>
    <dgm:pt modelId="{D52AC5B3-1B41-4FA6-88BC-E174A490839A}" type="pres">
      <dgm:prSet presAssocID="{4B7FD946-D243-43EC-B83F-15D3E8E76914}" presName="iconRect" presStyleLbl="node1" presStyleIdx="2"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lay"/>
        </a:ext>
      </dgm:extLst>
    </dgm:pt>
    <dgm:pt modelId="{D33CE1AD-B0D7-4EA1-AAD8-EF110F1B9501}" type="pres">
      <dgm:prSet presAssocID="{4B7FD946-D243-43EC-B83F-15D3E8E76914}" presName="spaceRect" presStyleCnt="0"/>
      <dgm:spPr/>
    </dgm:pt>
    <dgm:pt modelId="{3FE98386-1DC0-4D92-AF66-219EEDF9D4C2}" type="pres">
      <dgm:prSet presAssocID="{4B7FD946-D243-43EC-B83F-15D3E8E76914}" presName="parTx" presStyleLbl="revTx" presStyleIdx="2" presStyleCnt="8">
        <dgm:presLayoutVars>
          <dgm:chMax val="0"/>
          <dgm:chPref val="0"/>
        </dgm:presLayoutVars>
      </dgm:prSet>
      <dgm:spPr/>
    </dgm:pt>
    <dgm:pt modelId="{346FBD10-B7E7-4436-B29E-D96DC9F05AB6}" type="pres">
      <dgm:prSet presAssocID="{6CC3145E-A69A-4E2F-B565-051CBB51ACCA}" presName="sibTrans" presStyleCnt="0"/>
      <dgm:spPr/>
    </dgm:pt>
    <dgm:pt modelId="{14785346-017C-4D62-B72A-7B96FCE10AA3}" type="pres">
      <dgm:prSet presAssocID="{AAE35D96-F01D-41A2-A585-61B9EB823755}" presName="compNode" presStyleCnt="0"/>
      <dgm:spPr/>
    </dgm:pt>
    <dgm:pt modelId="{69C44FB9-0037-4706-9EAD-602ABDFFA38F}" type="pres">
      <dgm:prSet presAssocID="{AAE35D96-F01D-41A2-A585-61B9EB823755}" presName="bgRect" presStyleLbl="bgShp" presStyleIdx="3" presStyleCnt="8"/>
      <dgm:spPr/>
    </dgm:pt>
    <dgm:pt modelId="{BA42D97F-010F-4908-AC47-230FDBAE37A7}" type="pres">
      <dgm:prSet presAssocID="{AAE35D96-F01D-41A2-A585-61B9EB823755}" presName="iconRect" presStyleLbl="node1" presStyleIdx="3"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Lightbulb"/>
        </a:ext>
      </dgm:extLst>
    </dgm:pt>
    <dgm:pt modelId="{9DAD1410-2D45-4C7A-823F-4D410C26B9BC}" type="pres">
      <dgm:prSet presAssocID="{AAE35D96-F01D-41A2-A585-61B9EB823755}" presName="spaceRect" presStyleCnt="0"/>
      <dgm:spPr/>
    </dgm:pt>
    <dgm:pt modelId="{3B906ECC-500D-4F28-86C4-18777DD62B8C}" type="pres">
      <dgm:prSet presAssocID="{AAE35D96-F01D-41A2-A585-61B9EB823755}" presName="parTx" presStyleLbl="revTx" presStyleIdx="3" presStyleCnt="8">
        <dgm:presLayoutVars>
          <dgm:chMax val="0"/>
          <dgm:chPref val="0"/>
        </dgm:presLayoutVars>
      </dgm:prSet>
      <dgm:spPr/>
    </dgm:pt>
    <dgm:pt modelId="{FFC21A09-471F-44B7-8F7C-FECF04454889}" type="pres">
      <dgm:prSet presAssocID="{29326B0A-E881-4E34-83BF-A4570D5CDC96}" presName="sibTrans" presStyleCnt="0"/>
      <dgm:spPr/>
    </dgm:pt>
    <dgm:pt modelId="{1B696128-125C-4D37-8881-DBF4AB0071C7}" type="pres">
      <dgm:prSet presAssocID="{7FF05657-D995-458D-860C-B7C7B5AFE079}" presName="compNode" presStyleCnt="0"/>
      <dgm:spPr/>
    </dgm:pt>
    <dgm:pt modelId="{2880BC70-E96F-4BD3-A5E4-6D2463823C2E}" type="pres">
      <dgm:prSet presAssocID="{7FF05657-D995-458D-860C-B7C7B5AFE079}" presName="bgRect" presStyleLbl="bgShp" presStyleIdx="4" presStyleCnt="8"/>
      <dgm:spPr/>
    </dgm:pt>
    <dgm:pt modelId="{74495580-C444-403A-84D7-887735F926F1}" type="pres">
      <dgm:prSet presAssocID="{7FF05657-D995-458D-860C-B7C7B5AFE079}" presName="iconRect" presStyleLbl="node1" presStyleIdx="4" presStyleCnt="8"/>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Check List"/>
        </a:ext>
      </dgm:extLst>
    </dgm:pt>
    <dgm:pt modelId="{A285FD66-9380-4105-A833-574FA92FB980}" type="pres">
      <dgm:prSet presAssocID="{7FF05657-D995-458D-860C-B7C7B5AFE079}" presName="spaceRect" presStyleCnt="0"/>
      <dgm:spPr/>
    </dgm:pt>
    <dgm:pt modelId="{11DD579E-188A-45FE-91E5-5EDFF1157C59}" type="pres">
      <dgm:prSet presAssocID="{7FF05657-D995-458D-860C-B7C7B5AFE079}" presName="parTx" presStyleLbl="revTx" presStyleIdx="4" presStyleCnt="8">
        <dgm:presLayoutVars>
          <dgm:chMax val="0"/>
          <dgm:chPref val="0"/>
        </dgm:presLayoutVars>
      </dgm:prSet>
      <dgm:spPr/>
    </dgm:pt>
    <dgm:pt modelId="{7A85B4D0-8C62-4B88-A354-0C5B3B154C90}" type="pres">
      <dgm:prSet presAssocID="{1DC26AB1-6A3F-487C-8EAE-B231E0C69CC3}" presName="sibTrans" presStyleCnt="0"/>
      <dgm:spPr/>
    </dgm:pt>
    <dgm:pt modelId="{FC557C36-7B60-40F0-9B3E-CA46C5FCF9DF}" type="pres">
      <dgm:prSet presAssocID="{6D97EE63-DB24-4A12-BBCE-5E0DF972539F}" presName="compNode" presStyleCnt="0"/>
      <dgm:spPr/>
    </dgm:pt>
    <dgm:pt modelId="{91DF1445-EEB4-4BC3-A600-392A475B8717}" type="pres">
      <dgm:prSet presAssocID="{6D97EE63-DB24-4A12-BBCE-5E0DF972539F}" presName="bgRect" presStyleLbl="bgShp" presStyleIdx="5" presStyleCnt="8"/>
      <dgm:spPr/>
    </dgm:pt>
    <dgm:pt modelId="{4646A779-3ADC-4CC9-9FD6-F3656BD62CBD}" type="pres">
      <dgm:prSet presAssocID="{6D97EE63-DB24-4A12-BBCE-5E0DF972539F}" presName="iconRect" presStyleLbl="node1" presStyleIdx="5" presStyleCnt="8"/>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a:noFill/>
        </a:ln>
      </dgm:spPr>
      <dgm:extLst>
        <a:ext uri="{E40237B7-FDA0-4F09-8148-C483321AD2D9}">
          <dgm14:cNvPr xmlns:dgm14="http://schemas.microsoft.com/office/drawing/2010/diagram" id="0" name="" descr="Skeleton"/>
        </a:ext>
      </dgm:extLst>
    </dgm:pt>
    <dgm:pt modelId="{BE6DB147-8CBA-4C56-918C-81F1E826270F}" type="pres">
      <dgm:prSet presAssocID="{6D97EE63-DB24-4A12-BBCE-5E0DF972539F}" presName="spaceRect" presStyleCnt="0"/>
      <dgm:spPr/>
    </dgm:pt>
    <dgm:pt modelId="{AC656416-9541-47EF-AF60-9F7B7C59C25B}" type="pres">
      <dgm:prSet presAssocID="{6D97EE63-DB24-4A12-BBCE-5E0DF972539F}" presName="parTx" presStyleLbl="revTx" presStyleIdx="5" presStyleCnt="8">
        <dgm:presLayoutVars>
          <dgm:chMax val="0"/>
          <dgm:chPref val="0"/>
        </dgm:presLayoutVars>
      </dgm:prSet>
      <dgm:spPr/>
    </dgm:pt>
    <dgm:pt modelId="{98EB54D1-AABB-4CD5-AA43-D24C710AC84B}" type="pres">
      <dgm:prSet presAssocID="{D7FE3A90-5475-414E-9D2B-DE638D95CA1E}" presName="sibTrans" presStyleCnt="0"/>
      <dgm:spPr/>
    </dgm:pt>
    <dgm:pt modelId="{556E562E-0730-41FB-8BF1-75817A5DC4C2}" type="pres">
      <dgm:prSet presAssocID="{C146515A-1DC2-4AD7-B3FA-4505DFD3E090}" presName="compNode" presStyleCnt="0"/>
      <dgm:spPr/>
    </dgm:pt>
    <dgm:pt modelId="{B8984DD6-FF5B-4B6D-8B93-18E0E5A950FD}" type="pres">
      <dgm:prSet presAssocID="{C146515A-1DC2-4AD7-B3FA-4505DFD3E090}" presName="bgRect" presStyleLbl="bgShp" presStyleIdx="6" presStyleCnt="8"/>
      <dgm:spPr/>
    </dgm:pt>
    <dgm:pt modelId="{87B1CC91-0587-44B9-AD3C-26E407F44F43}" type="pres">
      <dgm:prSet presAssocID="{C146515A-1DC2-4AD7-B3FA-4505DFD3E090}" presName="iconRect" presStyleLbl="node1" presStyleIdx="6" presStyleCnt="8"/>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a:ln>
          <a:noFill/>
        </a:ln>
      </dgm:spPr>
      <dgm:extLst>
        <a:ext uri="{E40237B7-FDA0-4F09-8148-C483321AD2D9}">
          <dgm14:cNvPr xmlns:dgm14="http://schemas.microsoft.com/office/drawing/2010/diagram" id="0" name="" descr="Checkmark"/>
        </a:ext>
      </dgm:extLst>
    </dgm:pt>
    <dgm:pt modelId="{628C9AD1-FDAC-4010-A5FA-CE9596E64D9E}" type="pres">
      <dgm:prSet presAssocID="{C146515A-1DC2-4AD7-B3FA-4505DFD3E090}" presName="spaceRect" presStyleCnt="0"/>
      <dgm:spPr/>
    </dgm:pt>
    <dgm:pt modelId="{A8AAEEA2-131C-4359-AD42-90DB5204BA63}" type="pres">
      <dgm:prSet presAssocID="{C146515A-1DC2-4AD7-B3FA-4505DFD3E090}" presName="parTx" presStyleLbl="revTx" presStyleIdx="6" presStyleCnt="8">
        <dgm:presLayoutVars>
          <dgm:chMax val="0"/>
          <dgm:chPref val="0"/>
        </dgm:presLayoutVars>
      </dgm:prSet>
      <dgm:spPr/>
    </dgm:pt>
    <dgm:pt modelId="{B301D211-0C9A-49F3-9373-EFFC3853F6D8}" type="pres">
      <dgm:prSet presAssocID="{2CB409A2-7303-44F7-8B8F-200DE221D175}" presName="sibTrans" presStyleCnt="0"/>
      <dgm:spPr/>
    </dgm:pt>
    <dgm:pt modelId="{24250FFF-3514-4C99-AE9F-1C14A3A43A6C}" type="pres">
      <dgm:prSet presAssocID="{A83C1C2B-3EC5-4FD7-B1A3-83666537E255}" presName="compNode" presStyleCnt="0"/>
      <dgm:spPr/>
    </dgm:pt>
    <dgm:pt modelId="{8DAAA718-67FC-49D6-912A-6EE5780D0984}" type="pres">
      <dgm:prSet presAssocID="{A83C1C2B-3EC5-4FD7-B1A3-83666537E255}" presName="bgRect" presStyleLbl="bgShp" presStyleIdx="7" presStyleCnt="8"/>
      <dgm:spPr/>
    </dgm:pt>
    <dgm:pt modelId="{EFCC85A4-8C61-4189-BE0E-77634EC50531}" type="pres">
      <dgm:prSet presAssocID="{A83C1C2B-3EC5-4FD7-B1A3-83666537E255}" presName="iconRect" presStyleLbl="node1" presStyleIdx="7" presStyleCnt="8"/>
      <dgm:spPr/>
    </dgm:pt>
    <dgm:pt modelId="{3715B5E9-583B-404D-8D6F-B4353201D7B3}" type="pres">
      <dgm:prSet presAssocID="{A83C1C2B-3EC5-4FD7-B1A3-83666537E255}" presName="spaceRect" presStyleCnt="0"/>
      <dgm:spPr/>
    </dgm:pt>
    <dgm:pt modelId="{E57F4094-A350-4C53-BCCE-16F683AC8F0E}" type="pres">
      <dgm:prSet presAssocID="{A83C1C2B-3EC5-4FD7-B1A3-83666537E255}" presName="parTx" presStyleLbl="revTx" presStyleIdx="7" presStyleCnt="8">
        <dgm:presLayoutVars>
          <dgm:chMax val="0"/>
          <dgm:chPref val="0"/>
        </dgm:presLayoutVars>
      </dgm:prSet>
      <dgm:spPr/>
    </dgm:pt>
  </dgm:ptLst>
  <dgm:cxnLst>
    <dgm:cxn modelId="{CF75E304-039B-4A0A-9673-227E32378695}" srcId="{9D78418E-436B-49C9-B064-7978453AB6AF}" destId="{4B7FD946-D243-43EC-B83F-15D3E8E76914}" srcOrd="2" destOrd="0" parTransId="{83368164-0AA0-455E-91CC-4FA64CF184A0}" sibTransId="{6CC3145E-A69A-4E2F-B565-051CBB51ACCA}"/>
    <dgm:cxn modelId="{598C431F-F259-480E-BACE-E9B9AE1DA35C}" type="presOf" srcId="{462A1640-BDC8-4DCB-879B-F1B8653C7CFE}" destId="{B15D49DB-FA6F-4E57-99FA-05364EDEDB2E}" srcOrd="0" destOrd="0" presId="urn:microsoft.com/office/officeart/2018/2/layout/IconVerticalSolidList"/>
    <dgm:cxn modelId="{EF77521F-CF66-4621-A722-374B6FB219EA}" srcId="{9D78418E-436B-49C9-B064-7978453AB6AF}" destId="{AAE35D96-F01D-41A2-A585-61B9EB823755}" srcOrd="3" destOrd="0" parTransId="{5A61A96A-E5DC-4740-ABBA-73DDCF745D73}" sibTransId="{29326B0A-E881-4E34-83BF-A4570D5CDC96}"/>
    <dgm:cxn modelId="{6084EF25-4BCC-4987-82CF-7E9392AF5BBC}" srcId="{9D78418E-436B-49C9-B064-7978453AB6AF}" destId="{7FF05657-D995-458D-860C-B7C7B5AFE079}" srcOrd="4" destOrd="0" parTransId="{151AA508-570F-4E74-9C7A-06B18053DC4D}" sibTransId="{1DC26AB1-6A3F-487C-8EAE-B231E0C69CC3}"/>
    <dgm:cxn modelId="{0E056037-857F-43CC-8540-61A6A1ABA073}" type="presOf" srcId="{AAE35D96-F01D-41A2-A585-61B9EB823755}" destId="{3B906ECC-500D-4F28-86C4-18777DD62B8C}" srcOrd="0" destOrd="0" presId="urn:microsoft.com/office/officeart/2018/2/layout/IconVerticalSolidList"/>
    <dgm:cxn modelId="{06627360-70E6-45A8-8972-1086E6F8950D}" srcId="{9D78418E-436B-49C9-B064-7978453AB6AF}" destId="{75FF02C2-5ED6-4E41-9968-952122BD2C9F}" srcOrd="1" destOrd="0" parTransId="{CBD97121-6045-4788-91D0-4B1B022D9BA1}" sibTransId="{0A4DDF95-E598-48EA-8E64-EC75C5275BFA}"/>
    <dgm:cxn modelId="{918B5B43-E8F2-4A97-B9DE-598214FC7656}" srcId="{9D78418E-436B-49C9-B064-7978453AB6AF}" destId="{462A1640-BDC8-4DCB-879B-F1B8653C7CFE}" srcOrd="0" destOrd="0" parTransId="{605B4D30-C57E-45F7-90A4-32BCCE873FA6}" sibTransId="{40028E53-D5A9-421C-BDB9-9AE0C1DC4EFD}"/>
    <dgm:cxn modelId="{6D4E8950-6C73-4D00-9C48-E979877C7BAC}" srcId="{9D78418E-436B-49C9-B064-7978453AB6AF}" destId="{6D97EE63-DB24-4A12-BBCE-5E0DF972539F}" srcOrd="5" destOrd="0" parTransId="{3B861232-B299-4E16-9CFA-922C211362C7}" sibTransId="{D7FE3A90-5475-414E-9D2B-DE638D95CA1E}"/>
    <dgm:cxn modelId="{2BBA6ABC-DC8A-4130-B1B9-CD8F7F7DF4E8}" srcId="{9D78418E-436B-49C9-B064-7978453AB6AF}" destId="{C146515A-1DC2-4AD7-B3FA-4505DFD3E090}" srcOrd="6" destOrd="0" parTransId="{A3513B51-C18E-498E-9F90-C1D62ADD8BE2}" sibTransId="{2CB409A2-7303-44F7-8B8F-200DE221D175}"/>
    <dgm:cxn modelId="{A2C87ABE-E1CA-4CC1-BEAA-38D8F87F8FF2}" type="presOf" srcId="{9D78418E-436B-49C9-B064-7978453AB6AF}" destId="{868D10DF-1D04-44B5-850D-B1B5BF9D5529}" srcOrd="0" destOrd="0" presId="urn:microsoft.com/office/officeart/2018/2/layout/IconVerticalSolidList"/>
    <dgm:cxn modelId="{BBEAF0C5-C006-4D31-91F9-1A4D84613F8E}" type="presOf" srcId="{4B7FD946-D243-43EC-B83F-15D3E8E76914}" destId="{3FE98386-1DC0-4D92-AF66-219EEDF9D4C2}" srcOrd="0" destOrd="0" presId="urn:microsoft.com/office/officeart/2018/2/layout/IconVerticalSolidList"/>
    <dgm:cxn modelId="{9A753ACF-47D4-49D5-A6A8-AC708B1F0B14}" type="presOf" srcId="{6D97EE63-DB24-4A12-BBCE-5E0DF972539F}" destId="{AC656416-9541-47EF-AF60-9F7B7C59C25B}" srcOrd="0" destOrd="0" presId="urn:microsoft.com/office/officeart/2018/2/layout/IconVerticalSolidList"/>
    <dgm:cxn modelId="{912592D2-17AF-4C69-A10D-9EBEB2ADE783}" type="presOf" srcId="{7FF05657-D995-458D-860C-B7C7B5AFE079}" destId="{11DD579E-188A-45FE-91E5-5EDFF1157C59}" srcOrd="0" destOrd="0" presId="urn:microsoft.com/office/officeart/2018/2/layout/IconVerticalSolidList"/>
    <dgm:cxn modelId="{2ABC07EC-3D4C-40EC-86AC-08EF32921405}" type="presOf" srcId="{C146515A-1DC2-4AD7-B3FA-4505DFD3E090}" destId="{A8AAEEA2-131C-4359-AD42-90DB5204BA63}" srcOrd="0" destOrd="0" presId="urn:microsoft.com/office/officeart/2018/2/layout/IconVerticalSolidList"/>
    <dgm:cxn modelId="{4E61EAF0-FF52-4F23-B29E-E41D1C7894CB}" type="presOf" srcId="{75FF02C2-5ED6-4E41-9968-952122BD2C9F}" destId="{233B46B2-3256-4A01-A70D-BBE2014EEDE3}" srcOrd="0" destOrd="0" presId="urn:microsoft.com/office/officeart/2018/2/layout/IconVerticalSolidList"/>
    <dgm:cxn modelId="{BA4238FB-56E1-476E-A686-EC27CA034A96}" type="presOf" srcId="{A83C1C2B-3EC5-4FD7-B1A3-83666537E255}" destId="{E57F4094-A350-4C53-BCCE-16F683AC8F0E}" srcOrd="0" destOrd="0" presId="urn:microsoft.com/office/officeart/2018/2/layout/IconVerticalSolidList"/>
    <dgm:cxn modelId="{276178FD-B997-4EFD-9B68-4222005A27DC}" srcId="{9D78418E-436B-49C9-B064-7978453AB6AF}" destId="{A83C1C2B-3EC5-4FD7-B1A3-83666537E255}" srcOrd="7" destOrd="0" parTransId="{B62DAB6A-9BEF-480C-9F96-DF2981DE47CB}" sibTransId="{0AEE7771-1FD2-4882-8C70-6020B64417FA}"/>
    <dgm:cxn modelId="{2AB0D107-D262-478D-B388-0DFB15817545}" type="presParOf" srcId="{868D10DF-1D04-44B5-850D-B1B5BF9D5529}" destId="{C17E6043-CB4A-47A5-95CD-31F7BB02A63A}" srcOrd="0" destOrd="0" presId="urn:microsoft.com/office/officeart/2018/2/layout/IconVerticalSolidList"/>
    <dgm:cxn modelId="{944A79D4-16B7-455E-9B0C-9880FDE79360}" type="presParOf" srcId="{C17E6043-CB4A-47A5-95CD-31F7BB02A63A}" destId="{28B508EF-A012-49C1-BE7D-78B3D24D1B21}" srcOrd="0" destOrd="0" presId="urn:microsoft.com/office/officeart/2018/2/layout/IconVerticalSolidList"/>
    <dgm:cxn modelId="{0427A915-3A46-4300-88C2-06CD9FC2602E}" type="presParOf" srcId="{C17E6043-CB4A-47A5-95CD-31F7BB02A63A}" destId="{72B934EB-60EA-4BC1-A5F5-070DFDDF8C84}" srcOrd="1" destOrd="0" presId="urn:microsoft.com/office/officeart/2018/2/layout/IconVerticalSolidList"/>
    <dgm:cxn modelId="{5CA8EA34-944C-4D07-9651-FC7293AD23C5}" type="presParOf" srcId="{C17E6043-CB4A-47A5-95CD-31F7BB02A63A}" destId="{5260952F-88FB-4CE6-A010-E6A6E5FC3118}" srcOrd="2" destOrd="0" presId="urn:microsoft.com/office/officeart/2018/2/layout/IconVerticalSolidList"/>
    <dgm:cxn modelId="{0FF1931E-7CE6-4339-B4A9-3058FA7C74B3}" type="presParOf" srcId="{C17E6043-CB4A-47A5-95CD-31F7BB02A63A}" destId="{B15D49DB-FA6F-4E57-99FA-05364EDEDB2E}" srcOrd="3" destOrd="0" presId="urn:microsoft.com/office/officeart/2018/2/layout/IconVerticalSolidList"/>
    <dgm:cxn modelId="{AF46528F-5B5F-4396-A7D0-83B8B629DF72}" type="presParOf" srcId="{868D10DF-1D04-44B5-850D-B1B5BF9D5529}" destId="{ED3AFCCF-ACAB-4691-9A0A-86C8620FC9E2}" srcOrd="1" destOrd="0" presId="urn:microsoft.com/office/officeart/2018/2/layout/IconVerticalSolidList"/>
    <dgm:cxn modelId="{6F7BB709-CF2E-41D2-AB96-B02B9B68D3E9}" type="presParOf" srcId="{868D10DF-1D04-44B5-850D-B1B5BF9D5529}" destId="{CA27C7FB-A0BC-4AE9-B703-60412A97772A}" srcOrd="2" destOrd="0" presId="urn:microsoft.com/office/officeart/2018/2/layout/IconVerticalSolidList"/>
    <dgm:cxn modelId="{610FF4D7-DE4F-4F38-BC08-4439D06D3E68}" type="presParOf" srcId="{CA27C7FB-A0BC-4AE9-B703-60412A97772A}" destId="{875C3363-631A-41DC-BE69-2DB2F2A66768}" srcOrd="0" destOrd="0" presId="urn:microsoft.com/office/officeart/2018/2/layout/IconVerticalSolidList"/>
    <dgm:cxn modelId="{766CD053-21E5-4C18-8DDF-70A7477A0F73}" type="presParOf" srcId="{CA27C7FB-A0BC-4AE9-B703-60412A97772A}" destId="{B542490C-AD51-4DD5-B6D4-E9B2A008529C}" srcOrd="1" destOrd="0" presId="urn:microsoft.com/office/officeart/2018/2/layout/IconVerticalSolidList"/>
    <dgm:cxn modelId="{A560B73F-1699-4AF9-9AAE-F5687940D27F}" type="presParOf" srcId="{CA27C7FB-A0BC-4AE9-B703-60412A97772A}" destId="{B23B801C-E424-4507-9415-32CDAE6DC7E0}" srcOrd="2" destOrd="0" presId="urn:microsoft.com/office/officeart/2018/2/layout/IconVerticalSolidList"/>
    <dgm:cxn modelId="{3F067AC1-A5EE-43C9-B2BC-9F4EBA69A245}" type="presParOf" srcId="{CA27C7FB-A0BC-4AE9-B703-60412A97772A}" destId="{233B46B2-3256-4A01-A70D-BBE2014EEDE3}" srcOrd="3" destOrd="0" presId="urn:microsoft.com/office/officeart/2018/2/layout/IconVerticalSolidList"/>
    <dgm:cxn modelId="{D5B8370B-AE3C-41F3-9C6B-219EF57078E3}" type="presParOf" srcId="{868D10DF-1D04-44B5-850D-B1B5BF9D5529}" destId="{FFFC56DD-C0F2-4EA7-A7DA-CB2978438066}" srcOrd="3" destOrd="0" presId="urn:microsoft.com/office/officeart/2018/2/layout/IconVerticalSolidList"/>
    <dgm:cxn modelId="{77F5996E-CFFA-4C48-92D2-F4E32A57944E}" type="presParOf" srcId="{868D10DF-1D04-44B5-850D-B1B5BF9D5529}" destId="{9C3E4CF5-1EB6-4210-B13D-29EE143A9B80}" srcOrd="4" destOrd="0" presId="urn:microsoft.com/office/officeart/2018/2/layout/IconVerticalSolidList"/>
    <dgm:cxn modelId="{9C6A0F93-E7B7-4DF4-8928-BF296DDA898F}" type="presParOf" srcId="{9C3E4CF5-1EB6-4210-B13D-29EE143A9B80}" destId="{AFA1D2F8-EFF8-4F2B-8F83-B3467CEE5CE7}" srcOrd="0" destOrd="0" presId="urn:microsoft.com/office/officeart/2018/2/layout/IconVerticalSolidList"/>
    <dgm:cxn modelId="{0B3B804B-7C94-4FA1-B35D-BF1CE1AC92B0}" type="presParOf" srcId="{9C3E4CF5-1EB6-4210-B13D-29EE143A9B80}" destId="{D52AC5B3-1B41-4FA6-88BC-E174A490839A}" srcOrd="1" destOrd="0" presId="urn:microsoft.com/office/officeart/2018/2/layout/IconVerticalSolidList"/>
    <dgm:cxn modelId="{F5974800-C5D7-4AA1-A797-26E15F1D3DDF}" type="presParOf" srcId="{9C3E4CF5-1EB6-4210-B13D-29EE143A9B80}" destId="{D33CE1AD-B0D7-4EA1-AAD8-EF110F1B9501}" srcOrd="2" destOrd="0" presId="urn:microsoft.com/office/officeart/2018/2/layout/IconVerticalSolidList"/>
    <dgm:cxn modelId="{BB76B83D-2DEA-4811-9CD9-42E089C208B2}" type="presParOf" srcId="{9C3E4CF5-1EB6-4210-B13D-29EE143A9B80}" destId="{3FE98386-1DC0-4D92-AF66-219EEDF9D4C2}" srcOrd="3" destOrd="0" presId="urn:microsoft.com/office/officeart/2018/2/layout/IconVerticalSolidList"/>
    <dgm:cxn modelId="{13F1476C-5FA7-4AE4-82EC-0709FF2A9BD2}" type="presParOf" srcId="{868D10DF-1D04-44B5-850D-B1B5BF9D5529}" destId="{346FBD10-B7E7-4436-B29E-D96DC9F05AB6}" srcOrd="5" destOrd="0" presId="urn:microsoft.com/office/officeart/2018/2/layout/IconVerticalSolidList"/>
    <dgm:cxn modelId="{1A94CF82-F349-41E8-B5BC-7DA8EE19D84B}" type="presParOf" srcId="{868D10DF-1D04-44B5-850D-B1B5BF9D5529}" destId="{14785346-017C-4D62-B72A-7B96FCE10AA3}" srcOrd="6" destOrd="0" presId="urn:microsoft.com/office/officeart/2018/2/layout/IconVerticalSolidList"/>
    <dgm:cxn modelId="{D03224B9-B8C0-46DF-B0D5-8B1D5D7D3EC6}" type="presParOf" srcId="{14785346-017C-4D62-B72A-7B96FCE10AA3}" destId="{69C44FB9-0037-4706-9EAD-602ABDFFA38F}" srcOrd="0" destOrd="0" presId="urn:microsoft.com/office/officeart/2018/2/layout/IconVerticalSolidList"/>
    <dgm:cxn modelId="{15DAA6FB-9917-4A99-B059-CAF7E13178B7}" type="presParOf" srcId="{14785346-017C-4D62-B72A-7B96FCE10AA3}" destId="{BA42D97F-010F-4908-AC47-230FDBAE37A7}" srcOrd="1" destOrd="0" presId="urn:microsoft.com/office/officeart/2018/2/layout/IconVerticalSolidList"/>
    <dgm:cxn modelId="{963BBAF4-2CC2-4EC1-AF1F-F66FF76F626B}" type="presParOf" srcId="{14785346-017C-4D62-B72A-7B96FCE10AA3}" destId="{9DAD1410-2D45-4C7A-823F-4D410C26B9BC}" srcOrd="2" destOrd="0" presId="urn:microsoft.com/office/officeart/2018/2/layout/IconVerticalSolidList"/>
    <dgm:cxn modelId="{CB4AD066-BC65-4CC3-B391-630B63D9EB35}" type="presParOf" srcId="{14785346-017C-4D62-B72A-7B96FCE10AA3}" destId="{3B906ECC-500D-4F28-86C4-18777DD62B8C}" srcOrd="3" destOrd="0" presId="urn:microsoft.com/office/officeart/2018/2/layout/IconVerticalSolidList"/>
    <dgm:cxn modelId="{82752305-5A10-42E2-ABE9-1BAE1799C86A}" type="presParOf" srcId="{868D10DF-1D04-44B5-850D-B1B5BF9D5529}" destId="{FFC21A09-471F-44B7-8F7C-FECF04454889}" srcOrd="7" destOrd="0" presId="urn:microsoft.com/office/officeart/2018/2/layout/IconVerticalSolidList"/>
    <dgm:cxn modelId="{14B77992-88E6-479F-8A7C-3E030495065A}" type="presParOf" srcId="{868D10DF-1D04-44B5-850D-B1B5BF9D5529}" destId="{1B696128-125C-4D37-8881-DBF4AB0071C7}" srcOrd="8" destOrd="0" presId="urn:microsoft.com/office/officeart/2018/2/layout/IconVerticalSolidList"/>
    <dgm:cxn modelId="{C1904320-1903-424B-A45E-38875289C3C7}" type="presParOf" srcId="{1B696128-125C-4D37-8881-DBF4AB0071C7}" destId="{2880BC70-E96F-4BD3-A5E4-6D2463823C2E}" srcOrd="0" destOrd="0" presId="urn:microsoft.com/office/officeart/2018/2/layout/IconVerticalSolidList"/>
    <dgm:cxn modelId="{D724C6D3-A4C3-42E3-9205-F733AAB74FCB}" type="presParOf" srcId="{1B696128-125C-4D37-8881-DBF4AB0071C7}" destId="{74495580-C444-403A-84D7-887735F926F1}" srcOrd="1" destOrd="0" presId="urn:microsoft.com/office/officeart/2018/2/layout/IconVerticalSolidList"/>
    <dgm:cxn modelId="{B36B8A2D-953D-4189-9F64-D441ABF224AD}" type="presParOf" srcId="{1B696128-125C-4D37-8881-DBF4AB0071C7}" destId="{A285FD66-9380-4105-A833-574FA92FB980}" srcOrd="2" destOrd="0" presId="urn:microsoft.com/office/officeart/2018/2/layout/IconVerticalSolidList"/>
    <dgm:cxn modelId="{25257FB0-F216-449E-8797-C306C373CBD3}" type="presParOf" srcId="{1B696128-125C-4D37-8881-DBF4AB0071C7}" destId="{11DD579E-188A-45FE-91E5-5EDFF1157C59}" srcOrd="3" destOrd="0" presId="urn:microsoft.com/office/officeart/2018/2/layout/IconVerticalSolidList"/>
    <dgm:cxn modelId="{C08EF2DA-F712-443A-A499-487267203260}" type="presParOf" srcId="{868D10DF-1D04-44B5-850D-B1B5BF9D5529}" destId="{7A85B4D0-8C62-4B88-A354-0C5B3B154C90}" srcOrd="9" destOrd="0" presId="urn:microsoft.com/office/officeart/2018/2/layout/IconVerticalSolidList"/>
    <dgm:cxn modelId="{54109863-A44D-4B7F-B918-538F8D741D96}" type="presParOf" srcId="{868D10DF-1D04-44B5-850D-B1B5BF9D5529}" destId="{FC557C36-7B60-40F0-9B3E-CA46C5FCF9DF}" srcOrd="10" destOrd="0" presId="urn:microsoft.com/office/officeart/2018/2/layout/IconVerticalSolidList"/>
    <dgm:cxn modelId="{9731254A-532C-4BDE-B4EC-A1ED768DC674}" type="presParOf" srcId="{FC557C36-7B60-40F0-9B3E-CA46C5FCF9DF}" destId="{91DF1445-EEB4-4BC3-A600-392A475B8717}" srcOrd="0" destOrd="0" presId="urn:microsoft.com/office/officeart/2018/2/layout/IconVerticalSolidList"/>
    <dgm:cxn modelId="{C992DAF2-FFB6-4453-9360-A5F94A6ECDD2}" type="presParOf" srcId="{FC557C36-7B60-40F0-9B3E-CA46C5FCF9DF}" destId="{4646A779-3ADC-4CC9-9FD6-F3656BD62CBD}" srcOrd="1" destOrd="0" presId="urn:microsoft.com/office/officeart/2018/2/layout/IconVerticalSolidList"/>
    <dgm:cxn modelId="{F2113763-3BB4-42B8-8FDB-D671F58569CF}" type="presParOf" srcId="{FC557C36-7B60-40F0-9B3E-CA46C5FCF9DF}" destId="{BE6DB147-8CBA-4C56-918C-81F1E826270F}" srcOrd="2" destOrd="0" presId="urn:microsoft.com/office/officeart/2018/2/layout/IconVerticalSolidList"/>
    <dgm:cxn modelId="{858EC5F0-9EA3-4A5D-9360-6DF19474C9F9}" type="presParOf" srcId="{FC557C36-7B60-40F0-9B3E-CA46C5FCF9DF}" destId="{AC656416-9541-47EF-AF60-9F7B7C59C25B}" srcOrd="3" destOrd="0" presId="urn:microsoft.com/office/officeart/2018/2/layout/IconVerticalSolidList"/>
    <dgm:cxn modelId="{79B49474-0FF3-425C-B8BC-B17A29598F32}" type="presParOf" srcId="{868D10DF-1D04-44B5-850D-B1B5BF9D5529}" destId="{98EB54D1-AABB-4CD5-AA43-D24C710AC84B}" srcOrd="11" destOrd="0" presId="urn:microsoft.com/office/officeart/2018/2/layout/IconVerticalSolidList"/>
    <dgm:cxn modelId="{CAA557F8-74FC-49B2-977C-94143986F719}" type="presParOf" srcId="{868D10DF-1D04-44B5-850D-B1B5BF9D5529}" destId="{556E562E-0730-41FB-8BF1-75817A5DC4C2}" srcOrd="12" destOrd="0" presId="urn:microsoft.com/office/officeart/2018/2/layout/IconVerticalSolidList"/>
    <dgm:cxn modelId="{64F42DF3-0492-4968-9988-BFA73588A86D}" type="presParOf" srcId="{556E562E-0730-41FB-8BF1-75817A5DC4C2}" destId="{B8984DD6-FF5B-4B6D-8B93-18E0E5A950FD}" srcOrd="0" destOrd="0" presId="urn:microsoft.com/office/officeart/2018/2/layout/IconVerticalSolidList"/>
    <dgm:cxn modelId="{E1DB9DC7-E7ED-4F0B-95FD-FE9648F7D456}" type="presParOf" srcId="{556E562E-0730-41FB-8BF1-75817A5DC4C2}" destId="{87B1CC91-0587-44B9-AD3C-26E407F44F43}" srcOrd="1" destOrd="0" presId="urn:microsoft.com/office/officeart/2018/2/layout/IconVerticalSolidList"/>
    <dgm:cxn modelId="{5EE09D15-8312-4087-BCD8-651498D17284}" type="presParOf" srcId="{556E562E-0730-41FB-8BF1-75817A5DC4C2}" destId="{628C9AD1-FDAC-4010-A5FA-CE9596E64D9E}" srcOrd="2" destOrd="0" presId="urn:microsoft.com/office/officeart/2018/2/layout/IconVerticalSolidList"/>
    <dgm:cxn modelId="{BA966D32-15B9-46D1-A81E-0D3DD7FD6061}" type="presParOf" srcId="{556E562E-0730-41FB-8BF1-75817A5DC4C2}" destId="{A8AAEEA2-131C-4359-AD42-90DB5204BA63}" srcOrd="3" destOrd="0" presId="urn:microsoft.com/office/officeart/2018/2/layout/IconVerticalSolidList"/>
    <dgm:cxn modelId="{9E71885C-F44B-4F92-8FBF-98AB860A0BA0}" type="presParOf" srcId="{868D10DF-1D04-44B5-850D-B1B5BF9D5529}" destId="{B301D211-0C9A-49F3-9373-EFFC3853F6D8}" srcOrd="13" destOrd="0" presId="urn:microsoft.com/office/officeart/2018/2/layout/IconVerticalSolidList"/>
    <dgm:cxn modelId="{7D15852F-0AE2-4139-A5C5-FA6BF4BC577E}" type="presParOf" srcId="{868D10DF-1D04-44B5-850D-B1B5BF9D5529}" destId="{24250FFF-3514-4C99-AE9F-1C14A3A43A6C}" srcOrd="14" destOrd="0" presId="urn:microsoft.com/office/officeart/2018/2/layout/IconVerticalSolidList"/>
    <dgm:cxn modelId="{AB1E4A70-7D40-4111-9A54-9AFBA53A2B59}" type="presParOf" srcId="{24250FFF-3514-4C99-AE9F-1C14A3A43A6C}" destId="{8DAAA718-67FC-49D6-912A-6EE5780D0984}" srcOrd="0" destOrd="0" presId="urn:microsoft.com/office/officeart/2018/2/layout/IconVerticalSolidList"/>
    <dgm:cxn modelId="{FE79A737-4B1B-4B36-A83E-E0F1BEC3190D}" type="presParOf" srcId="{24250FFF-3514-4C99-AE9F-1C14A3A43A6C}" destId="{EFCC85A4-8C61-4189-BE0E-77634EC50531}" srcOrd="1" destOrd="0" presId="urn:microsoft.com/office/officeart/2018/2/layout/IconVerticalSolidList"/>
    <dgm:cxn modelId="{BD909AD3-1244-41EC-901E-EB0A8CA5A527}" type="presParOf" srcId="{24250FFF-3514-4C99-AE9F-1C14A3A43A6C}" destId="{3715B5E9-583B-404D-8D6F-B4353201D7B3}" srcOrd="2" destOrd="0" presId="urn:microsoft.com/office/officeart/2018/2/layout/IconVerticalSolidList"/>
    <dgm:cxn modelId="{D176622A-2DB0-40B0-B7C1-D8756F984906}" type="presParOf" srcId="{24250FFF-3514-4C99-AE9F-1C14A3A43A6C}" destId="{E57F4094-A350-4C53-BCCE-16F683AC8F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FA728-D29F-4618-A35E-0D035D85E1EB}">
      <dsp:nvSpPr>
        <dsp:cNvPr id="0" name=""/>
        <dsp:cNvSpPr/>
      </dsp:nvSpPr>
      <dsp:spPr>
        <a:xfrm>
          <a:off x="0" y="2347"/>
          <a:ext cx="6248400" cy="11898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0660F-EE52-4AD5-9067-76624F926530}">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FC725-E45C-4078-9EC4-250D687967C0}">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US" sz="2000" kern="1200"/>
            <a:t>Create a menu which you can use in multiple screens</a:t>
          </a:r>
        </a:p>
      </dsp:txBody>
      <dsp:txXfrm>
        <a:off x="1374223" y="2347"/>
        <a:ext cx="4874176" cy="1189803"/>
      </dsp:txXfrm>
    </dsp:sp>
    <dsp:sp modelId="{1AAB878D-C5FC-4AEE-8317-2AC8C7A9B711}">
      <dsp:nvSpPr>
        <dsp:cNvPr id="0" name=""/>
        <dsp:cNvSpPr/>
      </dsp:nvSpPr>
      <dsp:spPr>
        <a:xfrm>
          <a:off x="0" y="1489602"/>
          <a:ext cx="6248400" cy="11898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7D750-E83E-4886-84D6-FB0538FB2410}">
      <dsp:nvSpPr>
        <dsp:cNvPr id="0" name=""/>
        <dsp:cNvSpPr/>
      </dsp:nvSpPr>
      <dsp:spPr>
        <a:xfrm>
          <a:off x="359915" y="1757308"/>
          <a:ext cx="654392" cy="65439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5110F3-109D-4FC0-A352-C5A2359BBBCA}">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US" sz="2000" kern="1200"/>
            <a:t>Create your own gallery layouts and reuse them within your app</a:t>
          </a:r>
        </a:p>
      </dsp:txBody>
      <dsp:txXfrm>
        <a:off x="1374223" y="1489602"/>
        <a:ext cx="4874176" cy="1189803"/>
      </dsp:txXfrm>
    </dsp:sp>
    <dsp:sp modelId="{D33F00B0-5729-450A-8D73-2EF481AEC2E6}">
      <dsp:nvSpPr>
        <dsp:cNvPr id="0" name=""/>
        <dsp:cNvSpPr/>
      </dsp:nvSpPr>
      <dsp:spPr>
        <a:xfrm>
          <a:off x="0" y="2976856"/>
          <a:ext cx="6248400" cy="11898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44169-366B-4ED6-A030-376BF7C45C00}">
      <dsp:nvSpPr>
        <dsp:cNvPr id="0" name=""/>
        <dsp:cNvSpPr/>
      </dsp:nvSpPr>
      <dsp:spPr>
        <a:xfrm>
          <a:off x="359915" y="3244562"/>
          <a:ext cx="654392" cy="6543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9B1FE-E716-4E48-BEBC-73E41B43B73A}">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US" sz="2000" kern="1200"/>
            <a:t>Create your own custom controls</a:t>
          </a:r>
          <a:br>
            <a:rPr lang="en-US" sz="2000" kern="1200"/>
          </a:br>
          <a:r>
            <a:rPr lang="en-US" sz="2000" kern="1200"/>
            <a:t>Create entire screens which you can reuse within your app</a:t>
          </a:r>
        </a:p>
      </dsp:txBody>
      <dsp:txXfrm>
        <a:off x="1374223" y="2976856"/>
        <a:ext cx="4874176" cy="1189803"/>
      </dsp:txXfrm>
    </dsp:sp>
    <dsp:sp modelId="{E379B151-2FFE-47A4-AFE2-5B47BA148527}">
      <dsp:nvSpPr>
        <dsp:cNvPr id="0" name=""/>
        <dsp:cNvSpPr/>
      </dsp:nvSpPr>
      <dsp:spPr>
        <a:xfrm>
          <a:off x="0" y="4464111"/>
          <a:ext cx="6248400" cy="11898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18F20-F92C-4165-8950-14D1AE83326C}">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CE1FA-A3B5-4930-9F02-803FAB5D460B}">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US" sz="2000" kern="1200"/>
            <a:t>In short, you are able to create your own component library which you can use over and over... </a:t>
          </a:r>
        </a:p>
      </dsp:txBody>
      <dsp:txXfrm>
        <a:off x="1374223" y="4464111"/>
        <a:ext cx="4874176" cy="1189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508EF-A012-49C1-BE7D-78B3D24D1B21}">
      <dsp:nvSpPr>
        <dsp:cNvPr id="0" name=""/>
        <dsp:cNvSpPr/>
      </dsp:nvSpPr>
      <dsp:spPr>
        <a:xfrm>
          <a:off x="0" y="690"/>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934EB-60EA-4BC1-A5F5-070DFDDF8C84}">
      <dsp:nvSpPr>
        <dsp:cNvPr id="0" name=""/>
        <dsp:cNvSpPr/>
      </dsp:nvSpPr>
      <dsp:spPr>
        <a:xfrm>
          <a:off x="175446" y="131187"/>
          <a:ext cx="318993" cy="318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5D49DB-FA6F-4E57-99FA-05364EDEDB2E}">
      <dsp:nvSpPr>
        <dsp:cNvPr id="0" name=""/>
        <dsp:cNvSpPr/>
      </dsp:nvSpPr>
      <dsp:spPr>
        <a:xfrm>
          <a:off x="669886" y="690"/>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3"/>
            </a:rPr>
            <a:t>Feature Documentation</a:t>
          </a:r>
          <a:endParaRPr lang="en-US" sz="1600" kern="1200"/>
        </a:p>
      </dsp:txBody>
      <dsp:txXfrm>
        <a:off x="669886" y="690"/>
        <a:ext cx="5578513" cy="579987"/>
      </dsp:txXfrm>
    </dsp:sp>
    <dsp:sp modelId="{875C3363-631A-41DC-BE69-2DB2F2A66768}">
      <dsp:nvSpPr>
        <dsp:cNvPr id="0" name=""/>
        <dsp:cNvSpPr/>
      </dsp:nvSpPr>
      <dsp:spPr>
        <a:xfrm>
          <a:off x="0" y="725675"/>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2490C-AD51-4DD5-B6D4-E9B2A008529C}">
      <dsp:nvSpPr>
        <dsp:cNvPr id="0" name=""/>
        <dsp:cNvSpPr/>
      </dsp:nvSpPr>
      <dsp:spPr>
        <a:xfrm>
          <a:off x="175446" y="856172"/>
          <a:ext cx="318993" cy="31899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3B46B2-3256-4A01-A70D-BBE2014EEDE3}">
      <dsp:nvSpPr>
        <dsp:cNvPr id="0" name=""/>
        <dsp:cNvSpPr/>
      </dsp:nvSpPr>
      <dsp:spPr>
        <a:xfrm>
          <a:off x="669886" y="725675"/>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6"/>
            </a:rPr>
            <a:t>Video: Introduction</a:t>
          </a:r>
          <a:endParaRPr lang="en-US" sz="1600" kern="1200"/>
        </a:p>
      </dsp:txBody>
      <dsp:txXfrm>
        <a:off x="669886" y="725675"/>
        <a:ext cx="5578513" cy="579987"/>
      </dsp:txXfrm>
    </dsp:sp>
    <dsp:sp modelId="{AFA1D2F8-EFF8-4F2B-8F83-B3467CEE5CE7}">
      <dsp:nvSpPr>
        <dsp:cNvPr id="0" name=""/>
        <dsp:cNvSpPr/>
      </dsp:nvSpPr>
      <dsp:spPr>
        <a:xfrm>
          <a:off x="0" y="1450660"/>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AC5B3-1B41-4FA6-88BC-E174A490839A}">
      <dsp:nvSpPr>
        <dsp:cNvPr id="0" name=""/>
        <dsp:cNvSpPr/>
      </dsp:nvSpPr>
      <dsp:spPr>
        <a:xfrm>
          <a:off x="175446" y="1581157"/>
          <a:ext cx="318993" cy="3189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E98386-1DC0-4D92-AF66-219EEDF9D4C2}">
      <dsp:nvSpPr>
        <dsp:cNvPr id="0" name=""/>
        <dsp:cNvSpPr/>
      </dsp:nvSpPr>
      <dsp:spPr>
        <a:xfrm>
          <a:off x="669886" y="1450660"/>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9"/>
            </a:rPr>
            <a:t>Video: Header Component</a:t>
          </a:r>
          <a:endParaRPr lang="en-US" sz="1600" kern="1200"/>
        </a:p>
      </dsp:txBody>
      <dsp:txXfrm>
        <a:off x="669886" y="1450660"/>
        <a:ext cx="5578513" cy="579987"/>
      </dsp:txXfrm>
    </dsp:sp>
    <dsp:sp modelId="{69C44FB9-0037-4706-9EAD-602ABDFFA38F}">
      <dsp:nvSpPr>
        <dsp:cNvPr id="0" name=""/>
        <dsp:cNvSpPr/>
      </dsp:nvSpPr>
      <dsp:spPr>
        <a:xfrm>
          <a:off x="0" y="2175645"/>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2D97F-010F-4908-AC47-230FDBAE37A7}">
      <dsp:nvSpPr>
        <dsp:cNvPr id="0" name=""/>
        <dsp:cNvSpPr/>
      </dsp:nvSpPr>
      <dsp:spPr>
        <a:xfrm>
          <a:off x="175446" y="2306142"/>
          <a:ext cx="318993" cy="31899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906ECC-500D-4F28-86C4-18777DD62B8C}">
      <dsp:nvSpPr>
        <dsp:cNvPr id="0" name=""/>
        <dsp:cNvSpPr/>
      </dsp:nvSpPr>
      <dsp:spPr>
        <a:xfrm>
          <a:off x="669886" y="2175645"/>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u="sng" kern="1200">
              <a:hlinkClick xmlns:r="http://schemas.openxmlformats.org/officeDocument/2006/relationships" r:id="rId12"/>
            </a:rPr>
            <a:t>Introducing Components</a:t>
          </a:r>
          <a:r>
            <a:rPr lang="en-US" sz="1600" kern="1200"/>
            <a:t> blog by Yifei Wang</a:t>
          </a:r>
        </a:p>
      </dsp:txBody>
      <dsp:txXfrm>
        <a:off x="669886" y="2175645"/>
        <a:ext cx="5578513" cy="579987"/>
      </dsp:txXfrm>
    </dsp:sp>
    <dsp:sp modelId="{2880BC70-E96F-4BD3-A5E4-6D2463823C2E}">
      <dsp:nvSpPr>
        <dsp:cNvPr id="0" name=""/>
        <dsp:cNvSpPr/>
      </dsp:nvSpPr>
      <dsp:spPr>
        <a:xfrm>
          <a:off x="0" y="2900629"/>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95580-C444-403A-84D7-887735F926F1}">
      <dsp:nvSpPr>
        <dsp:cNvPr id="0" name=""/>
        <dsp:cNvSpPr/>
      </dsp:nvSpPr>
      <dsp:spPr>
        <a:xfrm>
          <a:off x="175446" y="3031127"/>
          <a:ext cx="318993" cy="31899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D579E-188A-45FE-91E5-5EDFF1157C59}">
      <dsp:nvSpPr>
        <dsp:cNvPr id="0" name=""/>
        <dsp:cNvSpPr/>
      </dsp:nvSpPr>
      <dsp:spPr>
        <a:xfrm>
          <a:off x="669886" y="2900629"/>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15"/>
            </a:rPr>
            <a:t>Full Documentation</a:t>
          </a:r>
          <a:endParaRPr lang="en-US" sz="1600" kern="1200"/>
        </a:p>
      </dsp:txBody>
      <dsp:txXfrm>
        <a:off x="669886" y="2900629"/>
        <a:ext cx="5578513" cy="579987"/>
      </dsp:txXfrm>
    </dsp:sp>
    <dsp:sp modelId="{91DF1445-EEB4-4BC3-A600-392A475B8717}">
      <dsp:nvSpPr>
        <dsp:cNvPr id="0" name=""/>
        <dsp:cNvSpPr/>
      </dsp:nvSpPr>
      <dsp:spPr>
        <a:xfrm>
          <a:off x="0" y="3625614"/>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6A779-3ADC-4CC9-9FD6-F3656BD62CBD}">
      <dsp:nvSpPr>
        <dsp:cNvPr id="0" name=""/>
        <dsp:cNvSpPr/>
      </dsp:nvSpPr>
      <dsp:spPr>
        <a:xfrm>
          <a:off x="175446" y="3756112"/>
          <a:ext cx="318993" cy="318993"/>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656416-9541-47EF-AF60-9F7B7C59C25B}">
      <dsp:nvSpPr>
        <dsp:cNvPr id="0" name=""/>
        <dsp:cNvSpPr/>
      </dsp:nvSpPr>
      <dsp:spPr>
        <a:xfrm>
          <a:off x="669886" y="3625614"/>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18"/>
            </a:rPr>
            <a:t>Component Best Practices Playlist</a:t>
          </a:r>
          <a:r>
            <a:rPr lang="en-US" sz="1600" kern="1200"/>
            <a:t> (Bookmark this!)</a:t>
          </a:r>
        </a:p>
      </dsp:txBody>
      <dsp:txXfrm>
        <a:off x="669886" y="3625614"/>
        <a:ext cx="5578513" cy="579987"/>
      </dsp:txXfrm>
    </dsp:sp>
    <dsp:sp modelId="{B8984DD6-FF5B-4B6D-8B93-18E0E5A950FD}">
      <dsp:nvSpPr>
        <dsp:cNvPr id="0" name=""/>
        <dsp:cNvSpPr/>
      </dsp:nvSpPr>
      <dsp:spPr>
        <a:xfrm>
          <a:off x="0" y="4350599"/>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1CC91-0587-44B9-AD3C-26E407F44F43}">
      <dsp:nvSpPr>
        <dsp:cNvPr id="0" name=""/>
        <dsp:cNvSpPr/>
      </dsp:nvSpPr>
      <dsp:spPr>
        <a:xfrm>
          <a:off x="175446" y="4481097"/>
          <a:ext cx="318993" cy="318993"/>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AEEA2-131C-4359-AD42-90DB5204BA63}">
      <dsp:nvSpPr>
        <dsp:cNvPr id="0" name=""/>
        <dsp:cNvSpPr/>
      </dsp:nvSpPr>
      <dsp:spPr>
        <a:xfrm>
          <a:off x="669886" y="4350599"/>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21"/>
            </a:rPr>
            <a:t>10 sample components</a:t>
          </a:r>
          <a:r>
            <a:rPr lang="en-US" sz="1600" kern="1200"/>
            <a:t> </a:t>
          </a:r>
        </a:p>
      </dsp:txBody>
      <dsp:txXfrm>
        <a:off x="669886" y="4350599"/>
        <a:ext cx="5578513" cy="579987"/>
      </dsp:txXfrm>
    </dsp:sp>
    <dsp:sp modelId="{8DAAA718-67FC-49D6-912A-6EE5780D0984}">
      <dsp:nvSpPr>
        <dsp:cNvPr id="0" name=""/>
        <dsp:cNvSpPr/>
      </dsp:nvSpPr>
      <dsp:spPr>
        <a:xfrm>
          <a:off x="0" y="5075584"/>
          <a:ext cx="6248400" cy="579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C85A4-8C61-4189-BE0E-77634EC50531}">
      <dsp:nvSpPr>
        <dsp:cNvPr id="0" name=""/>
        <dsp:cNvSpPr/>
      </dsp:nvSpPr>
      <dsp:spPr>
        <a:xfrm>
          <a:off x="175446" y="5206081"/>
          <a:ext cx="318993" cy="318993"/>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7F4094-A350-4C53-BCCE-16F683AC8F0E}">
      <dsp:nvSpPr>
        <dsp:cNvPr id="0" name=""/>
        <dsp:cNvSpPr/>
      </dsp:nvSpPr>
      <dsp:spPr>
        <a:xfrm>
          <a:off x="669886" y="5075584"/>
          <a:ext cx="5578513" cy="57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82" tIns="61382" rIns="61382" bIns="6138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22"/>
            </a:rPr>
            <a:t>Canvas Apps Components Samples Gallery</a:t>
          </a:r>
          <a:endParaRPr lang="en-US" sz="1600" kern="1200" dirty="0"/>
        </a:p>
      </dsp:txBody>
      <dsp:txXfrm>
        <a:off x="669886" y="5075584"/>
        <a:ext cx="5578513" cy="5799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D0AD7D-3644-4D24-9A07-1DB71DF6FF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2066AA-6F8D-48A1-985F-26F60F3DDF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28D298-A9D3-4A02-B5B7-FBAC628E3490}" type="datetimeFigureOut">
              <a:rPr lang="en-US" smtClean="0"/>
              <a:t>1/31/2020</a:t>
            </a:fld>
            <a:endParaRPr lang="en-US"/>
          </a:p>
        </p:txBody>
      </p:sp>
      <p:sp>
        <p:nvSpPr>
          <p:cNvPr id="4" name="Footer Placeholder 3">
            <a:extLst>
              <a:ext uri="{FF2B5EF4-FFF2-40B4-BE49-F238E27FC236}">
                <a16:creationId xmlns:a16="http://schemas.microsoft.com/office/drawing/2014/main" id="{89DD834E-E23E-4C23-B3B4-47562913DB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27345A-AF08-48EA-A514-D1D05473F9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D87B67-74E7-488D-9D2C-074D983A7A9D}" type="slidenum">
              <a:rPr lang="en-US" smtClean="0"/>
              <a:t>‹#›</a:t>
            </a:fld>
            <a:endParaRPr lang="en-US"/>
          </a:p>
        </p:txBody>
      </p:sp>
    </p:spTree>
    <p:extLst>
      <p:ext uri="{BB962C8B-B14F-4D97-AF65-F5344CB8AC3E}">
        <p14:creationId xmlns:p14="http://schemas.microsoft.com/office/powerpoint/2010/main" val="2528530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B2DDF5C-B8B3-4860-B5B8-A798842C93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878" y="6428095"/>
            <a:ext cx="1764507" cy="332372"/>
          </a:xfrm>
          <a:prstGeom prst="rect">
            <a:avLst/>
          </a:prstGeom>
        </p:spPr>
      </p:pic>
    </p:spTree>
    <p:extLst>
      <p:ext uri="{BB962C8B-B14F-4D97-AF65-F5344CB8AC3E}">
        <p14:creationId xmlns:p14="http://schemas.microsoft.com/office/powerpoint/2010/main" val="366483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76AF-411F-41AB-8339-5B450CA7BFBB}"/>
              </a:ext>
            </a:extLst>
          </p:cNvPr>
          <p:cNvSpPr>
            <a:spLocks noGrp="1"/>
          </p:cNvSpPr>
          <p:nvPr>
            <p:ph type="title"/>
          </p:nvPr>
        </p:nvSpPr>
        <p:spPr>
          <a:xfrm>
            <a:off x="831850" y="75414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2F10EFAB-4329-4BFF-AC0E-771DC39A047B}"/>
              </a:ext>
            </a:extLst>
          </p:cNvPr>
          <p:cNvSpPr>
            <a:spLocks noGrp="1"/>
          </p:cNvSpPr>
          <p:nvPr>
            <p:ph type="body" idx="1"/>
          </p:nvPr>
        </p:nvSpPr>
        <p:spPr>
          <a:xfrm>
            <a:off x="831850" y="36338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7078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F6C4-CFFB-46EA-8A33-105E51B51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2B0912-4736-4055-BA64-3B2157C86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C4E38-6E55-4ED4-845C-C4B71944A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3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33E2-6C47-48A9-988D-D20B785BC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071A12-2B17-4EE4-873A-5FE57278C5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BB669-C5AB-46E4-A539-B998F15E3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F63F7-0B5A-4026-A72B-828412029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711BB-AAD2-4A63-95E2-7D342E853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9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0F1F-14A5-4091-A3AD-0C966F9DF3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779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75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F935-DC7D-4305-885C-4A16BD868EE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7F75D94-4E5E-46DA-A620-E6F5E93BF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3B566-51A7-42FF-BC11-DE612E3B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573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9C55-85F1-4EB6-9556-245D515D5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AC299-C822-4B65-B31D-63F625B4B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9DCF5-8618-48E3-BF33-09A8E3F7E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861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BA5EA5-7103-45B2-AD4D-5D266F059B4D}"/>
              </a:ext>
            </a:extLst>
          </p:cNvPr>
          <p:cNvSpPr>
            <a:spLocks noGrp="1"/>
          </p:cNvSpPr>
          <p:nvPr>
            <p:ph type="ctrTitle" hasCustomPrompt="1"/>
          </p:nvPr>
        </p:nvSpPr>
        <p:spPr>
          <a:xfrm>
            <a:off x="926841" y="2098714"/>
            <a:ext cx="9144000" cy="2387600"/>
          </a:xfrm>
        </p:spPr>
        <p:txBody>
          <a:bodyPr anchor="ctr" anchorCtr="0"/>
          <a:lstStyle>
            <a:lvl1pPr algn="l">
              <a:defRPr sz="6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39820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19A4A41-3C48-4CE7-8E3A-5402C2008A5E}"/>
              </a:ext>
            </a:extLst>
          </p:cNvPr>
          <p:cNvSpPr>
            <a:spLocks noGrp="1"/>
          </p:cNvSpPr>
          <p:nvPr>
            <p:ph type="body" sz="half" idx="2"/>
          </p:nvPr>
        </p:nvSpPr>
        <p:spPr>
          <a:xfrm>
            <a:off x="6829169" y="152399"/>
            <a:ext cx="4310706" cy="6472335"/>
          </a:xfrm>
          <a:prstGeom prst="rect">
            <a:avLst/>
          </a:prstGeom>
        </p:spPr>
        <p:txBody>
          <a:bodyPr anchor="ctr" anchorCtr="0"/>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itle 1">
            <a:extLst>
              <a:ext uri="{FF2B5EF4-FFF2-40B4-BE49-F238E27FC236}">
                <a16:creationId xmlns:a16="http://schemas.microsoft.com/office/drawing/2014/main" id="{DCF3432F-A00E-4A70-BCF8-A5042E61A195}"/>
              </a:ext>
            </a:extLst>
          </p:cNvPr>
          <p:cNvSpPr>
            <a:spLocks noGrp="1"/>
          </p:cNvSpPr>
          <p:nvPr>
            <p:ph type="title"/>
          </p:nvPr>
        </p:nvSpPr>
        <p:spPr>
          <a:xfrm>
            <a:off x="503853" y="457199"/>
            <a:ext cx="4858979" cy="5822303"/>
          </a:xfrm>
          <a:prstGeom prst="rect">
            <a:avLst/>
          </a:prstGeom>
        </p:spPr>
        <p:txBody>
          <a:bodyPr anchor="ctr" anchorCtr="0"/>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32486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A picture containing kite, water, flying, sitting&#10;&#10;Description automatically generated">
            <a:extLst>
              <a:ext uri="{FF2B5EF4-FFF2-40B4-BE49-F238E27FC236}">
                <a16:creationId xmlns:a16="http://schemas.microsoft.com/office/drawing/2014/main" id="{CA4758E0-6D1B-4E9C-BD37-3902CC9D82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4" name="Rectangle 3">
            <a:extLst>
              <a:ext uri="{FF2B5EF4-FFF2-40B4-BE49-F238E27FC236}">
                <a16:creationId xmlns:a16="http://schemas.microsoft.com/office/drawing/2014/main" id="{3A60345A-1697-4A15-9A42-62F2E8B0FCF5}"/>
              </a:ext>
            </a:extLst>
          </p:cNvPr>
          <p:cNvSpPr>
            <a:spLocks noChangeAspect="1"/>
          </p:cNvSpPr>
          <p:nvPr userDrawn="1"/>
        </p:nvSpPr>
        <p:spPr>
          <a:xfrm>
            <a:off x="6027576" y="0"/>
            <a:ext cx="61644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1879F9A-D09A-4F85-B644-D8F7FA305E01}"/>
              </a:ext>
            </a:extLst>
          </p:cNvPr>
          <p:cNvSpPr>
            <a:spLocks noGrp="1"/>
          </p:cNvSpPr>
          <p:nvPr>
            <p:ph type="body" sz="half" idx="2"/>
          </p:nvPr>
        </p:nvSpPr>
        <p:spPr>
          <a:xfrm>
            <a:off x="6829169" y="152399"/>
            <a:ext cx="4310706" cy="6472335"/>
          </a:xfrm>
          <a:prstGeom prst="rect">
            <a:avLst/>
          </a:prstGeom>
        </p:spPr>
        <p:txBody>
          <a:bodyPr anchor="ctr" anchorCtr="0"/>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C96F27B2-A882-423A-91C9-6DDDD9CB7D52}"/>
              </a:ext>
            </a:extLst>
          </p:cNvPr>
          <p:cNvSpPr>
            <a:spLocks noGrp="1"/>
          </p:cNvSpPr>
          <p:nvPr>
            <p:ph type="title"/>
          </p:nvPr>
        </p:nvSpPr>
        <p:spPr>
          <a:xfrm>
            <a:off x="503853" y="457199"/>
            <a:ext cx="4858979" cy="5822303"/>
          </a:xfrm>
          <a:prstGeom prst="rect">
            <a:avLst/>
          </a:prstGeom>
        </p:spPr>
        <p:txBody>
          <a:bodyPr anchor="ctr" anchorCtr="0"/>
          <a:lstStyle>
            <a:lvl1pPr>
              <a:defRPr sz="4800">
                <a:solidFill>
                  <a:schemeClr val="bg1"/>
                </a:solidFill>
              </a:defRPr>
            </a:lvl1pPr>
          </a:lstStyle>
          <a:p>
            <a:r>
              <a:rPr lang="en-US" dirty="0"/>
              <a:t>Click to edit Master title style</a:t>
            </a:r>
          </a:p>
        </p:txBody>
      </p:sp>
      <p:pic>
        <p:nvPicPr>
          <p:cNvPr id="7" name="Graphic 6">
            <a:extLst>
              <a:ext uri="{FF2B5EF4-FFF2-40B4-BE49-F238E27FC236}">
                <a16:creationId xmlns:a16="http://schemas.microsoft.com/office/drawing/2014/main" id="{D95A97EA-B8AA-4276-9189-D2B7F9B4C1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4878" y="6428095"/>
            <a:ext cx="1764507" cy="332372"/>
          </a:xfrm>
          <a:prstGeom prst="rect">
            <a:avLst/>
          </a:prstGeom>
        </p:spPr>
      </p:pic>
    </p:spTree>
    <p:extLst>
      <p:ext uri="{BB962C8B-B14F-4D97-AF65-F5344CB8AC3E}">
        <p14:creationId xmlns:p14="http://schemas.microsoft.com/office/powerpoint/2010/main" val="367891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980290-D9FB-443D-A9F0-1AFC162D289C}"/>
              </a:ext>
            </a:extLst>
          </p:cNvPr>
          <p:cNvSpPr>
            <a:spLocks noGrp="1"/>
          </p:cNvSpPr>
          <p:nvPr>
            <p:ph type="ctrTitle" hasCustomPrompt="1"/>
          </p:nvPr>
        </p:nvSpPr>
        <p:spPr>
          <a:xfrm>
            <a:off x="926841" y="2098714"/>
            <a:ext cx="9144000" cy="2387600"/>
          </a:xfrm>
        </p:spPr>
        <p:txBody>
          <a:bodyPr anchor="ctr" anchorCtr="0"/>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47897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32EDDE-4091-45C1-8163-6166C4E616FF}"/>
              </a:ext>
            </a:extLst>
          </p:cNvPr>
          <p:cNvSpPr>
            <a:spLocks noChangeAspect="1"/>
          </p:cNvSpPr>
          <p:nvPr userDrawn="1"/>
        </p:nvSpPr>
        <p:spPr>
          <a:xfrm>
            <a:off x="6027576" y="0"/>
            <a:ext cx="616442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D3FD6DBF-AAAD-40E9-A4C3-480A1F50C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096000" cy="6858000"/>
          </a:xfrm>
          <a:prstGeom prst="rect">
            <a:avLst/>
          </a:prstGeom>
        </p:spPr>
      </p:pic>
      <p:sp>
        <p:nvSpPr>
          <p:cNvPr id="8" name="Text Placeholder 3">
            <a:extLst>
              <a:ext uri="{FF2B5EF4-FFF2-40B4-BE49-F238E27FC236}">
                <a16:creationId xmlns:a16="http://schemas.microsoft.com/office/drawing/2014/main" id="{D1879F9A-D09A-4F85-B644-D8F7FA305E01}"/>
              </a:ext>
            </a:extLst>
          </p:cNvPr>
          <p:cNvSpPr>
            <a:spLocks noGrp="1"/>
          </p:cNvSpPr>
          <p:nvPr>
            <p:ph type="body" sz="half" idx="2"/>
          </p:nvPr>
        </p:nvSpPr>
        <p:spPr>
          <a:xfrm>
            <a:off x="6829169" y="152399"/>
            <a:ext cx="4310706" cy="6472335"/>
          </a:xfrm>
          <a:prstGeom prst="rect">
            <a:avLst/>
          </a:prstGeom>
        </p:spPr>
        <p:txBody>
          <a:bodyPr anchor="ctr" anchorCtr="0"/>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C96F27B2-A882-423A-91C9-6DDDD9CB7D52}"/>
              </a:ext>
            </a:extLst>
          </p:cNvPr>
          <p:cNvSpPr>
            <a:spLocks noGrp="1"/>
          </p:cNvSpPr>
          <p:nvPr>
            <p:ph type="title"/>
          </p:nvPr>
        </p:nvSpPr>
        <p:spPr>
          <a:xfrm>
            <a:off x="503853" y="457199"/>
            <a:ext cx="4858979" cy="5822303"/>
          </a:xfrm>
          <a:prstGeom prst="rect">
            <a:avLst/>
          </a:prstGeom>
        </p:spPr>
        <p:txBody>
          <a:bodyPr anchor="ctr" anchorCtr="0"/>
          <a:lstStyle>
            <a:lvl1pPr>
              <a:defRPr sz="4800">
                <a:solidFill>
                  <a:schemeClr val="tx1"/>
                </a:solidFill>
              </a:defRPr>
            </a:lvl1pPr>
          </a:lstStyle>
          <a:p>
            <a:r>
              <a:rPr lang="en-US" dirty="0"/>
              <a:t>Click to edit Master title style</a:t>
            </a:r>
          </a:p>
        </p:txBody>
      </p:sp>
      <p:pic>
        <p:nvPicPr>
          <p:cNvPr id="7" name="Graphic 6">
            <a:extLst>
              <a:ext uri="{FF2B5EF4-FFF2-40B4-BE49-F238E27FC236}">
                <a16:creationId xmlns:a16="http://schemas.microsoft.com/office/drawing/2014/main" id="{A85D89DE-B423-47E0-B666-947FCD3D5F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878" y="6428095"/>
            <a:ext cx="1764507" cy="332372"/>
          </a:xfrm>
          <a:prstGeom prst="rect">
            <a:avLst/>
          </a:prstGeom>
          <a:effectLst/>
        </p:spPr>
      </p:pic>
    </p:spTree>
    <p:extLst>
      <p:ext uri="{BB962C8B-B14F-4D97-AF65-F5344CB8AC3E}">
        <p14:creationId xmlns:p14="http://schemas.microsoft.com/office/powerpoint/2010/main" val="240548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BA5EA5-7103-45B2-AD4D-5D266F059B4D}"/>
              </a:ext>
            </a:extLst>
          </p:cNvPr>
          <p:cNvSpPr>
            <a:spLocks noGrp="1"/>
          </p:cNvSpPr>
          <p:nvPr>
            <p:ph type="ctrTitle" hasCustomPrompt="1"/>
          </p:nvPr>
        </p:nvSpPr>
        <p:spPr>
          <a:xfrm>
            <a:off x="926841" y="2098714"/>
            <a:ext cx="9144000" cy="2387600"/>
          </a:xfrm>
        </p:spPr>
        <p:txBody>
          <a:bodyPr anchor="ctr" anchorCtr="0"/>
          <a:lstStyle>
            <a:lvl1pPr algn="l">
              <a:defRPr sz="6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227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BA5EA5-7103-45B2-AD4D-5D266F059B4D}"/>
              </a:ext>
            </a:extLst>
          </p:cNvPr>
          <p:cNvSpPr>
            <a:spLocks noGrp="1"/>
          </p:cNvSpPr>
          <p:nvPr>
            <p:ph type="ctrTitle" hasCustomPrompt="1"/>
          </p:nvPr>
        </p:nvSpPr>
        <p:spPr>
          <a:xfrm>
            <a:off x="926841" y="2098714"/>
            <a:ext cx="9144000" cy="2387600"/>
          </a:xfrm>
        </p:spPr>
        <p:txBody>
          <a:bodyPr anchor="ctr" anchorCtr="0"/>
          <a:lstStyle>
            <a:lvl1pPr algn="l">
              <a:defRPr sz="6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6542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8F8AB5-FB80-42FF-814A-B6A17F9A6099}"/>
              </a:ext>
            </a:extLst>
          </p:cNvPr>
          <p:cNvSpPr>
            <a:spLocks noGrp="1"/>
          </p:cNvSpPr>
          <p:nvPr>
            <p:ph type="ctrTitle" hasCustomPrompt="1"/>
          </p:nvPr>
        </p:nvSpPr>
        <p:spPr>
          <a:xfrm>
            <a:off x="926841" y="2098714"/>
            <a:ext cx="9144000" cy="2387600"/>
          </a:xfrm>
        </p:spPr>
        <p:txBody>
          <a:bodyPr anchor="ctr" anchorCtr="0"/>
          <a:lstStyle>
            <a:lvl1pPr algn="l">
              <a:defRPr sz="6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03184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8F8AB5-FB80-42FF-814A-B6A17F9A6099}"/>
              </a:ext>
            </a:extLst>
          </p:cNvPr>
          <p:cNvSpPr>
            <a:spLocks noGrp="1"/>
          </p:cNvSpPr>
          <p:nvPr>
            <p:ph type="ctrTitle" hasCustomPrompt="1"/>
          </p:nvPr>
        </p:nvSpPr>
        <p:spPr>
          <a:xfrm>
            <a:off x="926841" y="2098714"/>
            <a:ext cx="9144000" cy="2387600"/>
          </a:xfrm>
        </p:spPr>
        <p:txBody>
          <a:bodyPr anchor="ctr" anchorCtr="0"/>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8276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F98506E-93DF-4090-A03B-911248A63C92}"/>
              </a:ext>
            </a:extLst>
          </p:cNvPr>
          <p:cNvSpPr>
            <a:spLocks noGrp="1"/>
          </p:cNvSpPr>
          <p:nvPr>
            <p:ph type="body" sz="quarter" idx="12" hasCustomPrompt="1"/>
          </p:nvPr>
        </p:nvSpPr>
        <p:spPr>
          <a:xfrm>
            <a:off x="659095" y="3954458"/>
            <a:ext cx="6399213" cy="1830388"/>
          </a:xfrm>
          <a:prstGeom prst="rect">
            <a:avLst/>
          </a:prstGeom>
          <a:noFill/>
        </p:spPr>
        <p:txBody>
          <a:bodyPr lIns="146304" tIns="109728" rIns="146304" bIns="109728">
            <a:noAutofit/>
          </a:bodyPr>
          <a:lstStyle>
            <a:lvl1pPr marL="0" indent="0">
              <a:spcBef>
                <a:spcPts val="0"/>
              </a:spcBef>
              <a:buNone/>
              <a:defRPr sz="3199"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4" name="Title 1">
            <a:extLst>
              <a:ext uri="{FF2B5EF4-FFF2-40B4-BE49-F238E27FC236}">
                <a16:creationId xmlns:a16="http://schemas.microsoft.com/office/drawing/2014/main" id="{986EC0AC-B875-43F2-A021-F2A75E7D51DB}"/>
              </a:ext>
            </a:extLst>
          </p:cNvPr>
          <p:cNvSpPr>
            <a:spLocks noGrp="1"/>
          </p:cNvSpPr>
          <p:nvPr>
            <p:ph type="title" hasCustomPrompt="1"/>
          </p:nvPr>
        </p:nvSpPr>
        <p:spPr>
          <a:xfrm>
            <a:off x="657257" y="2117165"/>
            <a:ext cx="6401051" cy="1837298"/>
          </a:xfrm>
          <a:noFill/>
        </p:spPr>
        <p:txBody>
          <a:bodyPr lIns="146304" tIns="91440" rIns="146304" bIns="91440" anchor="b" anchorCtr="0"/>
          <a:lstStyle>
            <a:lvl1pPr>
              <a:defRPr sz="5399" spc="-100" baseline="0">
                <a:gradFill>
                  <a:gsLst>
                    <a:gs pos="3030">
                      <a:schemeClr val="tx1"/>
                    </a:gs>
                    <a:gs pos="23000">
                      <a:schemeClr val="tx1"/>
                    </a:gs>
                  </a:gsLst>
                  <a:lin ang="5400000" scaled="0"/>
                </a:gradFill>
              </a:defRPr>
            </a:lvl1pPr>
          </a:lstStyle>
          <a:p>
            <a:r>
              <a:rPr lang="en-US"/>
              <a:t>Presentation title</a:t>
            </a:r>
          </a:p>
        </p:txBody>
      </p:sp>
    </p:spTree>
    <p:extLst>
      <p:ext uri="{BB962C8B-B14F-4D97-AF65-F5344CB8AC3E}">
        <p14:creationId xmlns:p14="http://schemas.microsoft.com/office/powerpoint/2010/main" val="303618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BB7A-0E5D-4C42-9F4B-E1BFE405B77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8A24F99-B464-499A-AD3E-BC8CE6A2D8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916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8FEA-0C3E-456D-855B-59809286B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C366C-25CA-4BCC-B795-01871B81F2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146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ED54B-52C0-4ACB-9246-A6DAF6964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a:extLst>
              <a:ext uri="{FF2B5EF4-FFF2-40B4-BE49-F238E27FC236}">
                <a16:creationId xmlns:a16="http://schemas.microsoft.com/office/drawing/2014/main" id="{AABAD230-D141-4D84-B620-B073BCD211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377" y="6237511"/>
            <a:ext cx="1685616" cy="722406"/>
          </a:xfrm>
          <a:prstGeom prst="rect">
            <a:avLst/>
          </a:prstGeom>
        </p:spPr>
      </p:pic>
      <p:pic>
        <p:nvPicPr>
          <p:cNvPr id="4" name="Picture 3">
            <a:extLst>
              <a:ext uri="{FF2B5EF4-FFF2-40B4-BE49-F238E27FC236}">
                <a16:creationId xmlns:a16="http://schemas.microsoft.com/office/drawing/2014/main" id="{0DBF6E3C-E623-42DB-91AC-7E53ADA917D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5" name="Graphic 4">
            <a:extLst>
              <a:ext uri="{FF2B5EF4-FFF2-40B4-BE49-F238E27FC236}">
                <a16:creationId xmlns:a16="http://schemas.microsoft.com/office/drawing/2014/main" id="{39F72E8A-EB37-4363-95D9-E176D6C447F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4878" y="6428095"/>
            <a:ext cx="1764507" cy="332372"/>
          </a:xfrm>
          <a:prstGeom prst="rect">
            <a:avLst/>
          </a:prstGeom>
        </p:spPr>
      </p:pic>
    </p:spTree>
    <p:extLst>
      <p:ext uri="{BB962C8B-B14F-4D97-AF65-F5344CB8AC3E}">
        <p14:creationId xmlns:p14="http://schemas.microsoft.com/office/powerpoint/2010/main" val="1453252557"/>
      </p:ext>
    </p:extLst>
  </p:cSld>
  <p:clrMap bg1="lt1" tx1="dk1" bg2="lt2" tx2="dk2" accent1="accent1" accent2="accent2" accent3="accent3" accent4="accent4" accent5="accent5" accent6="accent6" hlink="hlink" folHlink="folHlink"/>
  <p:sldLayoutIdLst>
    <p:sldLayoutId id="2147483714" r:id="rId1"/>
    <p:sldLayoutId id="2147483659" r:id="rId2"/>
    <p:sldLayoutId id="2147483668" r:id="rId3"/>
    <p:sldLayoutId id="2147483711" r:id="rId4"/>
    <p:sldLayoutId id="2147483686" r:id="rId5"/>
    <p:sldLayoutId id="2147483715" r:id="rId6"/>
    <p:sldLayoutId id="21474837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ED54B-52C0-4ACB-9246-A6DAF6964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575FF2-9593-4E02-BAC2-56FDE35ED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224D500-D9AE-428B-9FFE-74B7A573C4A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8" name="Graphic 7">
            <a:extLst>
              <a:ext uri="{FF2B5EF4-FFF2-40B4-BE49-F238E27FC236}">
                <a16:creationId xmlns:a16="http://schemas.microsoft.com/office/drawing/2014/main" id="{8BCEB2ED-DB5D-4DE8-A7D0-5E701D3548C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4878" y="6428095"/>
            <a:ext cx="1764507" cy="332372"/>
          </a:xfrm>
          <a:prstGeom prst="rect">
            <a:avLst/>
          </a:prstGeom>
        </p:spPr>
      </p:pic>
    </p:spTree>
    <p:extLst>
      <p:ext uri="{BB962C8B-B14F-4D97-AF65-F5344CB8AC3E}">
        <p14:creationId xmlns:p14="http://schemas.microsoft.com/office/powerpoint/2010/main" val="9884798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253F65-4EB8-48A2-88DF-90749AFBE3B2}"/>
              </a:ext>
            </a:extLst>
          </p:cNvPr>
          <p:cNvSpPr>
            <a:spLocks noChangeAspect="1"/>
          </p:cNvSpPr>
          <p:nvPr userDrawn="1"/>
        </p:nvSpPr>
        <p:spPr>
          <a:xfrm>
            <a:off x="6027576" y="0"/>
            <a:ext cx="61644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A2615DE-AE85-4C8E-9B0A-9377C16F0C56}"/>
              </a:ext>
            </a:extLst>
          </p:cNvPr>
          <p:cNvSpPr txBox="1">
            <a:spLocks/>
          </p:cNvSpPr>
          <p:nvPr userDrawn="1"/>
        </p:nvSpPr>
        <p:spPr>
          <a:xfrm>
            <a:off x="6742925" y="152400"/>
            <a:ext cx="4767942" cy="621418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t>Click to edit master title style</a:t>
            </a:r>
          </a:p>
        </p:txBody>
      </p:sp>
      <p:pic>
        <p:nvPicPr>
          <p:cNvPr id="7" name="Graphic 6">
            <a:extLst>
              <a:ext uri="{FF2B5EF4-FFF2-40B4-BE49-F238E27FC236}">
                <a16:creationId xmlns:a16="http://schemas.microsoft.com/office/drawing/2014/main" id="{B30C86FA-8401-4381-9055-055C0C9F6E4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64878" y="6428095"/>
            <a:ext cx="1764507" cy="332372"/>
          </a:xfrm>
          <a:prstGeom prst="rect">
            <a:avLst/>
          </a:prstGeom>
        </p:spPr>
      </p:pic>
    </p:spTree>
    <p:extLst>
      <p:ext uri="{BB962C8B-B14F-4D97-AF65-F5344CB8AC3E}">
        <p14:creationId xmlns:p14="http://schemas.microsoft.com/office/powerpoint/2010/main" val="208172877"/>
      </p:ext>
    </p:extLst>
  </p:cSld>
  <p:clrMap bg1="lt1" tx1="dk1" bg2="lt2" tx2="dk2" accent1="accent1" accent2="accent2" accent3="accent3" accent4="accent4" accent5="accent5" accent6="accent6" hlink="hlink" folHlink="folHlink"/>
  <p:sldLayoutIdLst>
    <p:sldLayoutId id="2147483684" r:id="rId1"/>
    <p:sldLayoutId id="2147483677" r:id="rId2"/>
    <p:sldLayoutId id="214748371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2.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slide" Target="slide21.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slide" Target="slide13.xml"/><Relationship Id="rId5" Type="http://schemas.openxmlformats.org/officeDocument/2006/relationships/image" Target="../media/image18.png"/><Relationship Id="rId15" Type="http://schemas.openxmlformats.org/officeDocument/2006/relationships/slide" Target="slide24.xml"/><Relationship Id="rId10" Type="http://schemas.openxmlformats.org/officeDocument/2006/relationships/slide" Target="slide8.xml"/><Relationship Id="rId4" Type="http://schemas.openxmlformats.org/officeDocument/2006/relationships/image" Target="../media/image17.png"/><Relationship Id="rId9" Type="http://schemas.openxmlformats.org/officeDocument/2006/relationships/slide" Target="slide2.xml"/><Relationship Id="rId14" Type="http://schemas.openxmlformats.org/officeDocument/2006/relationships/slide" Target="slide23.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ocs.microsoft.com/en-us/powerapps/maker/canvas-apps/create-component"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01094E38-8445-4552-8029-D8F68581D1C1}"/>
                  </a:ext>
                </a:extLst>
              </p:cNvPr>
              <p:cNvGraphicFramePr>
                <a:graphicFrameLocks noChangeAspect="1"/>
              </p:cNvGraphicFramePr>
              <p:nvPr>
                <p:extLst>
                  <p:ext uri="{D42A27DB-BD31-4B8C-83A1-F6EECF244321}">
                    <p14:modId xmlns:p14="http://schemas.microsoft.com/office/powerpoint/2010/main" val="533109089"/>
                  </p:ext>
                </p:extLst>
              </p:nvPr>
            </p:nvGraphicFramePr>
            <p:xfrm>
              <a:off x="2032000" y="719666"/>
              <a:ext cx="8128000" cy="5418667"/>
            </p:xfrm>
            <a:graphic>
              <a:graphicData uri="http://schemas.microsoft.com/office/powerpoint/2016/summaryzoom">
                <psuz:summaryZm>
                  <psuz:summaryZmObj sectionId="{19E40203-364A-4D6B-B03A-22D66FCFE4AB}">
                    <psuz:zmPr id="{2C0FEE85-6377-4308-8EA8-D39A944793D9}" transitionDur="1000">
                      <p166:blipFill xmlns:p166="http://schemas.microsoft.com/office/powerpoint/2016/6/main">
                        <a:blip r:embed="rId2"/>
                        <a:stretch>
                          <a:fillRect/>
                        </a:stretch>
                      </p166:blipFill>
                      <p166:spPr xmlns:p166="http://schemas.microsoft.com/office/powerpoint/2016/6/main">
                        <a:xfrm>
                          <a:off x="314960" y="560495"/>
                          <a:ext cx="2438400" cy="1371599"/>
                        </a:xfrm>
                        <a:prstGeom prst="rect">
                          <a:avLst/>
                        </a:prstGeom>
                        <a:ln w="3175">
                          <a:solidFill>
                            <a:prstClr val="ltGray"/>
                          </a:solidFill>
                        </a:ln>
                      </p166:spPr>
                    </psuz:zmPr>
                  </psuz:summaryZmObj>
                  <psuz:summaryZmObj sectionId="{29A5F4E1-B19E-4AD9-B70D-10B3EA3602C0}">
                    <psuz:zmPr id="{21AA919F-583A-46D4-96C9-7EDF131B7306}" transitionDur="1000">
                      <p166:blipFill xmlns:p166="http://schemas.microsoft.com/office/powerpoint/2016/6/main">
                        <a:blip r:embed="rId3"/>
                        <a:stretch>
                          <a:fillRect/>
                        </a:stretch>
                      </p166:blipFill>
                      <p166:spPr xmlns:p166="http://schemas.microsoft.com/office/powerpoint/2016/6/main">
                        <a:xfrm>
                          <a:off x="2844800" y="560495"/>
                          <a:ext cx="2438400" cy="1371599"/>
                        </a:xfrm>
                        <a:prstGeom prst="rect">
                          <a:avLst/>
                        </a:prstGeom>
                        <a:ln w="3175">
                          <a:solidFill>
                            <a:prstClr val="ltGray"/>
                          </a:solidFill>
                        </a:ln>
                      </p166:spPr>
                    </psuz:zmPr>
                  </psuz:summaryZmObj>
                  <psuz:summaryZmObj sectionId="{3F23EB07-4066-4A01-A5BD-F1BDCD527B97}">
                    <psuz:zmPr id="{359F93EB-5B38-43FC-98B0-C509B9096053}" transitionDur="1000">
                      <p166:blipFill xmlns:p166="http://schemas.microsoft.com/office/powerpoint/2016/6/main">
                        <a:blip r:embed="rId4"/>
                        <a:stretch>
                          <a:fillRect/>
                        </a:stretch>
                      </p166:blipFill>
                      <p166:spPr xmlns:p166="http://schemas.microsoft.com/office/powerpoint/2016/6/main">
                        <a:xfrm>
                          <a:off x="5374640" y="560495"/>
                          <a:ext cx="2438400" cy="1371599"/>
                        </a:xfrm>
                        <a:prstGeom prst="rect">
                          <a:avLst/>
                        </a:prstGeom>
                        <a:ln w="3175">
                          <a:solidFill>
                            <a:prstClr val="ltGray"/>
                          </a:solidFill>
                        </a:ln>
                      </p166:spPr>
                    </psuz:zmPr>
                  </psuz:summaryZmObj>
                  <psuz:summaryZmObj sectionId="{62B93E8E-9C46-4D83-B1F2-7B344690DAF9}">
                    <psuz:zmPr id="{CD3B7B98-E755-4674-907B-732E93A5D676}" transitionDur="1000">
                      <p166:blipFill xmlns:p166="http://schemas.microsoft.com/office/powerpoint/2016/6/main">
                        <a:blip r:embed="rId5"/>
                        <a:stretch>
                          <a:fillRect/>
                        </a:stretch>
                      </p166:blipFill>
                      <p166:spPr xmlns:p166="http://schemas.microsoft.com/office/powerpoint/2016/6/main">
                        <a:xfrm>
                          <a:off x="314960" y="2023534"/>
                          <a:ext cx="2438400" cy="1371599"/>
                        </a:xfrm>
                        <a:prstGeom prst="rect">
                          <a:avLst/>
                        </a:prstGeom>
                        <a:ln w="3175">
                          <a:solidFill>
                            <a:prstClr val="ltGray"/>
                          </a:solidFill>
                        </a:ln>
                      </p166:spPr>
                    </psuz:zmPr>
                  </psuz:summaryZmObj>
                  <psuz:summaryZmObj sectionId="{C8761CC4-E144-4337-B0E2-A4F02C23017F}">
                    <psuz:zmPr id="{444A9146-B62B-4D09-A1D1-FD0E816F96A3}" transitionDur="1000">
                      <p166:blipFill xmlns:p166="http://schemas.microsoft.com/office/powerpoint/2016/6/main">
                        <a:blip r:embed="rId6"/>
                        <a:stretch>
                          <a:fillRect/>
                        </a:stretch>
                      </p166:blipFill>
                      <p166:spPr xmlns:p166="http://schemas.microsoft.com/office/powerpoint/2016/6/main">
                        <a:xfrm>
                          <a:off x="2844800" y="2023534"/>
                          <a:ext cx="2438400" cy="1371599"/>
                        </a:xfrm>
                        <a:prstGeom prst="rect">
                          <a:avLst/>
                        </a:prstGeom>
                        <a:ln w="3175">
                          <a:solidFill>
                            <a:prstClr val="ltGray"/>
                          </a:solidFill>
                        </a:ln>
                      </p166:spPr>
                    </psuz:zmPr>
                  </psuz:summaryZmObj>
                  <psuz:summaryZmObj sectionId="{6135A784-931B-4461-8C99-FFAFC060EB48}">
                    <psuz:zmPr id="{84DF4E52-D061-4730-8CA4-5D46C4199D13}" transitionDur="1000">
                      <p166:blipFill xmlns:p166="http://schemas.microsoft.com/office/powerpoint/2016/6/main">
                        <a:blip r:embed="rId7"/>
                        <a:stretch>
                          <a:fillRect/>
                        </a:stretch>
                      </p166:blipFill>
                      <p166:spPr xmlns:p166="http://schemas.microsoft.com/office/powerpoint/2016/6/main">
                        <a:xfrm>
                          <a:off x="5374640" y="2023534"/>
                          <a:ext cx="2438400" cy="1371599"/>
                        </a:xfrm>
                        <a:prstGeom prst="rect">
                          <a:avLst/>
                        </a:prstGeom>
                        <a:ln w="3175">
                          <a:solidFill>
                            <a:prstClr val="ltGray"/>
                          </a:solidFill>
                        </a:ln>
                      </p166:spPr>
                    </psuz:zmPr>
                  </psuz:summaryZmObj>
                  <psuz:summaryZmObj sectionId="{EC17D08C-826F-4625-A2EF-D45E488C6EC6}">
                    <psuz:zmPr id="{30E58D6B-57AB-4BE7-A2B4-D9DDA9D1B6F3}" transitionDur="1000">
                      <p166:blipFill xmlns:p166="http://schemas.microsoft.com/office/powerpoint/2016/6/main">
                        <a:blip r:embed="rId8"/>
                        <a:stretch>
                          <a:fillRect/>
                        </a:stretch>
                      </p166:blipFill>
                      <p166:spPr xmlns:p166="http://schemas.microsoft.com/office/powerpoint/2016/6/main">
                        <a:xfrm>
                          <a:off x="314960" y="3486573"/>
                          <a:ext cx="2438400" cy="1371599"/>
                        </a:xfrm>
                        <a:prstGeom prst="rect">
                          <a:avLst/>
                        </a:prstGeom>
                        <a:ln w="3175">
                          <a:solidFill>
                            <a:prstClr val="ltGray"/>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01094E38-8445-4552-8029-D8F68581D1C1}"/>
                  </a:ext>
                </a:extLst>
              </p:cNvPr>
              <p:cNvGrpSpPr>
                <a:grpSpLocks noGrp="1" noUngrp="1" noRot="1" noChangeAspect="1" noMove="1" noResize="1"/>
              </p:cNvGrpSpPr>
              <p:nvPr/>
            </p:nvGrpSpPr>
            <p:grpSpPr>
              <a:xfrm>
                <a:off x="2032000" y="719666"/>
                <a:ext cx="8128000" cy="5418667"/>
                <a:chOff x="2032000" y="719666"/>
                <a:chExt cx="8128000" cy="5418667"/>
              </a:xfrm>
            </p:grpSpPr>
            <p:pic>
              <p:nvPicPr>
                <p:cNvPr id="4" name="Picture 4">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346960" y="1280161"/>
                  <a:ext cx="2438400" cy="1371599"/>
                </a:xfrm>
                <a:prstGeom prst="rect">
                  <a:avLst/>
                </a:prstGeom>
                <a:ln w="3175">
                  <a:solidFill>
                    <a:prstClr val="ltGray"/>
                  </a:solidFill>
                </a:ln>
              </p:spPr>
            </p:pic>
            <p:pic>
              <p:nvPicPr>
                <p:cNvPr id="5" name="Picture 5">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876800" y="1280161"/>
                  <a:ext cx="2438400" cy="1371599"/>
                </a:xfrm>
                <a:prstGeom prst="rect">
                  <a:avLst/>
                </a:prstGeom>
                <a:ln w="3175">
                  <a:solidFill>
                    <a:prstClr val="ltGray"/>
                  </a:solidFill>
                </a:ln>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406640" y="1280161"/>
                  <a:ext cx="2438400" cy="1371599"/>
                </a:xfrm>
                <a:prstGeom prst="rect">
                  <a:avLst/>
                </a:prstGeom>
                <a:ln w="3175">
                  <a:solidFill>
                    <a:prstClr val="ltGray"/>
                  </a:solidFill>
                </a:ln>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346960" y="2743200"/>
                  <a:ext cx="2438400" cy="1371599"/>
                </a:xfrm>
                <a:prstGeom prst="rect">
                  <a:avLst/>
                </a:prstGeom>
                <a:ln w="3175">
                  <a:solidFill>
                    <a:prstClr val="ltGray"/>
                  </a:solidFill>
                </a:ln>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876800" y="2743200"/>
                  <a:ext cx="2438400" cy="1371599"/>
                </a:xfrm>
                <a:prstGeom prst="rect">
                  <a:avLst/>
                </a:prstGeom>
                <a:ln w="3175">
                  <a:solidFill>
                    <a:prstClr val="ltGray"/>
                  </a:solidFill>
                </a:ln>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406640" y="2743200"/>
                  <a:ext cx="2438400" cy="1371599"/>
                </a:xfrm>
                <a:prstGeom prst="rect">
                  <a:avLst/>
                </a:prstGeom>
                <a:ln w="3175">
                  <a:solidFill>
                    <a:prstClr val="ltGray"/>
                  </a:solidFill>
                </a:ln>
              </p:spPr>
            </p:pic>
            <p:pic>
              <p:nvPicPr>
                <p:cNvPr id="10" name="Picture 10">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2346960" y="4206239"/>
                  <a:ext cx="2438400" cy="1371599"/>
                </a:xfrm>
                <a:prstGeom prst="rect">
                  <a:avLst/>
                </a:prstGeom>
                <a:ln w="3175">
                  <a:solidFill>
                    <a:prstClr val="ltGray"/>
                  </a:solidFill>
                </a:ln>
              </p:spPr>
            </p:pic>
          </p:grpSp>
        </mc:Fallback>
      </mc:AlternateContent>
    </p:spTree>
    <p:extLst>
      <p:ext uri="{BB962C8B-B14F-4D97-AF65-F5344CB8AC3E}">
        <p14:creationId xmlns:p14="http://schemas.microsoft.com/office/powerpoint/2010/main" val="254853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02EC7B1-7E0F-4D47-899B-8D29CB3DBB03}"/>
              </a:ext>
            </a:extLst>
          </p:cNvPr>
          <p:cNvPicPr>
            <a:picLocks noChangeAspect="1"/>
          </p:cNvPicPr>
          <p:nvPr/>
        </p:nvPicPr>
        <p:blipFill rotWithShape="1">
          <a:blip r:embed="rId2">
            <a:extLst>
              <a:ext uri="{28A0092B-C50C-407E-A947-70E740481C1C}">
                <a14:useLocalDpi xmlns:a14="http://schemas.microsoft.com/office/drawing/2010/main" val="0"/>
              </a:ext>
            </a:extLst>
          </a:blip>
          <a:srcRect r="12656"/>
          <a:stretch/>
        </p:blipFill>
        <p:spPr>
          <a:xfrm>
            <a:off x="20" y="10"/>
            <a:ext cx="7534636" cy="6857990"/>
          </a:xfrm>
          <a:prstGeom prst="rect">
            <a:avLst/>
          </a:prstGeom>
        </p:spPr>
      </p:pic>
      <p:sp>
        <p:nvSpPr>
          <p:cNvPr id="36" name="Rectangle 31">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64582D-CB4C-4E7F-B30F-3D51DC1E1184}"/>
              </a:ext>
            </a:extLst>
          </p:cNvPr>
          <p:cNvSpPr txBox="1">
            <a:spLocks/>
          </p:cNvSpPr>
          <p:nvPr/>
        </p:nvSpPr>
        <p:spPr>
          <a:xfrm>
            <a:off x="8153400" y="640081"/>
            <a:ext cx="3395130" cy="525536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spcAft>
                <a:spcPts val="600"/>
              </a:spcAft>
            </a:pPr>
            <a:r>
              <a:rPr lang="en-US" sz="3600" dirty="0">
                <a:solidFill>
                  <a:srgbClr val="FFFFFF"/>
                </a:solidFill>
              </a:rPr>
              <a:t>Prerequisites Screenshot</a:t>
            </a:r>
          </a:p>
        </p:txBody>
      </p:sp>
    </p:spTree>
    <p:extLst>
      <p:ext uri="{BB962C8B-B14F-4D97-AF65-F5344CB8AC3E}">
        <p14:creationId xmlns:p14="http://schemas.microsoft.com/office/powerpoint/2010/main" val="361402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1">
            <a:extLst>
              <a:ext uri="{FF2B5EF4-FFF2-40B4-BE49-F238E27FC236}">
                <a16:creationId xmlns:a16="http://schemas.microsoft.com/office/drawing/2014/main" id="{BC64582D-CB4C-4E7F-B30F-3D51DC1E1184}"/>
              </a:ext>
            </a:extLst>
          </p:cNvPr>
          <p:cNvSpPr txBox="1">
            <a:spLocks/>
          </p:cNvSpPr>
          <p:nvPr/>
        </p:nvSpPr>
        <p:spPr>
          <a:xfrm>
            <a:off x="634276" y="4892358"/>
            <a:ext cx="3766272"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kern="1200">
                <a:solidFill>
                  <a:schemeClr val="bg1"/>
                </a:solidFill>
                <a:latin typeface="+mj-lt"/>
                <a:ea typeface="+mj-ea"/>
                <a:cs typeface="+mj-cs"/>
              </a:rPr>
              <a:t>Prerequisites</a:t>
            </a:r>
          </a:p>
        </p:txBody>
      </p:sp>
      <p:pic>
        <p:nvPicPr>
          <p:cNvPr id="9" name="Picture 8" descr="A screenshot of a social media post&#10;&#10;Description automatically generated">
            <a:extLst>
              <a:ext uri="{FF2B5EF4-FFF2-40B4-BE49-F238E27FC236}">
                <a16:creationId xmlns:a16="http://schemas.microsoft.com/office/drawing/2014/main" id="{4F52E841-08CC-44E6-9E80-07B755F5B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42" y="827653"/>
            <a:ext cx="10595911" cy="2913875"/>
          </a:xfrm>
          <a:prstGeom prst="rect">
            <a:avLst/>
          </a:prstGeom>
        </p:spPr>
      </p:pic>
      <p:cxnSp>
        <p:nvCxnSpPr>
          <p:cNvPr id="36" name="Straight Connector 35">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B5ED9E6-C6CF-4956-8431-4DBBCAE55755}"/>
              </a:ext>
            </a:extLst>
          </p:cNvPr>
          <p:cNvSpPr/>
          <p:nvPr/>
        </p:nvSpPr>
        <p:spPr>
          <a:xfrm>
            <a:off x="4878783" y="5097938"/>
            <a:ext cx="6887229" cy="1578283"/>
          </a:xfrm>
          <a:prstGeom prst="rect">
            <a:avLst/>
          </a:prstGeom>
        </p:spPr>
        <p:txBody>
          <a:bodyPr vert="horz" lIns="91440" tIns="45720" rIns="91440" bIns="45720" rtlCol="0" anchor="ctr">
            <a:normAutofit/>
          </a:bodyPr>
          <a:lstStyle/>
          <a:p>
            <a:pPr>
              <a:lnSpc>
                <a:spcPct val="90000"/>
              </a:lnSpc>
              <a:spcAft>
                <a:spcPts val="600"/>
              </a:spcAft>
            </a:pPr>
            <a:r>
              <a:rPr lang="en-US" dirty="0">
                <a:solidFill>
                  <a:schemeClr val="bg1"/>
                </a:solidFill>
              </a:rPr>
              <a:t>Once the components setting is turned on, new options can be seen on the page (a components option next to screens and components drop down options in the Insert menu). The option to create a new component can be found in both of these menus.</a:t>
            </a:r>
          </a:p>
          <a:p>
            <a:pPr indent="-228600">
              <a:lnSpc>
                <a:spcPct val="90000"/>
              </a:lnSpc>
              <a:spcAft>
                <a:spcPts val="600"/>
              </a:spcAft>
              <a:buFont typeface="Arial" panose="020B0604020202020204" pitchFamily="34" charset="0"/>
              <a:buChar char="•"/>
            </a:pPr>
            <a:endParaRPr lang="en-US" dirty="0">
              <a:solidFill>
                <a:schemeClr val="bg1"/>
              </a:solidFill>
            </a:endParaRPr>
          </a:p>
          <a:p>
            <a:pPr indent="-228600">
              <a:lnSpc>
                <a:spcPct val="90000"/>
              </a:lnSpc>
              <a:spcAft>
                <a:spcPts val="600"/>
              </a:spcAft>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85639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5ED2504-CB60-4CEF-A2FC-AAFFCCB4203E}"/>
              </a:ext>
            </a:extLst>
          </p:cNvPr>
          <p:cNvSpPr>
            <a:spLocks noGrp="1"/>
          </p:cNvSpPr>
          <p:nvPr>
            <p:ph type="title"/>
          </p:nvPr>
        </p:nvSpPr>
        <p:spPr>
          <a:xfrm>
            <a:off x="762000" y="559678"/>
            <a:ext cx="3567915" cy="4952492"/>
          </a:xfrm>
        </p:spPr>
        <p:txBody>
          <a:bodyPr vert="horz" lIns="91440" tIns="45720" rIns="91440" bIns="45720" rtlCol="0" anchor="ctr">
            <a:normAutofit/>
          </a:bodyPr>
          <a:lstStyle/>
          <a:p>
            <a:r>
              <a:rPr lang="en-US" sz="4400" kern="1200">
                <a:solidFill>
                  <a:schemeClr val="bg1"/>
                </a:solidFill>
                <a:latin typeface="+mj-lt"/>
                <a:ea typeface="+mj-ea"/>
                <a:cs typeface="+mj-cs"/>
              </a:rPr>
              <a:t>Component Examples</a:t>
            </a:r>
          </a:p>
        </p:txBody>
      </p:sp>
      <p:cxnSp>
        <p:nvCxnSpPr>
          <p:cNvPr id="14" name="Straight Connector 1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6" name="Text Placeholder 4">
            <a:extLst>
              <a:ext uri="{FF2B5EF4-FFF2-40B4-BE49-F238E27FC236}">
                <a16:creationId xmlns:a16="http://schemas.microsoft.com/office/drawing/2014/main" id="{FB7B5133-FC8B-45FE-8EC0-17D38A43308D}"/>
              </a:ext>
            </a:extLst>
          </p:cNvPr>
          <p:cNvGraphicFramePr/>
          <p:nvPr>
            <p:extLst>
              <p:ext uri="{D42A27DB-BD31-4B8C-83A1-F6EECF244321}">
                <p14:modId xmlns:p14="http://schemas.microsoft.com/office/powerpoint/2010/main" val="4200308137"/>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39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 name="Rectangle 2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5">
            <a:extLst>
              <a:ext uri="{FF2B5EF4-FFF2-40B4-BE49-F238E27FC236}">
                <a16:creationId xmlns:a16="http://schemas.microsoft.com/office/drawing/2014/main" id="{5933F149-8EC2-4200-B12E-7447B7AEC39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5D7BE46-3C99-4746-8AF1-3521D9427D7E}"/>
              </a:ext>
            </a:extLst>
          </p:cNvPr>
          <p:cNvSpPr>
            <a:spLocks noGrp="1"/>
          </p:cNvSpPr>
          <p:nvPr>
            <p:ph type="ctrTitle"/>
          </p:nvPr>
        </p:nvSpPr>
        <p:spPr>
          <a:xfrm>
            <a:off x="1336714" y="1122362"/>
            <a:ext cx="9518572" cy="2900518"/>
          </a:xfrm>
        </p:spPr>
        <p:txBody>
          <a:bodyPr vert="horz" lIns="91440" tIns="45720" rIns="91440" bIns="45720" rtlCol="0" anchor="b">
            <a:normAutofit/>
          </a:bodyPr>
          <a:lstStyle/>
          <a:p>
            <a:pPr algn="ctr"/>
            <a:r>
              <a:rPr lang="en-US" dirty="0">
                <a:solidFill>
                  <a:srgbClr val="FFFFFF"/>
                </a:solidFill>
              </a:rPr>
              <a:t>Demo</a:t>
            </a:r>
            <a:br>
              <a:rPr lang="en-US" dirty="0">
                <a:solidFill>
                  <a:srgbClr val="FFFFFF"/>
                </a:solidFill>
              </a:rPr>
            </a:br>
            <a:r>
              <a:rPr lang="en-US" sz="4800" dirty="0">
                <a:solidFill>
                  <a:srgbClr val="FFFFFF"/>
                </a:solidFill>
              </a:rPr>
              <a:t>Create an example component</a:t>
            </a:r>
          </a:p>
        </p:txBody>
      </p:sp>
    </p:spTree>
    <p:extLst>
      <p:ext uri="{BB962C8B-B14F-4D97-AF65-F5344CB8AC3E}">
        <p14:creationId xmlns:p14="http://schemas.microsoft.com/office/powerpoint/2010/main" val="155455630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77A9B-D5DA-4B47-AEB9-9F251F5B8182}"/>
              </a:ext>
            </a:extLst>
          </p:cNvPr>
          <p:cNvSpPr>
            <a:spLocks noGrp="1"/>
          </p:cNvSpPr>
          <p:nvPr>
            <p:ph type="title"/>
          </p:nvPr>
        </p:nvSpPr>
        <p:spPr/>
        <p:txBody>
          <a:bodyPr/>
          <a:lstStyle/>
          <a:p>
            <a:r>
              <a:rPr lang="en-US" sz="3600" dirty="0">
                <a:latin typeface="+mn-lt"/>
              </a:rPr>
              <a:t>In this demo, we will create a menu component that resembles the graphic on the right. You can change the text and use this menu component in multiple screens, apps, or both.</a:t>
            </a:r>
            <a:br>
              <a:rPr lang="en-US" sz="3600" dirty="0">
                <a:latin typeface="+mn-lt"/>
              </a:rPr>
            </a:br>
            <a:br>
              <a:rPr lang="en-US" dirty="0"/>
            </a:br>
            <a:r>
              <a:rPr lang="en-US" sz="1200" dirty="0">
                <a:hlinkClick r:id="rId2"/>
              </a:rPr>
              <a:t>https://docs.microsoft.com/en-us/powerapps/maker/canvas-apps/create-component</a:t>
            </a:r>
            <a:endParaRPr lang="en-US" sz="1200" dirty="0"/>
          </a:p>
        </p:txBody>
      </p:sp>
      <p:pic>
        <p:nvPicPr>
          <p:cNvPr id="7" name="Picture 6" descr="A screenshot of a social media post&#10;&#10;Description automatically generated">
            <a:extLst>
              <a:ext uri="{FF2B5EF4-FFF2-40B4-BE49-F238E27FC236}">
                <a16:creationId xmlns:a16="http://schemas.microsoft.com/office/drawing/2014/main" id="{ADEC8603-D601-4D34-8CD5-A59B55D7A48E}"/>
              </a:ext>
            </a:extLst>
          </p:cNvPr>
          <p:cNvPicPr>
            <a:picLocks noChangeAspect="1"/>
          </p:cNvPicPr>
          <p:nvPr/>
        </p:nvPicPr>
        <p:blipFill rotWithShape="1">
          <a:blip r:embed="rId3">
            <a:extLst>
              <a:ext uri="{28A0092B-C50C-407E-A947-70E740481C1C}">
                <a14:useLocalDpi xmlns:a14="http://schemas.microsoft.com/office/drawing/2010/main" val="0"/>
              </a:ext>
            </a:extLst>
          </a:blip>
          <a:srcRect l="7980" t="4858" r="7668" b="5239"/>
          <a:stretch/>
        </p:blipFill>
        <p:spPr>
          <a:xfrm>
            <a:off x="7601639" y="760164"/>
            <a:ext cx="3393196" cy="5607585"/>
          </a:xfrm>
          <a:prstGeom prst="rect">
            <a:avLst/>
          </a:prstGeom>
          <a:ln>
            <a:solidFill>
              <a:schemeClr val="accent5">
                <a:lumMod val="50000"/>
              </a:schemeClr>
            </a:solidFill>
          </a:ln>
        </p:spPr>
      </p:pic>
    </p:spTree>
    <p:extLst>
      <p:ext uri="{BB962C8B-B14F-4D97-AF65-F5344CB8AC3E}">
        <p14:creationId xmlns:p14="http://schemas.microsoft.com/office/powerpoint/2010/main" val="142487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List of components">
            <a:extLst>
              <a:ext uri="{FF2B5EF4-FFF2-40B4-BE49-F238E27FC236}">
                <a16:creationId xmlns:a16="http://schemas.microsoft.com/office/drawing/2014/main" id="{882B9CA6-ABD9-41A9-A03F-F230838FA1A5}"/>
              </a:ext>
            </a:extLst>
          </p:cNvPr>
          <p:cNvSpPr>
            <a:spLocks noChangeAspect="1" noChangeArrowheads="1"/>
          </p:cNvSpPr>
          <p:nvPr/>
        </p:nvSpPr>
        <p:spPr bwMode="auto">
          <a:xfrm>
            <a:off x="165253" y="1462297"/>
            <a:ext cx="304800" cy="194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New property">
            <a:extLst>
              <a:ext uri="{FF2B5EF4-FFF2-40B4-BE49-F238E27FC236}">
                <a16:creationId xmlns:a16="http://schemas.microsoft.com/office/drawing/2014/main" id="{152E1831-9710-40C9-AEE3-87E2F189DFBF}"/>
              </a:ext>
            </a:extLst>
          </p:cNvPr>
          <p:cNvSpPr>
            <a:spLocks noChangeAspect="1" noChangeArrowheads="1"/>
          </p:cNvSpPr>
          <p:nvPr/>
        </p:nvSpPr>
        <p:spPr bwMode="auto">
          <a:xfrm>
            <a:off x="165253" y="2116347"/>
            <a:ext cx="304800" cy="194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isplay name, property name, description boxes">
            <a:extLst>
              <a:ext uri="{FF2B5EF4-FFF2-40B4-BE49-F238E27FC236}">
                <a16:creationId xmlns:a16="http://schemas.microsoft.com/office/drawing/2014/main" id="{74194C48-1FD2-49D9-BF27-7BE7E770CC53}"/>
              </a:ext>
            </a:extLst>
          </p:cNvPr>
          <p:cNvSpPr>
            <a:spLocks noChangeAspect="1" noChangeArrowheads="1"/>
          </p:cNvSpPr>
          <p:nvPr/>
        </p:nvSpPr>
        <p:spPr bwMode="auto">
          <a:xfrm>
            <a:off x="165253" y="2589422"/>
            <a:ext cx="304800" cy="194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02285731-071C-42CB-8A85-AEC0CD000173}"/>
              </a:ext>
            </a:extLst>
          </p:cNvPr>
          <p:cNvSpPr txBox="1"/>
          <p:nvPr/>
        </p:nvSpPr>
        <p:spPr>
          <a:xfrm>
            <a:off x="470053" y="348167"/>
            <a:ext cx="10882993" cy="5047536"/>
          </a:xfrm>
          <a:prstGeom prst="rect">
            <a:avLst/>
          </a:prstGeom>
          <a:noFill/>
        </p:spPr>
        <p:txBody>
          <a:bodyPr wrap="square" rtlCol="0">
            <a:spAutoFit/>
          </a:bodyPr>
          <a:lstStyle/>
          <a:p>
            <a:pPr marL="342900" indent="-342900">
              <a:buFont typeface="+mj-lt"/>
              <a:buAutoNum type="arabicPeriod"/>
            </a:pPr>
            <a:r>
              <a:rPr lang="en-US" sz="1400" dirty="0"/>
              <a:t>In Power Apps Studio, create a blank app.</a:t>
            </a:r>
          </a:p>
          <a:p>
            <a:pPr marL="342900" indent="-342900">
              <a:buFont typeface="+mj-lt"/>
              <a:buAutoNum type="arabicPeriod"/>
            </a:pPr>
            <a:endParaRPr lang="en-US" sz="1400" dirty="0"/>
          </a:p>
          <a:p>
            <a:pPr marL="342900" indent="-342900">
              <a:buFont typeface="+mj-lt"/>
              <a:buAutoNum type="arabicPeriod"/>
            </a:pPr>
            <a:r>
              <a:rPr lang="en-US" sz="1400" dirty="0"/>
              <a:t>In the left navigation bar, open the list of components, and then select New component.</a:t>
            </a:r>
          </a:p>
          <a:p>
            <a:pPr marL="342900" indent="-342900">
              <a:buFont typeface="+mj-lt"/>
              <a:buAutoNum type="arabicPeriod"/>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342900" indent="-342900">
              <a:buFont typeface="+mj-lt"/>
              <a:buAutoNum type="arabicPeriod" startAt="3"/>
            </a:pPr>
            <a:r>
              <a:rPr lang="en-US" sz="1400" dirty="0"/>
              <a:t>While hovering over the new component, select the ellipsis (...), select Rename, and then type or paste </a:t>
            </a:r>
            <a:r>
              <a:rPr lang="en-US" sz="1400" dirty="0" err="1"/>
              <a:t>MenuComponent</a:t>
            </a:r>
            <a:r>
              <a:rPr lang="en-US" sz="1400" dirty="0"/>
              <a:t>.</a:t>
            </a:r>
          </a:p>
          <a:p>
            <a:pPr marL="342900" indent="-342900">
              <a:buFont typeface="+mj-lt"/>
              <a:buAutoNum type="arabicPeriod" startAt="3"/>
            </a:pPr>
            <a:endParaRPr lang="en-US" sz="1400" dirty="0"/>
          </a:p>
          <a:p>
            <a:pPr marL="342900" indent="-342900">
              <a:buFont typeface="+mj-lt"/>
              <a:buAutoNum type="arabicPeriod" startAt="3"/>
            </a:pPr>
            <a:r>
              <a:rPr lang="en-US" sz="1400" dirty="0"/>
              <a:t>In the right-hand pane, set the component's width to 150 and its height to 250, and then select New custom property.</a:t>
            </a:r>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p:txBody>
      </p:sp>
      <p:pic>
        <p:nvPicPr>
          <p:cNvPr id="11" name="Picture 10" descr="List of components">
            <a:extLst>
              <a:ext uri="{FF2B5EF4-FFF2-40B4-BE49-F238E27FC236}">
                <a16:creationId xmlns:a16="http://schemas.microsoft.com/office/drawing/2014/main" id="{E131840A-9107-4D52-A379-BAAD5C896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06" y="1157633"/>
            <a:ext cx="2351594" cy="1782004"/>
          </a:xfrm>
          <a:prstGeom prst="rect">
            <a:avLst/>
          </a:prstGeom>
        </p:spPr>
      </p:pic>
      <p:pic>
        <p:nvPicPr>
          <p:cNvPr id="13" name="Picture 12" descr="New Property">
            <a:extLst>
              <a:ext uri="{FF2B5EF4-FFF2-40B4-BE49-F238E27FC236}">
                <a16:creationId xmlns:a16="http://schemas.microsoft.com/office/drawing/2014/main" id="{E66FCCD7-CE0B-444C-B699-88A7DC0AC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8" y="3860898"/>
            <a:ext cx="2448414" cy="2456066"/>
          </a:xfrm>
          <a:prstGeom prst="rect">
            <a:avLst/>
          </a:prstGeom>
        </p:spPr>
      </p:pic>
      <p:sp>
        <p:nvSpPr>
          <p:cNvPr id="14" name="TextBox 13">
            <a:extLst>
              <a:ext uri="{FF2B5EF4-FFF2-40B4-BE49-F238E27FC236}">
                <a16:creationId xmlns:a16="http://schemas.microsoft.com/office/drawing/2014/main" id="{E1917DB3-7A8E-45A3-9057-7AB6AACA0CE9}"/>
              </a:ext>
            </a:extLst>
          </p:cNvPr>
          <p:cNvSpPr txBox="1"/>
          <p:nvPr/>
        </p:nvSpPr>
        <p:spPr>
          <a:xfrm>
            <a:off x="0" y="0"/>
            <a:ext cx="2728537" cy="369332"/>
          </a:xfrm>
          <a:prstGeom prst="rect">
            <a:avLst/>
          </a:prstGeom>
          <a:noFill/>
        </p:spPr>
        <p:txBody>
          <a:bodyPr wrap="square" rtlCol="0">
            <a:spAutoFit/>
          </a:bodyPr>
          <a:lstStyle/>
          <a:p>
            <a:r>
              <a:rPr lang="en-US"/>
              <a:t>Create Component</a:t>
            </a:r>
            <a:endParaRPr lang="en-US" dirty="0"/>
          </a:p>
        </p:txBody>
      </p:sp>
    </p:spTree>
    <p:extLst>
      <p:ext uri="{BB962C8B-B14F-4D97-AF65-F5344CB8AC3E}">
        <p14:creationId xmlns:p14="http://schemas.microsoft.com/office/powerpoint/2010/main" val="148546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ECD41E-A9FD-4CD8-8D0E-A8FCE433E75C}"/>
              </a:ext>
            </a:extLst>
          </p:cNvPr>
          <p:cNvSpPr/>
          <p:nvPr/>
        </p:nvSpPr>
        <p:spPr>
          <a:xfrm>
            <a:off x="0" y="338504"/>
            <a:ext cx="9036424" cy="5909310"/>
          </a:xfrm>
          <a:prstGeom prst="rect">
            <a:avLst/>
          </a:prstGeom>
        </p:spPr>
        <p:txBody>
          <a:bodyPr wrap="square">
            <a:spAutoFit/>
          </a:bodyPr>
          <a:lstStyle/>
          <a:p>
            <a:pPr marL="342900" indent="-342900">
              <a:buFont typeface="+mj-lt"/>
              <a:buAutoNum type="arabicPeriod" startAt="5"/>
            </a:pPr>
            <a:r>
              <a:rPr lang="en-US" dirty="0"/>
              <a:t>In the Display name, Property name, and Description boxes, type or paste Items.</a:t>
            </a:r>
          </a:p>
          <a:p>
            <a:pPr marL="342900" indent="-342900">
              <a:buFont typeface="+mj-lt"/>
              <a:buAutoNum type="arabicPeriod" startAt="5"/>
            </a:pPr>
            <a:endParaRPr lang="en-US" dirty="0"/>
          </a:p>
          <a:p>
            <a:pPr marL="342900" indent="-342900">
              <a:buFont typeface="+mj-lt"/>
              <a:buAutoNum type="arabicPeriod" startAt="5"/>
            </a:pPr>
            <a:endParaRPr lang="en-US" dirty="0"/>
          </a:p>
          <a:p>
            <a:pPr marL="342900" indent="-342900">
              <a:buFont typeface="+mj-lt"/>
              <a:buAutoNum type="arabicPeriod" startAt="5"/>
            </a:pPr>
            <a:endParaRPr lang="en-US" dirty="0"/>
          </a:p>
          <a:p>
            <a:endParaRPr lang="en-US" dirty="0"/>
          </a:p>
          <a:p>
            <a:endParaRPr lang="en-US" dirty="0"/>
          </a:p>
          <a:p>
            <a:pPr marL="342900" indent="-342900">
              <a:buFont typeface="+mj-lt"/>
              <a:buAutoNum type="arabicPeriod" startAt="6"/>
            </a:pPr>
            <a:r>
              <a:rPr lang="en-US" dirty="0"/>
              <a:t>In the Data type list, select Table, and then select Create.</a:t>
            </a:r>
          </a:p>
          <a:p>
            <a:pPr marL="342900" indent="-342900">
              <a:buFont typeface="+mj-lt"/>
              <a:buAutoNum type="arabicPeriod" startAt="6"/>
            </a:pPr>
            <a:endParaRPr lang="en-US" dirty="0"/>
          </a:p>
          <a:p>
            <a:pPr marL="342900" indent="-342900">
              <a:buFont typeface="+mj-lt"/>
              <a:buAutoNum type="arabicPeriod" startAt="6"/>
            </a:pPr>
            <a:endParaRPr lang="en-US" dirty="0"/>
          </a:p>
          <a:p>
            <a:pPr marL="342900" indent="-342900">
              <a:buFont typeface="+mj-lt"/>
              <a:buAutoNum type="arabicPeriod" startAt="6"/>
            </a:pPr>
            <a:endParaRPr lang="en-US" dirty="0"/>
          </a:p>
          <a:p>
            <a:pPr marL="342900" indent="-342900">
              <a:buFont typeface="+mj-lt"/>
              <a:buAutoNum type="arabicPeriod" startAt="6"/>
            </a:pPr>
            <a:endParaRPr lang="en-US" dirty="0"/>
          </a:p>
          <a:p>
            <a:pPr marL="342900" indent="-342900">
              <a:buFont typeface="+mj-lt"/>
              <a:buAutoNum type="arabicPeriod" startAt="6"/>
            </a:pPr>
            <a:endParaRPr lang="en-US" dirty="0"/>
          </a:p>
          <a:p>
            <a:endParaRPr lang="en-US" i="1" dirty="0"/>
          </a:p>
          <a:p>
            <a:pPr marL="342900" indent="-342900">
              <a:buFont typeface="+mj-lt"/>
              <a:buAutoNum type="arabicPeriod" startAt="7"/>
            </a:pPr>
            <a:r>
              <a:rPr lang="en-US" dirty="0"/>
              <a:t>Set the component's Items property to this formula:  </a:t>
            </a:r>
            <a:r>
              <a:rPr lang="en-US" i="1" dirty="0"/>
              <a:t>Table({Item:"</a:t>
            </a:r>
            <a:r>
              <a:rPr lang="en-US" i="1" dirty="0" err="1"/>
              <a:t>SampleText</a:t>
            </a:r>
            <a:r>
              <a:rPr lang="en-US" i="1" dirty="0"/>
              <a:t>"})</a:t>
            </a:r>
          </a:p>
          <a:p>
            <a:pPr marL="342900" indent="-342900">
              <a:buFont typeface="+mj-lt"/>
              <a:buAutoNum type="arabicPeriod" startAt="7"/>
            </a:pPr>
            <a:endParaRPr lang="en-US" dirty="0"/>
          </a:p>
          <a:p>
            <a:pPr marL="342900" indent="-342900">
              <a:buFont typeface="+mj-lt"/>
              <a:buAutoNum type="arabicPeriod" startAt="7"/>
            </a:pPr>
            <a:endParaRPr lang="en-US" dirty="0"/>
          </a:p>
          <a:p>
            <a:pPr marL="342900" indent="-342900">
              <a:buFont typeface="+mj-lt"/>
              <a:buAutoNum type="arabicPeriod" startAt="7"/>
            </a:pPr>
            <a:endParaRPr lang="en-US" dirty="0"/>
          </a:p>
          <a:p>
            <a:pPr marL="342900" indent="-342900">
              <a:buFont typeface="+mj-lt"/>
              <a:buAutoNum type="arabicPeriod" startAt="7"/>
            </a:pPr>
            <a:endParaRPr lang="en-US" dirty="0"/>
          </a:p>
          <a:p>
            <a:pPr marL="342900" indent="-342900">
              <a:buFont typeface="+mj-lt"/>
              <a:buAutoNum type="arabicPeriod" startAt="7"/>
            </a:pPr>
            <a:endParaRPr lang="en-US" dirty="0"/>
          </a:p>
          <a:p>
            <a:pPr marL="342900" indent="-342900">
              <a:buFont typeface="+mj-lt"/>
              <a:buAutoNum type="arabicPeriod" startAt="7"/>
            </a:pPr>
            <a:endParaRPr lang="en-US" dirty="0"/>
          </a:p>
          <a:p>
            <a:pPr marL="342900" indent="-342900">
              <a:buFont typeface="+mj-lt"/>
              <a:buAutoNum type="arabicPeriod" startAt="7"/>
            </a:pPr>
            <a:endParaRPr lang="en-US" dirty="0"/>
          </a:p>
        </p:txBody>
      </p:sp>
      <p:pic>
        <p:nvPicPr>
          <p:cNvPr id="4" name="Picture 3" descr="Display name, property name, description boxes&#10;">
            <a:extLst>
              <a:ext uri="{FF2B5EF4-FFF2-40B4-BE49-F238E27FC236}">
                <a16:creationId xmlns:a16="http://schemas.microsoft.com/office/drawing/2014/main" id="{E9D61EEA-2528-48C2-8BC3-89B43D33D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424" y="338502"/>
            <a:ext cx="2157854" cy="2083955"/>
          </a:xfrm>
          <a:prstGeom prst="rect">
            <a:avLst/>
          </a:prstGeom>
        </p:spPr>
      </p:pic>
      <p:pic>
        <p:nvPicPr>
          <p:cNvPr id="6" name="Picture 5" descr="Data type of the property&#10;">
            <a:extLst>
              <a:ext uri="{FF2B5EF4-FFF2-40B4-BE49-F238E27FC236}">
                <a16:creationId xmlns:a16="http://schemas.microsoft.com/office/drawing/2014/main" id="{2BF0741C-77DC-4713-8000-95274E79A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424" y="2540422"/>
            <a:ext cx="2135514" cy="2274946"/>
          </a:xfrm>
          <a:prstGeom prst="rect">
            <a:avLst/>
          </a:prstGeom>
        </p:spPr>
      </p:pic>
      <p:sp>
        <p:nvSpPr>
          <p:cNvPr id="9" name="TextBox 8">
            <a:extLst>
              <a:ext uri="{FF2B5EF4-FFF2-40B4-BE49-F238E27FC236}">
                <a16:creationId xmlns:a16="http://schemas.microsoft.com/office/drawing/2014/main" id="{56D1E462-7131-434A-A481-9F16D56355AF}"/>
              </a:ext>
            </a:extLst>
          </p:cNvPr>
          <p:cNvSpPr txBox="1"/>
          <p:nvPr/>
        </p:nvSpPr>
        <p:spPr>
          <a:xfrm>
            <a:off x="552227" y="780316"/>
            <a:ext cx="7634342" cy="1200329"/>
          </a:xfrm>
          <a:prstGeom prst="rect">
            <a:avLst/>
          </a:prstGeom>
          <a:noFill/>
        </p:spPr>
        <p:txBody>
          <a:bodyPr wrap="square" rtlCol="0">
            <a:spAutoFit/>
          </a:bodyPr>
          <a:lstStyle/>
          <a:p>
            <a:r>
              <a:rPr lang="en-US" sz="1200" dirty="0"/>
              <a:t>When you specify a property name, don't include spaces because you'll refer to the component by this name when you write a formula (for example, </a:t>
            </a:r>
            <a:r>
              <a:rPr lang="en-US" sz="1200" dirty="0" err="1"/>
              <a:t>ComponentName.PropertyName</a:t>
            </a:r>
            <a:r>
              <a:rPr lang="en-US" sz="1200" dirty="0"/>
              <a:t>).</a:t>
            </a:r>
          </a:p>
          <a:p>
            <a:endParaRPr lang="en-US" sz="1200" dirty="0"/>
          </a:p>
          <a:p>
            <a:r>
              <a:rPr lang="en-US" sz="1200" dirty="0"/>
              <a:t>The display name appears on the Properties tab of the right-hand pane if you select the component. A descriptive display name helps you and other makers understand the purpose of this property. The Description appears in a tooltip if you hover over the display name of this property in the Properties tab.</a:t>
            </a:r>
          </a:p>
        </p:txBody>
      </p:sp>
      <p:sp>
        <p:nvSpPr>
          <p:cNvPr id="10" name="TextBox 9">
            <a:extLst>
              <a:ext uri="{FF2B5EF4-FFF2-40B4-BE49-F238E27FC236}">
                <a16:creationId xmlns:a16="http://schemas.microsoft.com/office/drawing/2014/main" id="{0E333ED4-F57D-4C11-A735-2709405EFB42}"/>
              </a:ext>
            </a:extLst>
          </p:cNvPr>
          <p:cNvSpPr txBox="1"/>
          <p:nvPr/>
        </p:nvSpPr>
        <p:spPr>
          <a:xfrm>
            <a:off x="552227" y="2423978"/>
            <a:ext cx="7634342" cy="1384995"/>
          </a:xfrm>
          <a:prstGeom prst="rect">
            <a:avLst/>
          </a:prstGeom>
          <a:noFill/>
        </p:spPr>
        <p:txBody>
          <a:bodyPr wrap="square" rtlCol="0">
            <a:spAutoFit/>
          </a:bodyPr>
          <a:lstStyle/>
          <a:p>
            <a:r>
              <a:rPr lang="en-US" sz="1200" dirty="0"/>
              <a:t>The Items property is set to a default value based on the data type that you specified, but you can set it to a value that suits your needs. If you specified a data type of Table or Record, you may want to change the value of the Items property to match the data schema that you want to input to the component. In this case, you'll change it to a list of strings.</a:t>
            </a:r>
          </a:p>
          <a:p>
            <a:endParaRPr lang="en-US" sz="1200" dirty="0"/>
          </a:p>
          <a:p>
            <a:r>
              <a:rPr lang="en-US" sz="1200" dirty="0"/>
              <a:t>You can set the property's value in the formula bar if you select the name of the property on the Properties tab of the right-hand pane.</a:t>
            </a:r>
          </a:p>
        </p:txBody>
      </p:sp>
      <p:pic>
        <p:nvPicPr>
          <p:cNvPr id="13" name="Picture 12" descr="A screenshot of a cell phone&#10;&#10;Description automatically generated">
            <a:extLst>
              <a:ext uri="{FF2B5EF4-FFF2-40B4-BE49-F238E27FC236}">
                <a16:creationId xmlns:a16="http://schemas.microsoft.com/office/drawing/2014/main" id="{F0D03005-7723-4529-ADA6-1561B9B22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659" y="4252830"/>
            <a:ext cx="1972235" cy="2067806"/>
          </a:xfrm>
          <a:prstGeom prst="rect">
            <a:avLst/>
          </a:prstGeom>
        </p:spPr>
      </p:pic>
      <p:sp>
        <p:nvSpPr>
          <p:cNvPr id="14" name="TextBox 13">
            <a:extLst>
              <a:ext uri="{FF2B5EF4-FFF2-40B4-BE49-F238E27FC236}">
                <a16:creationId xmlns:a16="http://schemas.microsoft.com/office/drawing/2014/main" id="{47A6D68E-15C7-487C-A4A5-BB4E2E49298E}"/>
              </a:ext>
            </a:extLst>
          </p:cNvPr>
          <p:cNvSpPr txBox="1"/>
          <p:nvPr/>
        </p:nvSpPr>
        <p:spPr>
          <a:xfrm>
            <a:off x="0" y="0"/>
            <a:ext cx="2728537" cy="369332"/>
          </a:xfrm>
          <a:prstGeom prst="rect">
            <a:avLst/>
          </a:prstGeom>
          <a:noFill/>
        </p:spPr>
        <p:txBody>
          <a:bodyPr wrap="square" rtlCol="0">
            <a:spAutoFit/>
          </a:bodyPr>
          <a:lstStyle/>
          <a:p>
            <a:r>
              <a:rPr lang="en-US" dirty="0"/>
              <a:t>Create Component</a:t>
            </a:r>
          </a:p>
        </p:txBody>
      </p:sp>
    </p:spTree>
    <p:extLst>
      <p:ext uri="{BB962C8B-B14F-4D97-AF65-F5344CB8AC3E}">
        <p14:creationId xmlns:p14="http://schemas.microsoft.com/office/powerpoint/2010/main" val="29554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EB507-3DE9-4EF4-ABBA-551FB01DAB9A}"/>
              </a:ext>
            </a:extLst>
          </p:cNvPr>
          <p:cNvSpPr/>
          <p:nvPr/>
        </p:nvSpPr>
        <p:spPr>
          <a:xfrm>
            <a:off x="356795" y="419208"/>
            <a:ext cx="11478410" cy="3046988"/>
          </a:xfrm>
          <a:prstGeom prst="rect">
            <a:avLst/>
          </a:prstGeom>
        </p:spPr>
        <p:txBody>
          <a:bodyPr wrap="square">
            <a:spAutoFit/>
          </a:bodyPr>
          <a:lstStyle/>
          <a:p>
            <a:pPr marL="342900" indent="-342900">
              <a:buFont typeface="+mj-lt"/>
              <a:buAutoNum type="arabicPeriod" startAt="8"/>
            </a:pPr>
            <a:r>
              <a:rPr lang="en-US" dirty="0"/>
              <a:t>In the component, insert a blank vertical Gallery control.</a:t>
            </a:r>
          </a:p>
          <a:p>
            <a:pPr marL="342900" indent="-342900">
              <a:buFont typeface="+mj-lt"/>
              <a:buAutoNum type="arabicPeriod" startAt="8"/>
            </a:pPr>
            <a:endParaRPr lang="en-US" dirty="0"/>
          </a:p>
          <a:p>
            <a:pPr marL="342900" indent="-342900">
              <a:buFont typeface="+mj-lt"/>
              <a:buAutoNum type="arabicPeriod" startAt="8"/>
            </a:pPr>
            <a:r>
              <a:rPr lang="en-US" dirty="0"/>
              <a:t>Make sure that the property list shows the Items property (as it does by default), and then set the value of that property to this expression:  </a:t>
            </a:r>
            <a:r>
              <a:rPr lang="en-US" i="1" dirty="0" err="1"/>
              <a:t>MenuComponent.Items</a:t>
            </a:r>
            <a:endParaRPr lang="en-US" i="1" dirty="0"/>
          </a:p>
          <a:p>
            <a:pPr marL="342900" indent="-342900">
              <a:buFont typeface="+mj-lt"/>
              <a:buAutoNum type="arabicPeriod" startAt="8"/>
            </a:pPr>
            <a:endParaRPr lang="en-US" i="1" dirty="0"/>
          </a:p>
          <a:p>
            <a:pPr lvl="1"/>
            <a:r>
              <a:rPr lang="en-US" sz="1200" dirty="0"/>
              <a:t>This way, the Items property of the Gallery control reads and depends on the Items input property of the component.</a:t>
            </a:r>
          </a:p>
          <a:p>
            <a:pPr marL="342900" indent="-342900">
              <a:buFont typeface="+mj-lt"/>
              <a:buAutoNum type="arabicPeriod" startAt="8"/>
            </a:pPr>
            <a:endParaRPr lang="en-US" dirty="0"/>
          </a:p>
          <a:p>
            <a:pPr marL="342900" indent="-342900">
              <a:buFont typeface="+mj-lt"/>
              <a:buAutoNum type="arabicPeriod" startAt="8"/>
            </a:pPr>
            <a:r>
              <a:rPr lang="en-US" dirty="0"/>
              <a:t>Set the Gallery control's </a:t>
            </a:r>
            <a:r>
              <a:rPr lang="en-US" dirty="0" err="1"/>
              <a:t>BorderThickness</a:t>
            </a:r>
            <a:r>
              <a:rPr lang="en-US" dirty="0"/>
              <a:t> property to 1 and its </a:t>
            </a:r>
            <a:r>
              <a:rPr lang="en-US" dirty="0" err="1"/>
              <a:t>TemplateSize</a:t>
            </a:r>
            <a:r>
              <a:rPr lang="en-US" dirty="0"/>
              <a:t> property to 50.</a:t>
            </a:r>
          </a:p>
          <a:p>
            <a:pPr marL="342900" indent="-342900">
              <a:buFont typeface="+mj-lt"/>
              <a:buAutoNum type="arabicPeriod" startAt="8"/>
            </a:pPr>
            <a:endParaRPr lang="en-US" dirty="0"/>
          </a:p>
          <a:p>
            <a:pPr marL="342900" indent="-342900">
              <a:buFont typeface="+mj-lt"/>
              <a:buAutoNum type="arabicPeriod" startAt="8"/>
            </a:pPr>
            <a:r>
              <a:rPr lang="en-US" dirty="0"/>
              <a:t>In the template of the Gallery control, add a Label control.</a:t>
            </a:r>
          </a:p>
          <a:p>
            <a:pPr marL="342900" indent="-342900">
              <a:buFont typeface="+mj-lt"/>
              <a:buAutoNum type="arabicPeriod" startAt="8"/>
            </a:pPr>
            <a:endParaRPr lang="en-US" dirty="0"/>
          </a:p>
        </p:txBody>
      </p:sp>
      <p:sp>
        <p:nvSpPr>
          <p:cNvPr id="3" name="Rectangle 2">
            <a:extLst>
              <a:ext uri="{FF2B5EF4-FFF2-40B4-BE49-F238E27FC236}">
                <a16:creationId xmlns:a16="http://schemas.microsoft.com/office/drawing/2014/main" id="{C5591298-D763-4C08-BC4C-A5315058C582}"/>
              </a:ext>
            </a:extLst>
          </p:cNvPr>
          <p:cNvSpPr/>
          <p:nvPr/>
        </p:nvSpPr>
        <p:spPr>
          <a:xfrm>
            <a:off x="446247" y="3635342"/>
            <a:ext cx="11478410" cy="1200329"/>
          </a:xfrm>
          <a:prstGeom prst="rect">
            <a:avLst/>
          </a:prstGeom>
        </p:spPr>
        <p:txBody>
          <a:bodyPr wrap="square">
            <a:spAutoFit/>
          </a:bodyPr>
          <a:lstStyle/>
          <a:p>
            <a:r>
              <a:rPr lang="en-US" b="1" dirty="0"/>
              <a:t>Next, you'll add the component to a screen and specify a table of strings for the component to show.</a:t>
            </a:r>
          </a:p>
          <a:p>
            <a:endParaRPr lang="en-US" b="1" dirty="0"/>
          </a:p>
          <a:p>
            <a:pPr marL="342900" indent="-342900">
              <a:buFont typeface="+mj-lt"/>
              <a:buAutoNum type="arabicPeriod"/>
            </a:pPr>
            <a:r>
              <a:rPr lang="en-US" dirty="0"/>
              <a:t>In the left navigation bar, select the list of screens, and then select the default screen.</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A770B225-B1E2-44D7-8B0F-7ECBC97F0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857" y="4500677"/>
            <a:ext cx="3164319" cy="1308452"/>
          </a:xfrm>
          <a:prstGeom prst="rect">
            <a:avLst/>
          </a:prstGeom>
        </p:spPr>
      </p:pic>
      <p:sp>
        <p:nvSpPr>
          <p:cNvPr id="6" name="TextBox 5">
            <a:extLst>
              <a:ext uri="{FF2B5EF4-FFF2-40B4-BE49-F238E27FC236}">
                <a16:creationId xmlns:a16="http://schemas.microsoft.com/office/drawing/2014/main" id="{906A652B-C36A-475C-9E90-397E65A8A869}"/>
              </a:ext>
            </a:extLst>
          </p:cNvPr>
          <p:cNvSpPr txBox="1"/>
          <p:nvPr/>
        </p:nvSpPr>
        <p:spPr>
          <a:xfrm>
            <a:off x="0" y="0"/>
            <a:ext cx="2728537" cy="369332"/>
          </a:xfrm>
          <a:prstGeom prst="rect">
            <a:avLst/>
          </a:prstGeom>
          <a:noFill/>
        </p:spPr>
        <p:txBody>
          <a:bodyPr wrap="square" rtlCol="0">
            <a:spAutoFit/>
          </a:bodyPr>
          <a:lstStyle/>
          <a:p>
            <a:r>
              <a:rPr lang="en-US" dirty="0"/>
              <a:t>Create Component</a:t>
            </a:r>
          </a:p>
        </p:txBody>
      </p:sp>
    </p:spTree>
    <p:extLst>
      <p:ext uri="{BB962C8B-B14F-4D97-AF65-F5344CB8AC3E}">
        <p14:creationId xmlns:p14="http://schemas.microsoft.com/office/powerpoint/2010/main" val="326120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C5E660-C7E0-404B-B47F-7D2471CC72F0}"/>
              </a:ext>
            </a:extLst>
          </p:cNvPr>
          <p:cNvSpPr txBox="1"/>
          <p:nvPr/>
        </p:nvSpPr>
        <p:spPr>
          <a:xfrm>
            <a:off x="594360" y="640263"/>
            <a:ext cx="5239512"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bg1"/>
                </a:solidFill>
                <a:latin typeface="+mj-lt"/>
                <a:ea typeface="+mj-ea"/>
                <a:cs typeface="+mj-cs"/>
              </a:rPr>
              <a:t>Create Component</a:t>
            </a:r>
          </a:p>
          <a:p>
            <a:pPr>
              <a:lnSpc>
                <a:spcPct val="90000"/>
              </a:lnSpc>
              <a:spcBef>
                <a:spcPct val="0"/>
              </a:spcBef>
              <a:spcAft>
                <a:spcPts val="600"/>
              </a:spcAft>
            </a:pPr>
            <a:r>
              <a:rPr lang="en-US" sz="2100" b="1" dirty="0"/>
              <a:t>Add the component to a screen</a:t>
            </a:r>
            <a:endParaRPr lang="en-US" sz="2100" kern="1200" dirty="0">
              <a:solidFill>
                <a:schemeClr val="bg1"/>
              </a:solidFill>
              <a:latin typeface="+mj-lt"/>
              <a:ea typeface="+mj-ea"/>
              <a:cs typeface="+mj-cs"/>
            </a:endParaRPr>
          </a:p>
        </p:txBody>
      </p:sp>
      <p:cxnSp>
        <p:nvCxnSpPr>
          <p:cNvPr id="29" name="Straight Connector 28">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B87F77F-D5CF-48B8-88FE-B0A7560A8AC6}"/>
              </a:ext>
            </a:extLst>
          </p:cNvPr>
          <p:cNvSpPr/>
          <p:nvPr/>
        </p:nvSpPr>
        <p:spPr>
          <a:xfrm>
            <a:off x="593610" y="2121763"/>
            <a:ext cx="5235490" cy="3773010"/>
          </a:xfrm>
          <a:prstGeom prst="rect">
            <a:avLst/>
          </a:prstGeom>
        </p:spPr>
        <p:txBody>
          <a:bodyPr vert="horz" lIns="91440" tIns="45720" rIns="91440" bIns="45720" rtlCol="0">
            <a:normAutofit/>
          </a:bodyPr>
          <a:lstStyle/>
          <a:p>
            <a:pPr marL="457200" indent="-342900">
              <a:lnSpc>
                <a:spcPct val="90000"/>
              </a:lnSpc>
              <a:spcAft>
                <a:spcPts val="600"/>
              </a:spcAft>
              <a:buFont typeface="+mj-lt"/>
              <a:buAutoNum type="arabicPeriod" startAt="2"/>
            </a:pPr>
            <a:r>
              <a:rPr lang="en-US" sz="1400" dirty="0">
                <a:solidFill>
                  <a:schemeClr val="bg1"/>
                </a:solidFill>
              </a:rPr>
              <a:t>On the Insert tab, open the Components menu, and then select </a:t>
            </a:r>
            <a:r>
              <a:rPr lang="en-US" sz="1400" dirty="0" err="1">
                <a:solidFill>
                  <a:schemeClr val="bg1"/>
                </a:solidFill>
              </a:rPr>
              <a:t>MenuComponent</a:t>
            </a:r>
            <a:r>
              <a:rPr lang="en-US" sz="1400" dirty="0">
                <a:solidFill>
                  <a:schemeClr val="bg1"/>
                </a:solidFill>
              </a:rPr>
              <a:t>.</a:t>
            </a:r>
          </a:p>
          <a:p>
            <a:pPr marL="457200" indent="-342900">
              <a:lnSpc>
                <a:spcPct val="90000"/>
              </a:lnSpc>
              <a:spcAft>
                <a:spcPts val="600"/>
              </a:spcAft>
              <a:buFont typeface="+mj-lt"/>
              <a:buAutoNum type="arabicPeriod" startAt="2"/>
            </a:pPr>
            <a:endParaRPr lang="en-US" sz="1400" dirty="0">
              <a:solidFill>
                <a:schemeClr val="bg1"/>
              </a:solidFill>
            </a:endParaRPr>
          </a:p>
          <a:p>
            <a:pPr marL="114300" indent="-342900">
              <a:lnSpc>
                <a:spcPct val="90000"/>
              </a:lnSpc>
              <a:spcAft>
                <a:spcPts val="600"/>
              </a:spcAft>
              <a:buFont typeface="+mj-lt"/>
              <a:buAutoNum type="arabicPeriod" startAt="2"/>
            </a:pPr>
            <a:r>
              <a:rPr lang="en-US" sz="1400" dirty="0">
                <a:solidFill>
                  <a:schemeClr val="bg1"/>
                </a:solidFill>
              </a:rPr>
              <a:t>The new component is named MenuComponent_1 by default.</a:t>
            </a:r>
          </a:p>
          <a:p>
            <a:pPr marL="342900" indent="-342900">
              <a:lnSpc>
                <a:spcPct val="90000"/>
              </a:lnSpc>
              <a:spcAft>
                <a:spcPts val="600"/>
              </a:spcAft>
              <a:buFont typeface="+mj-lt"/>
              <a:buAutoNum type="arabicPeriod" startAt="2"/>
            </a:pPr>
            <a:endParaRPr lang="en-US" sz="1400" dirty="0">
              <a:solidFill>
                <a:schemeClr val="bg1"/>
              </a:solidFill>
            </a:endParaRPr>
          </a:p>
          <a:p>
            <a:pPr marL="342900" indent="-342900">
              <a:lnSpc>
                <a:spcPct val="90000"/>
              </a:lnSpc>
              <a:spcAft>
                <a:spcPts val="600"/>
              </a:spcAft>
              <a:buFont typeface="+mj-lt"/>
              <a:buAutoNum type="arabicPeriod" startAt="2"/>
            </a:pPr>
            <a:endParaRPr lang="en-US" sz="1400" dirty="0">
              <a:solidFill>
                <a:schemeClr val="bg1"/>
              </a:solidFill>
            </a:endParaRPr>
          </a:p>
          <a:p>
            <a:pPr marL="457200" indent="-342900">
              <a:lnSpc>
                <a:spcPct val="90000"/>
              </a:lnSpc>
              <a:spcAft>
                <a:spcPts val="600"/>
              </a:spcAft>
              <a:buFont typeface="+mj-lt"/>
              <a:buAutoNum type="arabicPeriod" startAt="2"/>
            </a:pPr>
            <a:r>
              <a:rPr lang="en-US" sz="1400" dirty="0">
                <a:solidFill>
                  <a:schemeClr val="bg1"/>
                </a:solidFill>
              </a:rPr>
              <a:t>Set the Items property of MenuComponent_1 to this formula: </a:t>
            </a:r>
            <a:r>
              <a:rPr lang="en-US" sz="1400" i="1" dirty="0">
                <a:solidFill>
                  <a:schemeClr val="bg1"/>
                </a:solidFill>
              </a:rPr>
              <a:t>Table({</a:t>
            </a:r>
            <a:r>
              <a:rPr lang="en-US" sz="1400" i="1" dirty="0" err="1">
                <a:solidFill>
                  <a:schemeClr val="bg1"/>
                </a:solidFill>
              </a:rPr>
              <a:t>Item:"Home</a:t>
            </a:r>
            <a:r>
              <a:rPr lang="en-US" sz="1400" i="1" dirty="0">
                <a:solidFill>
                  <a:schemeClr val="bg1"/>
                </a:solidFill>
              </a:rPr>
              <a:t>"}, {</a:t>
            </a:r>
            <a:r>
              <a:rPr lang="en-US" sz="1400" i="1" dirty="0" err="1">
                <a:solidFill>
                  <a:schemeClr val="bg1"/>
                </a:solidFill>
              </a:rPr>
              <a:t>Item:"Admin</a:t>
            </a:r>
            <a:r>
              <a:rPr lang="en-US" sz="1400" i="1" dirty="0">
                <a:solidFill>
                  <a:schemeClr val="bg1"/>
                </a:solidFill>
              </a:rPr>
              <a:t>"}, {</a:t>
            </a:r>
            <a:r>
              <a:rPr lang="en-US" sz="1400" i="1" dirty="0" err="1">
                <a:solidFill>
                  <a:schemeClr val="bg1"/>
                </a:solidFill>
              </a:rPr>
              <a:t>Item:"About</a:t>
            </a:r>
            <a:r>
              <a:rPr lang="en-US" sz="1400" i="1" dirty="0">
                <a:solidFill>
                  <a:schemeClr val="bg1"/>
                </a:solidFill>
              </a:rPr>
              <a:t>"}, {</a:t>
            </a:r>
            <a:r>
              <a:rPr lang="en-US" sz="1400" i="1" dirty="0" err="1">
                <a:solidFill>
                  <a:schemeClr val="bg1"/>
                </a:solidFill>
              </a:rPr>
              <a:t>Item:"Help</a:t>
            </a:r>
            <a:r>
              <a:rPr lang="en-US" sz="1400" i="1" dirty="0">
                <a:solidFill>
                  <a:schemeClr val="bg1"/>
                </a:solidFill>
              </a:rPr>
              <a:t>"})</a:t>
            </a:r>
          </a:p>
          <a:p>
            <a:pPr marL="342900" indent="-228600">
              <a:lnSpc>
                <a:spcPct val="90000"/>
              </a:lnSpc>
              <a:spcAft>
                <a:spcPts val="600"/>
              </a:spcAft>
              <a:buFont typeface="Arial" panose="020B0604020202020204" pitchFamily="34" charset="0"/>
              <a:buChar char="•"/>
            </a:pPr>
            <a:endParaRPr lang="en-US" sz="1400" dirty="0">
              <a:solidFill>
                <a:schemeClr val="bg1"/>
              </a:solidFill>
            </a:endParaRPr>
          </a:p>
          <a:p>
            <a:pPr marL="342900" indent="-228600">
              <a:lnSpc>
                <a:spcPct val="90000"/>
              </a:lnSpc>
              <a:spcAft>
                <a:spcPts val="600"/>
              </a:spcAft>
              <a:buFont typeface="Arial" panose="020B0604020202020204" pitchFamily="34" charset="0"/>
              <a:buChar char="•"/>
            </a:pPr>
            <a:endParaRPr lang="en-US" sz="1400" dirty="0">
              <a:solidFill>
                <a:schemeClr val="bg1"/>
              </a:solidFill>
            </a:endParaRPr>
          </a:p>
          <a:p>
            <a:pPr>
              <a:lnSpc>
                <a:spcPct val="90000"/>
              </a:lnSpc>
              <a:spcAft>
                <a:spcPts val="600"/>
              </a:spcAft>
            </a:pPr>
            <a:r>
              <a:rPr lang="en-US" sz="1400" b="1" dirty="0">
                <a:solidFill>
                  <a:schemeClr val="bg1"/>
                </a:solidFill>
              </a:rPr>
              <a:t>Next, you'll create an output property that reflects the item that the user selects in the menu.</a:t>
            </a:r>
          </a:p>
          <a:p>
            <a:pPr indent="-228600">
              <a:lnSpc>
                <a:spcPct val="90000"/>
              </a:lnSpc>
              <a:spcAft>
                <a:spcPts val="600"/>
              </a:spcAft>
              <a:buFont typeface="Arial" panose="020B0604020202020204" pitchFamily="34" charset="0"/>
              <a:buChar char="•"/>
            </a:pPr>
            <a:endParaRPr lang="en-US" sz="1400"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762B2E98-7A13-4A4E-88CE-E77CF50671EE}"/>
              </a:ext>
            </a:extLst>
          </p:cNvPr>
          <p:cNvPicPr>
            <a:picLocks noChangeAspect="1"/>
          </p:cNvPicPr>
          <p:nvPr/>
        </p:nvPicPr>
        <p:blipFill rotWithShape="1">
          <a:blip r:embed="rId2">
            <a:extLst>
              <a:ext uri="{28A0092B-C50C-407E-A947-70E740481C1C}">
                <a14:useLocalDpi xmlns:a14="http://schemas.microsoft.com/office/drawing/2010/main" val="0"/>
              </a:ext>
            </a:extLst>
          </a:blip>
          <a:srcRect l="3610" r="14105"/>
          <a:stretch/>
        </p:blipFill>
        <p:spPr>
          <a:xfrm>
            <a:off x="6580632" y="1594163"/>
            <a:ext cx="5126736" cy="3514225"/>
          </a:xfrm>
          <a:prstGeom prst="rect">
            <a:avLst/>
          </a:prstGeom>
        </p:spPr>
      </p:pic>
    </p:spTree>
    <p:extLst>
      <p:ext uri="{BB962C8B-B14F-4D97-AF65-F5344CB8AC3E}">
        <p14:creationId xmlns:p14="http://schemas.microsoft.com/office/powerpoint/2010/main" val="165294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AA52D1-1434-462F-B507-640AEE149268}"/>
              </a:ext>
            </a:extLst>
          </p:cNvPr>
          <p:cNvSpPr txBox="1"/>
          <p:nvPr/>
        </p:nvSpPr>
        <p:spPr>
          <a:xfrm>
            <a:off x="594360" y="640263"/>
            <a:ext cx="5239512"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bg1"/>
                </a:solidFill>
                <a:latin typeface="+mj-lt"/>
                <a:ea typeface="+mj-ea"/>
                <a:cs typeface="+mj-cs"/>
              </a:rPr>
              <a:t>Create Component</a:t>
            </a:r>
          </a:p>
        </p:txBody>
      </p:sp>
      <p:cxnSp>
        <p:nvCxnSpPr>
          <p:cNvPr id="14"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EFBAFF6-D6B3-48F7-BCD8-CC15CFDC21B6}"/>
              </a:ext>
            </a:extLst>
          </p:cNvPr>
          <p:cNvSpPr/>
          <p:nvPr/>
        </p:nvSpPr>
        <p:spPr>
          <a:xfrm>
            <a:off x="593610" y="2121763"/>
            <a:ext cx="5235490" cy="3773010"/>
          </a:xfrm>
          <a:prstGeom prst="rect">
            <a:avLst/>
          </a:prstGeom>
        </p:spPr>
        <p:txBody>
          <a:bodyPr vert="horz" lIns="91440" tIns="45720" rIns="91440" bIns="45720" rtlCol="0">
            <a:normAutofit/>
          </a:bodyPr>
          <a:lstStyle/>
          <a:p>
            <a:pPr marL="457200" indent="-342900">
              <a:lnSpc>
                <a:spcPct val="90000"/>
              </a:lnSpc>
              <a:spcAft>
                <a:spcPts val="600"/>
              </a:spcAft>
              <a:buFont typeface="+mj-lt"/>
              <a:buAutoNum type="arabicPeriod" startAt="5"/>
            </a:pPr>
            <a:r>
              <a:rPr lang="en-US" sz="1400" dirty="0">
                <a:solidFill>
                  <a:schemeClr val="bg1"/>
                </a:solidFill>
              </a:rPr>
              <a:t>Open the list of components, and then select </a:t>
            </a:r>
            <a:r>
              <a:rPr lang="en-US" sz="1400" dirty="0" err="1">
                <a:solidFill>
                  <a:schemeClr val="bg1"/>
                </a:solidFill>
              </a:rPr>
              <a:t>MenuComponent</a:t>
            </a:r>
            <a:r>
              <a:rPr lang="en-US" sz="1400" dirty="0">
                <a:solidFill>
                  <a:schemeClr val="bg1"/>
                </a:solidFill>
              </a:rPr>
              <a:t>.</a:t>
            </a:r>
          </a:p>
          <a:p>
            <a:pPr marL="457200" indent="-342900">
              <a:lnSpc>
                <a:spcPct val="90000"/>
              </a:lnSpc>
              <a:spcAft>
                <a:spcPts val="600"/>
              </a:spcAft>
              <a:buFont typeface="+mj-lt"/>
              <a:buAutoNum type="arabicPeriod" startAt="5"/>
            </a:pPr>
            <a:endParaRPr lang="en-US" sz="1400" dirty="0">
              <a:solidFill>
                <a:schemeClr val="bg1"/>
              </a:solidFill>
            </a:endParaRPr>
          </a:p>
          <a:p>
            <a:pPr marL="457200" indent="-342900">
              <a:lnSpc>
                <a:spcPct val="90000"/>
              </a:lnSpc>
              <a:spcAft>
                <a:spcPts val="600"/>
              </a:spcAft>
              <a:buFont typeface="+mj-lt"/>
              <a:buAutoNum type="arabicPeriod" startAt="5"/>
            </a:pPr>
            <a:r>
              <a:rPr lang="en-US" sz="1400" dirty="0">
                <a:solidFill>
                  <a:schemeClr val="bg1"/>
                </a:solidFill>
              </a:rPr>
              <a:t>In the right-hand pane, select the Properties tab, and then select New custom property.</a:t>
            </a:r>
          </a:p>
          <a:p>
            <a:pPr marL="457200" indent="-342900">
              <a:lnSpc>
                <a:spcPct val="90000"/>
              </a:lnSpc>
              <a:spcAft>
                <a:spcPts val="600"/>
              </a:spcAft>
              <a:buFont typeface="+mj-lt"/>
              <a:buAutoNum type="arabicPeriod" startAt="5"/>
            </a:pPr>
            <a:endParaRPr lang="en-US" sz="1400" dirty="0">
              <a:solidFill>
                <a:schemeClr val="bg1"/>
              </a:solidFill>
            </a:endParaRPr>
          </a:p>
          <a:p>
            <a:pPr marL="457200" indent="-342900">
              <a:lnSpc>
                <a:spcPct val="90000"/>
              </a:lnSpc>
              <a:spcAft>
                <a:spcPts val="600"/>
              </a:spcAft>
              <a:buFont typeface="+mj-lt"/>
              <a:buAutoNum type="arabicPeriod" startAt="5"/>
            </a:pPr>
            <a:r>
              <a:rPr lang="en-US" sz="1400" dirty="0">
                <a:solidFill>
                  <a:schemeClr val="bg1"/>
                </a:solidFill>
              </a:rPr>
              <a:t>In the Display name, Property name, and Description boxes, type or paste Selected.</a:t>
            </a:r>
          </a:p>
          <a:p>
            <a:pPr marL="457200" indent="-342900">
              <a:lnSpc>
                <a:spcPct val="90000"/>
              </a:lnSpc>
              <a:spcAft>
                <a:spcPts val="600"/>
              </a:spcAft>
              <a:buFont typeface="+mj-lt"/>
              <a:buAutoNum type="arabicPeriod" startAt="5"/>
            </a:pPr>
            <a:endParaRPr lang="en-US" sz="1400" dirty="0">
              <a:solidFill>
                <a:schemeClr val="bg1"/>
              </a:solidFill>
            </a:endParaRPr>
          </a:p>
          <a:p>
            <a:pPr marL="457200" indent="-342900">
              <a:lnSpc>
                <a:spcPct val="90000"/>
              </a:lnSpc>
              <a:spcAft>
                <a:spcPts val="600"/>
              </a:spcAft>
              <a:buFont typeface="+mj-lt"/>
              <a:buAutoNum type="arabicPeriod" startAt="5"/>
            </a:pPr>
            <a:r>
              <a:rPr lang="en-US" sz="1400" dirty="0">
                <a:solidFill>
                  <a:schemeClr val="bg1"/>
                </a:solidFill>
              </a:rPr>
              <a:t>Under Property type, select Output, and then select Create.</a:t>
            </a:r>
          </a:p>
          <a:p>
            <a:pPr marL="457200" indent="-342900">
              <a:lnSpc>
                <a:spcPct val="90000"/>
              </a:lnSpc>
              <a:spcAft>
                <a:spcPts val="600"/>
              </a:spcAft>
              <a:buFont typeface="+mj-lt"/>
              <a:buAutoNum type="arabicPeriod" startAt="5"/>
            </a:pPr>
            <a:endParaRPr lang="en-US" sz="1400" dirty="0">
              <a:solidFill>
                <a:schemeClr val="bg1"/>
              </a:solidFill>
            </a:endParaRPr>
          </a:p>
          <a:p>
            <a:pPr marL="457200" indent="-342900">
              <a:lnSpc>
                <a:spcPct val="90000"/>
              </a:lnSpc>
              <a:spcAft>
                <a:spcPts val="600"/>
              </a:spcAft>
              <a:buFont typeface="+mj-lt"/>
              <a:buAutoNum type="arabicPeriod" startAt="5"/>
            </a:pPr>
            <a:r>
              <a:rPr lang="en-US" sz="1400" dirty="0">
                <a:solidFill>
                  <a:schemeClr val="bg1"/>
                </a:solidFill>
              </a:rPr>
              <a:t>On the Advanced tab, set the value of the Selected property to this expression, adjusting the numeral in the gallery name if necessary: </a:t>
            </a:r>
            <a:r>
              <a:rPr lang="en-US" sz="1400" i="1" dirty="0">
                <a:solidFill>
                  <a:schemeClr val="bg1"/>
                </a:solidFill>
              </a:rPr>
              <a:t>Gallery1.Selected.Item</a:t>
            </a:r>
          </a:p>
        </p:txBody>
      </p:sp>
      <p:pic>
        <p:nvPicPr>
          <p:cNvPr id="4" name="Picture 3" descr="A screenshot of a cell phone&#10;&#10;Description automatically generated">
            <a:extLst>
              <a:ext uri="{FF2B5EF4-FFF2-40B4-BE49-F238E27FC236}">
                <a16:creationId xmlns:a16="http://schemas.microsoft.com/office/drawing/2014/main" id="{3A936DB5-0ABC-4468-8FB7-D043B3B22CC8}"/>
              </a:ext>
            </a:extLst>
          </p:cNvPr>
          <p:cNvPicPr>
            <a:picLocks noChangeAspect="1"/>
          </p:cNvPicPr>
          <p:nvPr/>
        </p:nvPicPr>
        <p:blipFill rotWithShape="1">
          <a:blip r:embed="rId2">
            <a:extLst>
              <a:ext uri="{28A0092B-C50C-407E-A947-70E740481C1C}">
                <a14:useLocalDpi xmlns:a14="http://schemas.microsoft.com/office/drawing/2010/main" val="0"/>
              </a:ext>
            </a:extLst>
          </a:blip>
          <a:srcRect t="2270" r="2" b="2"/>
          <a:stretch/>
        </p:blipFill>
        <p:spPr>
          <a:xfrm>
            <a:off x="6580632" y="733406"/>
            <a:ext cx="5126736" cy="5235738"/>
          </a:xfrm>
          <a:prstGeom prst="rect">
            <a:avLst/>
          </a:prstGeom>
        </p:spPr>
      </p:pic>
      <p:sp>
        <p:nvSpPr>
          <p:cNvPr id="6" name="Rectangle 5">
            <a:extLst>
              <a:ext uri="{FF2B5EF4-FFF2-40B4-BE49-F238E27FC236}">
                <a16:creationId xmlns:a16="http://schemas.microsoft.com/office/drawing/2014/main" id="{81B81D59-0F7C-4C16-ABA6-0C493536E758}"/>
              </a:ext>
            </a:extLst>
          </p:cNvPr>
          <p:cNvSpPr/>
          <p:nvPr/>
        </p:nvSpPr>
        <p:spPr>
          <a:xfrm>
            <a:off x="707023" y="1574310"/>
            <a:ext cx="3592458" cy="341632"/>
          </a:xfrm>
          <a:prstGeom prst="rect">
            <a:avLst/>
          </a:prstGeom>
        </p:spPr>
        <p:txBody>
          <a:bodyPr wrap="none">
            <a:spAutoFit/>
          </a:bodyPr>
          <a:lstStyle/>
          <a:p>
            <a:pPr>
              <a:lnSpc>
                <a:spcPct val="90000"/>
              </a:lnSpc>
              <a:spcBef>
                <a:spcPct val="0"/>
              </a:spcBef>
              <a:spcAft>
                <a:spcPts val="600"/>
              </a:spcAft>
            </a:pPr>
            <a:r>
              <a:rPr lang="en-US" b="1" dirty="0"/>
              <a:t>Add the component to a screen</a:t>
            </a:r>
            <a:endParaRPr lang="en-US" dirty="0">
              <a:solidFill>
                <a:schemeClr val="bg1"/>
              </a:solidFill>
            </a:endParaRPr>
          </a:p>
        </p:txBody>
      </p:sp>
    </p:spTree>
    <p:extLst>
      <p:ext uri="{BB962C8B-B14F-4D97-AF65-F5344CB8AC3E}">
        <p14:creationId xmlns:p14="http://schemas.microsoft.com/office/powerpoint/2010/main" val="29476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9D16071-CA6D-49A7-A320-9C3D5E7857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33196" y="1854603"/>
            <a:ext cx="8125607" cy="2962179"/>
          </a:xfrm>
          <a:prstGeom prst="rect">
            <a:avLst/>
          </a:prstGeom>
          <a:effectLst>
            <a:glow rad="304800">
              <a:schemeClr val="tx1">
                <a:alpha val="70000"/>
              </a:schemeClr>
            </a:glow>
          </a:effectLst>
        </p:spPr>
      </p:pic>
    </p:spTree>
    <p:extLst>
      <p:ext uri="{BB962C8B-B14F-4D97-AF65-F5344CB8AC3E}">
        <p14:creationId xmlns:p14="http://schemas.microsoft.com/office/powerpoint/2010/main" val="293954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E2684-CFDF-4CAF-A35D-E1A542295B40}"/>
              </a:ext>
            </a:extLst>
          </p:cNvPr>
          <p:cNvSpPr txBox="1"/>
          <p:nvPr/>
        </p:nvSpPr>
        <p:spPr>
          <a:xfrm>
            <a:off x="838200" y="2289748"/>
            <a:ext cx="4114800" cy="338328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000" kern="1200">
                <a:solidFill>
                  <a:schemeClr val="tx1"/>
                </a:solidFill>
                <a:latin typeface="+mj-lt"/>
                <a:ea typeface="+mj-ea"/>
                <a:cs typeface="+mj-cs"/>
              </a:rPr>
              <a:t>Create Component</a:t>
            </a:r>
          </a:p>
        </p:txBody>
      </p:sp>
      <p:sp>
        <p:nvSpPr>
          <p:cNvPr id="2" name="Rectangle 1">
            <a:extLst>
              <a:ext uri="{FF2B5EF4-FFF2-40B4-BE49-F238E27FC236}">
                <a16:creationId xmlns:a16="http://schemas.microsoft.com/office/drawing/2014/main" id="{5F021F9B-29DC-439A-AFBB-12D7C7395B63}"/>
              </a:ext>
            </a:extLst>
          </p:cNvPr>
          <p:cNvSpPr/>
          <p:nvPr/>
        </p:nvSpPr>
        <p:spPr>
          <a:xfrm>
            <a:off x="5936104" y="1162878"/>
            <a:ext cx="5417695" cy="3965713"/>
          </a:xfrm>
          <a:prstGeom prst="rect">
            <a:avLst/>
          </a:prstGeom>
        </p:spPr>
        <p:txBody>
          <a:bodyPr vert="horz" lIns="91440" tIns="45720" rIns="91440" bIns="45720" rtlCol="0" anchor="t">
            <a:normAutofit/>
          </a:bodyPr>
          <a:lstStyle/>
          <a:p>
            <a:pPr marL="457200" indent="-342900">
              <a:lnSpc>
                <a:spcPct val="90000"/>
              </a:lnSpc>
              <a:spcAft>
                <a:spcPts val="600"/>
              </a:spcAft>
              <a:buFont typeface="+mj-lt"/>
              <a:buAutoNum type="arabicPeriod" startAt="10"/>
            </a:pPr>
            <a:r>
              <a:rPr lang="en-US" sz="1400" dirty="0"/>
              <a:t>On the default screen of the app, add a label, and set its Text property to this expression, adjusting the numeral in the component name if necessary:  </a:t>
            </a:r>
            <a:r>
              <a:rPr lang="en-US" sz="1400" i="1" dirty="0"/>
              <a:t>MenuComponent_1.Selected</a:t>
            </a:r>
          </a:p>
          <a:p>
            <a:pPr marL="457200" indent="-342900">
              <a:lnSpc>
                <a:spcPct val="90000"/>
              </a:lnSpc>
              <a:spcAft>
                <a:spcPts val="600"/>
              </a:spcAft>
              <a:buFont typeface="+mj-lt"/>
              <a:buAutoNum type="arabicPeriod" startAt="10"/>
            </a:pPr>
            <a:endParaRPr lang="en-US" sz="1400" dirty="0"/>
          </a:p>
          <a:p>
            <a:pPr marL="228600" lvl="1">
              <a:lnSpc>
                <a:spcPct val="90000"/>
              </a:lnSpc>
              <a:spcAft>
                <a:spcPts val="600"/>
              </a:spcAft>
            </a:pPr>
            <a:r>
              <a:rPr lang="en-US" sz="1400" dirty="0"/>
              <a:t>Note that MenuComponent_1 is the default name of an instance, not the name of the component definition. You can rename any instance.</a:t>
            </a:r>
          </a:p>
          <a:p>
            <a:pPr marL="457200" indent="-342900">
              <a:lnSpc>
                <a:spcPct val="90000"/>
              </a:lnSpc>
              <a:spcAft>
                <a:spcPts val="600"/>
              </a:spcAft>
              <a:buFont typeface="+mj-lt"/>
              <a:buAutoNum type="arabicPeriod" startAt="10"/>
            </a:pPr>
            <a:endParaRPr lang="en-US" sz="1400" dirty="0"/>
          </a:p>
          <a:p>
            <a:pPr marL="457200" indent="-342900">
              <a:lnSpc>
                <a:spcPct val="90000"/>
              </a:lnSpc>
              <a:spcAft>
                <a:spcPts val="600"/>
              </a:spcAft>
              <a:buFont typeface="+mj-lt"/>
              <a:buAutoNum type="arabicPeriod" startAt="10"/>
            </a:pPr>
            <a:r>
              <a:rPr lang="en-US" sz="1400" dirty="0"/>
              <a:t>While holding down the Alt key, select each item in the menu.</a:t>
            </a:r>
          </a:p>
          <a:p>
            <a:pPr marL="457200" indent="-342900">
              <a:lnSpc>
                <a:spcPct val="90000"/>
              </a:lnSpc>
              <a:spcAft>
                <a:spcPts val="600"/>
              </a:spcAft>
              <a:buFont typeface="+mj-lt"/>
              <a:buAutoNum type="arabicPeriod" startAt="10"/>
            </a:pPr>
            <a:endParaRPr lang="en-US" sz="1400" dirty="0"/>
          </a:p>
          <a:p>
            <a:pPr marL="228600" lvl="1">
              <a:lnSpc>
                <a:spcPct val="90000"/>
              </a:lnSpc>
              <a:spcAft>
                <a:spcPts val="600"/>
              </a:spcAft>
            </a:pPr>
            <a:r>
              <a:rPr lang="en-US" sz="1400" dirty="0"/>
              <a:t>The Label control reflects the menu item that you selected most recently.</a:t>
            </a:r>
          </a:p>
        </p:txBody>
      </p:sp>
      <p:sp>
        <p:nvSpPr>
          <p:cNvPr id="12" name="TextBox 11">
            <a:extLst>
              <a:ext uri="{FF2B5EF4-FFF2-40B4-BE49-F238E27FC236}">
                <a16:creationId xmlns:a16="http://schemas.microsoft.com/office/drawing/2014/main" id="{6F0F6BCD-8453-49F3-BDBF-E5ACBE7AD012}"/>
              </a:ext>
            </a:extLst>
          </p:cNvPr>
          <p:cNvSpPr txBox="1"/>
          <p:nvPr/>
        </p:nvSpPr>
        <p:spPr>
          <a:xfrm>
            <a:off x="2836752" y="5442195"/>
            <a:ext cx="6518495" cy="461665"/>
          </a:xfrm>
          <a:prstGeom prst="rect">
            <a:avLst/>
          </a:prstGeom>
          <a:noFill/>
        </p:spPr>
        <p:txBody>
          <a:bodyPr wrap="square" rtlCol="0">
            <a:spAutoFit/>
          </a:bodyPr>
          <a:lstStyle/>
          <a:p>
            <a:r>
              <a:rPr lang="en-US" sz="2400" b="1" dirty="0"/>
              <a:t>Congrats, you’ve built your first component </a:t>
            </a:r>
          </a:p>
        </p:txBody>
      </p:sp>
      <p:sp>
        <p:nvSpPr>
          <p:cNvPr id="5" name="Rectangle 4">
            <a:extLst>
              <a:ext uri="{FF2B5EF4-FFF2-40B4-BE49-F238E27FC236}">
                <a16:creationId xmlns:a16="http://schemas.microsoft.com/office/drawing/2014/main" id="{48E802EF-5249-473D-9862-54C9B33864E4}"/>
              </a:ext>
            </a:extLst>
          </p:cNvPr>
          <p:cNvSpPr/>
          <p:nvPr/>
        </p:nvSpPr>
        <p:spPr>
          <a:xfrm>
            <a:off x="838200" y="3810572"/>
            <a:ext cx="3592458" cy="341632"/>
          </a:xfrm>
          <a:prstGeom prst="rect">
            <a:avLst/>
          </a:prstGeom>
        </p:spPr>
        <p:txBody>
          <a:bodyPr wrap="none">
            <a:spAutoFit/>
          </a:bodyPr>
          <a:lstStyle/>
          <a:p>
            <a:pPr>
              <a:lnSpc>
                <a:spcPct val="90000"/>
              </a:lnSpc>
              <a:spcBef>
                <a:spcPct val="0"/>
              </a:spcBef>
              <a:spcAft>
                <a:spcPts val="600"/>
              </a:spcAft>
            </a:pPr>
            <a:r>
              <a:rPr lang="en-US" b="1" dirty="0"/>
              <a:t>Add the component to a screen</a:t>
            </a:r>
            <a:endParaRPr lang="en-US" dirty="0">
              <a:solidFill>
                <a:schemeClr val="bg1"/>
              </a:solidFill>
            </a:endParaRPr>
          </a:p>
        </p:txBody>
      </p:sp>
    </p:spTree>
    <p:extLst>
      <p:ext uri="{BB962C8B-B14F-4D97-AF65-F5344CB8AC3E}">
        <p14:creationId xmlns:p14="http://schemas.microsoft.com/office/powerpoint/2010/main" val="396402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3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4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5ED2504-CB60-4CEF-A2FC-AAFFCCB4203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a:solidFill>
                  <a:srgbClr val="FFFFFF"/>
                </a:solidFill>
                <a:latin typeface="+mj-lt"/>
                <a:ea typeface="+mj-ea"/>
                <a:cs typeface="+mj-cs"/>
              </a:rPr>
              <a:t>Component Specifics</a:t>
            </a:r>
          </a:p>
        </p:txBody>
      </p:sp>
      <p:sp>
        <p:nvSpPr>
          <p:cNvPr id="61" name="Text Placeholder 2">
            <a:extLst>
              <a:ext uri="{FF2B5EF4-FFF2-40B4-BE49-F238E27FC236}">
                <a16:creationId xmlns:a16="http://schemas.microsoft.com/office/drawing/2014/main" id="{6B685954-85B9-4902-BE7F-31351881C1D7}"/>
              </a:ext>
            </a:extLst>
          </p:cNvPr>
          <p:cNvSpPr>
            <a:spLocks noGrp="1"/>
          </p:cNvSpPr>
          <p:nvPr>
            <p:ph type="body" sz="half" idx="2"/>
          </p:nvPr>
        </p:nvSpPr>
        <p:spPr>
          <a:xfrm>
            <a:off x="6082110" y="268357"/>
            <a:ext cx="4791299" cy="6460434"/>
          </a:xfrm>
        </p:spPr>
        <p:txBody>
          <a:bodyPr vert="horz" lIns="91440" tIns="45720" rIns="91440" bIns="45720" rtlCol="0" anchor="ctr">
            <a:normAutofit/>
          </a:bodyPr>
          <a:lstStyle/>
          <a:p>
            <a:r>
              <a:rPr lang="en-US" sz="1100" dirty="0">
                <a:solidFill>
                  <a:srgbClr val="000000"/>
                </a:solidFill>
              </a:rPr>
              <a:t>Think of a component as an encapsulated black box with properties as the interface. You can't access controls in the component from outside of the component, and you can't refer to anything outside of the component from inside the component. If you try, an error appears. Scope restrictions keep the data contract of a component simple and cohesive, and it helps enable seamless component-definition updates, especially across apps. You can update the data contract of the component by creating one or more custom properties.</a:t>
            </a:r>
          </a:p>
          <a:p>
            <a:endParaRPr lang="en-US" sz="1100" dirty="0">
              <a:solidFill>
                <a:srgbClr val="000000"/>
              </a:solidFill>
            </a:endParaRPr>
          </a:p>
          <a:p>
            <a:r>
              <a:rPr lang="en-US" sz="1100" dirty="0">
                <a:solidFill>
                  <a:srgbClr val="000000"/>
                </a:solidFill>
              </a:rPr>
              <a:t>Components don't support the </a:t>
            </a:r>
            <a:r>
              <a:rPr lang="en-US" sz="1100" dirty="0" err="1">
                <a:solidFill>
                  <a:srgbClr val="000000"/>
                </a:solidFill>
              </a:rPr>
              <a:t>UpdateContext</a:t>
            </a:r>
            <a:r>
              <a:rPr lang="en-US" sz="1100" dirty="0">
                <a:solidFill>
                  <a:srgbClr val="000000"/>
                </a:solidFill>
              </a:rPr>
              <a:t> function, but you can create and update variables in a component by using the Set function. The scope of these variables is limited to the component, but you can access them from outside the component by leveraging custom output properties.</a:t>
            </a:r>
          </a:p>
          <a:p>
            <a:endParaRPr lang="en-US" sz="1100" dirty="0">
              <a:solidFill>
                <a:srgbClr val="000000"/>
              </a:solidFill>
            </a:endParaRPr>
          </a:p>
          <a:p>
            <a:r>
              <a:rPr lang="en-US" sz="1100" dirty="0">
                <a:solidFill>
                  <a:srgbClr val="000000"/>
                </a:solidFill>
              </a:rPr>
              <a:t>If you export a component, you create a local file that you can import to a different app. </a:t>
            </a:r>
          </a:p>
          <a:p>
            <a:endParaRPr lang="en-US" sz="1100" dirty="0">
              <a:solidFill>
                <a:srgbClr val="000000"/>
              </a:solidFill>
            </a:endParaRPr>
          </a:p>
          <a:p>
            <a:r>
              <a:rPr lang="en-US" sz="1100" dirty="0">
                <a:solidFill>
                  <a:srgbClr val="000000"/>
                </a:solidFill>
              </a:rPr>
              <a:t>A component can receive input values and emit data if you create one or more custom properties. These scenarios are advanced and require you to understand formulas and binding contracts.</a:t>
            </a:r>
          </a:p>
          <a:p>
            <a:endParaRPr lang="en-US" sz="1100" dirty="0">
              <a:solidFill>
                <a:srgbClr val="000000"/>
              </a:solidFill>
            </a:endParaRPr>
          </a:p>
          <a:p>
            <a:r>
              <a:rPr lang="en-US" sz="1100" dirty="0">
                <a:solidFill>
                  <a:srgbClr val="000000"/>
                </a:solidFill>
              </a:rPr>
              <a:t>An input property is how a component receives data to be used in the component. Input properties appear in the Properties tab of the right-hand pane if an instance of the component is selected. You can configure input properties with expressions or formulas, just as you configure standard properties in other controls. </a:t>
            </a:r>
          </a:p>
          <a:p>
            <a:endParaRPr lang="en-US" sz="1100" dirty="0">
              <a:solidFill>
                <a:srgbClr val="000000"/>
              </a:solidFill>
            </a:endParaRPr>
          </a:p>
          <a:p>
            <a:r>
              <a:rPr lang="en-US" sz="1100" dirty="0">
                <a:solidFill>
                  <a:srgbClr val="000000"/>
                </a:solidFill>
              </a:rPr>
              <a:t>Output properties can emit data or component state. For example, the Selected property on a Gallery control is an output property. When you create an output property, you can determine what other controls can refer to the component state.</a:t>
            </a:r>
          </a:p>
          <a:p>
            <a:pPr indent="-228600">
              <a:buFont typeface="Arial" panose="020B0604020202020204" pitchFamily="34" charset="0"/>
              <a:buChar char="•"/>
            </a:pPr>
            <a:endParaRPr lang="en-US" sz="1000" dirty="0">
              <a:solidFill>
                <a:srgbClr val="000000"/>
              </a:solidFill>
            </a:endParaRPr>
          </a:p>
        </p:txBody>
      </p:sp>
    </p:spTree>
    <p:extLst>
      <p:ext uri="{BB962C8B-B14F-4D97-AF65-F5344CB8AC3E}">
        <p14:creationId xmlns:p14="http://schemas.microsoft.com/office/powerpoint/2010/main" val="386480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181FB0-B544-471E-8BFC-A52C554E4A95}"/>
              </a:ext>
            </a:extLst>
          </p:cNvPr>
          <p:cNvSpPr>
            <a:spLocks noGrp="1"/>
          </p:cNvSpPr>
          <p:nvPr>
            <p:ph type="body" sz="half" idx="2"/>
          </p:nvPr>
        </p:nvSpPr>
        <p:spPr>
          <a:xfrm>
            <a:off x="6391748" y="152399"/>
            <a:ext cx="5604094" cy="6472335"/>
          </a:xfrm>
        </p:spPr>
        <p:txBody>
          <a:bodyPr/>
          <a:lstStyle/>
          <a:p>
            <a:pPr marL="285750" indent="-285750">
              <a:buFont typeface="Arial" panose="020B0604020202020204" pitchFamily="34" charset="0"/>
              <a:buChar char="•"/>
            </a:pPr>
            <a:r>
              <a:rPr lang="en-US" sz="1800" dirty="0"/>
              <a:t>As of this writing, data sources aren't saved with components, so forms and data tables are disabled.</a:t>
            </a:r>
          </a:p>
          <a:p>
            <a:pPr marL="285750" indent="-285750">
              <a:buFont typeface="Arial" panose="020B0604020202020204" pitchFamily="34" charset="0"/>
              <a:buChar char="•"/>
            </a:pPr>
            <a:r>
              <a:rPr lang="en-US" sz="1800" dirty="0"/>
              <a:t>Power Apps doesn't support collections in components.</a:t>
            </a:r>
          </a:p>
          <a:p>
            <a:pPr marL="285750" indent="-285750">
              <a:buFont typeface="Arial" panose="020B0604020202020204" pitchFamily="34" charset="0"/>
              <a:buChar char="•"/>
            </a:pPr>
            <a:r>
              <a:rPr lang="en-US" sz="1800" dirty="0"/>
              <a:t>Nesting a component inside gallery, form or a </a:t>
            </a:r>
            <a:r>
              <a:rPr lang="en-US" sz="1800" dirty="0" err="1"/>
              <a:t>datacard</a:t>
            </a:r>
            <a:r>
              <a:rPr lang="en-US" sz="1800" dirty="0"/>
              <a:t> isn’t supported.</a:t>
            </a:r>
          </a:p>
          <a:p>
            <a:pPr marL="285750" indent="-285750">
              <a:buFont typeface="Arial" panose="020B0604020202020204" pitchFamily="34" charset="0"/>
              <a:buChar char="•"/>
            </a:pPr>
            <a:r>
              <a:rPr lang="en-US" sz="1800" dirty="0"/>
              <a:t>A master instance of a component is a local master and scoped to the app. If you change a master instance, only copies of the component within the app will reflect the change. Copies in other apps will remain the same unless you import the component library again. All master instances in those apps will be automatically detected and updated.</a:t>
            </a:r>
          </a:p>
          <a:p>
            <a:pPr marL="285750" indent="-285750">
              <a:buFont typeface="Arial" panose="020B0604020202020204" pitchFamily="34" charset="0"/>
              <a:buChar char="•"/>
            </a:pPr>
            <a:r>
              <a:rPr lang="en-US" sz="1800" dirty="0"/>
              <a:t>You can't package media files when you import a component.</a:t>
            </a:r>
          </a:p>
          <a:p>
            <a:pPr marL="285750" indent="-285750">
              <a:buFont typeface="Arial" panose="020B0604020202020204" pitchFamily="34" charset="0"/>
              <a:buChar char="•"/>
            </a:pPr>
            <a:r>
              <a:rPr lang="en-US" sz="1800" dirty="0"/>
              <a:t>No </a:t>
            </a:r>
            <a:r>
              <a:rPr lang="en-US" sz="1800" dirty="0" err="1"/>
              <a:t>OnStart</a:t>
            </a:r>
            <a:r>
              <a:rPr lang="en-US" sz="1800" dirty="0"/>
              <a:t>, </a:t>
            </a:r>
            <a:r>
              <a:rPr lang="en-US" sz="1800" dirty="0" err="1"/>
              <a:t>OnVisible</a:t>
            </a:r>
            <a:r>
              <a:rPr lang="en-US" sz="1800" dirty="0"/>
              <a:t> or </a:t>
            </a:r>
            <a:r>
              <a:rPr lang="en-US" sz="1800" dirty="0" err="1"/>
              <a:t>OnHidden</a:t>
            </a:r>
            <a:r>
              <a:rPr lang="en-US" sz="1800" dirty="0"/>
              <a:t> action which means no simple way of setting default values in centralized way</a:t>
            </a:r>
          </a:p>
        </p:txBody>
      </p:sp>
      <p:sp>
        <p:nvSpPr>
          <p:cNvPr id="4" name="Title 3">
            <a:extLst>
              <a:ext uri="{FF2B5EF4-FFF2-40B4-BE49-F238E27FC236}">
                <a16:creationId xmlns:a16="http://schemas.microsoft.com/office/drawing/2014/main" id="{F5ED2504-CB60-4CEF-A2FC-AAFFCCB4203E}"/>
              </a:ext>
            </a:extLst>
          </p:cNvPr>
          <p:cNvSpPr>
            <a:spLocks noGrp="1"/>
          </p:cNvSpPr>
          <p:nvPr>
            <p:ph type="title"/>
          </p:nvPr>
        </p:nvSpPr>
        <p:spPr/>
        <p:txBody>
          <a:bodyPr/>
          <a:lstStyle/>
          <a:p>
            <a:r>
              <a:rPr lang="en-US"/>
              <a:t>Known limitations</a:t>
            </a:r>
            <a:endParaRPr lang="en-US" dirty="0">
              <a:solidFill>
                <a:schemeClr val="tx1"/>
              </a:solidFill>
            </a:endParaRPr>
          </a:p>
        </p:txBody>
      </p:sp>
    </p:spTree>
    <p:extLst>
      <p:ext uri="{BB962C8B-B14F-4D97-AF65-F5344CB8AC3E}">
        <p14:creationId xmlns:p14="http://schemas.microsoft.com/office/powerpoint/2010/main" val="54365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78E25FA-90CF-4E07-9CE3-8EEDA40F5A87}"/>
              </a:ext>
            </a:extLst>
          </p:cNvPr>
          <p:cNvSpPr>
            <a:spLocks noGrp="1"/>
          </p:cNvSpPr>
          <p:nvPr>
            <p:ph type="title"/>
          </p:nvPr>
        </p:nvSpPr>
        <p:spPr>
          <a:xfrm>
            <a:off x="762000" y="559678"/>
            <a:ext cx="3567915" cy="4952492"/>
          </a:xfrm>
        </p:spPr>
        <p:txBody>
          <a:bodyPr vert="horz" lIns="91440" tIns="45720" rIns="91440" bIns="45720" rtlCol="0" anchor="ctr">
            <a:normAutofit/>
          </a:bodyPr>
          <a:lstStyle/>
          <a:p>
            <a:r>
              <a:rPr lang="en-US" sz="4400" kern="1200">
                <a:solidFill>
                  <a:schemeClr val="bg1"/>
                </a:solidFill>
                <a:latin typeface="+mj-lt"/>
                <a:ea typeface="+mj-ea"/>
                <a:cs typeface="+mj-cs"/>
              </a:rPr>
              <a:t>Resources</a:t>
            </a:r>
          </a:p>
        </p:txBody>
      </p:sp>
      <p:cxnSp>
        <p:nvCxnSpPr>
          <p:cNvPr id="39"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0" name="Text Placeholder 1">
            <a:extLst>
              <a:ext uri="{FF2B5EF4-FFF2-40B4-BE49-F238E27FC236}">
                <a16:creationId xmlns:a16="http://schemas.microsoft.com/office/drawing/2014/main" id="{B9EBF746-F1ED-44BB-B8F1-42824F6767F3}"/>
              </a:ext>
            </a:extLst>
          </p:cNvPr>
          <p:cNvGraphicFramePr/>
          <p:nvPr>
            <p:extLst>
              <p:ext uri="{D42A27DB-BD31-4B8C-83A1-F6EECF244321}">
                <p14:modId xmlns:p14="http://schemas.microsoft.com/office/powerpoint/2010/main" val="174474625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75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E6E3EE-3D84-41BA-B512-AAC60AB5236F}"/>
              </a:ext>
            </a:extLst>
          </p:cNvPr>
          <p:cNvPicPr>
            <a:picLocks noChangeAspect="1"/>
          </p:cNvPicPr>
          <p:nvPr/>
        </p:nvPicPr>
        <p:blipFill rotWithShape="1">
          <a:blip r:embed="rId2"/>
          <a:srcRect l="17600"/>
          <a:stretch/>
        </p:blipFill>
        <p:spPr>
          <a:xfrm>
            <a:off x="20" y="10"/>
            <a:ext cx="7534636" cy="6857990"/>
          </a:xfrm>
          <a:prstGeom prst="rect">
            <a:avLst/>
          </a:prstGeom>
        </p:spPr>
      </p:pic>
      <p:sp>
        <p:nvSpPr>
          <p:cNvPr id="9" name="Rectangle 8">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A6B47E-F6EB-43BF-AD0B-E393D8922EE7}"/>
              </a:ext>
            </a:extLst>
          </p:cNvPr>
          <p:cNvSpPr>
            <a:spLocks noGrp="1"/>
          </p:cNvSpPr>
          <p:nvPr>
            <p:ph type="title"/>
          </p:nvPr>
        </p:nvSpPr>
        <p:spPr>
          <a:xfrm>
            <a:off x="8153400" y="640081"/>
            <a:ext cx="3395130" cy="5255364"/>
          </a:xfrm>
        </p:spPr>
        <p:txBody>
          <a:bodyPr vert="horz" lIns="91440" tIns="45720" rIns="91440" bIns="45720" rtlCol="0" anchor="ctr">
            <a:normAutofit/>
          </a:bodyPr>
          <a:lstStyle/>
          <a:p>
            <a:r>
              <a:rPr lang="en-US" sz="4400">
                <a:solidFill>
                  <a:srgbClr val="FFFFFF"/>
                </a:solidFill>
              </a:rPr>
              <a:t>Q &amp; A</a:t>
            </a:r>
          </a:p>
        </p:txBody>
      </p:sp>
    </p:spTree>
    <p:extLst>
      <p:ext uri="{BB962C8B-B14F-4D97-AF65-F5344CB8AC3E}">
        <p14:creationId xmlns:p14="http://schemas.microsoft.com/office/powerpoint/2010/main" val="346812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1A0AA69-577F-476F-B6AD-B81CC81C6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117" y="2500870"/>
            <a:ext cx="6247767" cy="1874923"/>
          </a:xfrm>
          <a:prstGeom prst="rect">
            <a:avLst/>
          </a:prstGeom>
        </p:spPr>
      </p:pic>
    </p:spTree>
    <p:extLst>
      <p:ext uri="{BB962C8B-B14F-4D97-AF65-F5344CB8AC3E}">
        <p14:creationId xmlns:p14="http://schemas.microsoft.com/office/powerpoint/2010/main" val="292566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411CF0-9D68-456A-B5FC-79E8A3DFA650}"/>
              </a:ext>
            </a:extLst>
          </p:cNvPr>
          <p:cNvSpPr>
            <a:spLocks noGrp="1"/>
          </p:cNvSpPr>
          <p:nvPr>
            <p:ph type="body" sz="quarter" idx="12"/>
          </p:nvPr>
        </p:nvSpPr>
        <p:spPr>
          <a:xfrm>
            <a:off x="276540" y="3954458"/>
            <a:ext cx="6399213" cy="1830388"/>
          </a:xfrm>
        </p:spPr>
        <p:txBody>
          <a:bodyPr/>
          <a:lstStyle/>
          <a:p>
            <a:r>
              <a:rPr lang="en-US" dirty="0" err="1"/>
              <a:t>Sreeni</a:t>
            </a:r>
            <a:r>
              <a:rPr lang="en-US" dirty="0"/>
              <a:t> </a:t>
            </a:r>
            <a:r>
              <a:rPr lang="en-US" dirty="0" err="1"/>
              <a:t>Amrutur</a:t>
            </a:r>
            <a:r>
              <a:rPr lang="en-US" dirty="0"/>
              <a:t> </a:t>
            </a:r>
          </a:p>
          <a:p>
            <a:r>
              <a:rPr lang="en-US" dirty="0"/>
              <a:t>Dee Blaney</a:t>
            </a:r>
          </a:p>
        </p:txBody>
      </p:sp>
      <p:sp>
        <p:nvSpPr>
          <p:cNvPr id="3" name="Title 2">
            <a:extLst>
              <a:ext uri="{FF2B5EF4-FFF2-40B4-BE49-F238E27FC236}">
                <a16:creationId xmlns:a16="http://schemas.microsoft.com/office/drawing/2014/main" id="{DBE37AAA-73D4-4EB7-88A8-2D686C4F378F}"/>
              </a:ext>
            </a:extLst>
          </p:cNvPr>
          <p:cNvSpPr>
            <a:spLocks noGrp="1"/>
          </p:cNvSpPr>
          <p:nvPr>
            <p:ph type="title"/>
          </p:nvPr>
        </p:nvSpPr>
        <p:spPr>
          <a:xfrm>
            <a:off x="274702" y="2117165"/>
            <a:ext cx="7692348" cy="1837298"/>
          </a:xfrm>
        </p:spPr>
        <p:txBody>
          <a:bodyPr>
            <a:normAutofit fontScale="90000"/>
          </a:bodyPr>
          <a:lstStyle/>
          <a:p>
            <a:r>
              <a:rPr lang="en-US" dirty="0"/>
              <a:t>Introduction to PowerApps Components</a:t>
            </a:r>
          </a:p>
        </p:txBody>
      </p:sp>
    </p:spTree>
    <p:extLst>
      <p:ext uri="{BB962C8B-B14F-4D97-AF65-F5344CB8AC3E}">
        <p14:creationId xmlns:p14="http://schemas.microsoft.com/office/powerpoint/2010/main" val="368248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A949-982D-4514-B9B0-BD0E1494C23A}"/>
              </a:ext>
            </a:extLst>
          </p:cNvPr>
          <p:cNvSpPr>
            <a:spLocks noGrp="1"/>
          </p:cNvSpPr>
          <p:nvPr>
            <p:ph type="title"/>
          </p:nvPr>
        </p:nvSpPr>
        <p:spPr>
          <a:xfrm>
            <a:off x="838200" y="365125"/>
            <a:ext cx="10515600" cy="1325563"/>
          </a:xfrm>
        </p:spPr>
        <p:txBody>
          <a:bodyPr anchor="b" anchorCtr="0"/>
          <a:lstStyle/>
          <a:p>
            <a:r>
              <a:rPr lang="en-US" dirty="0"/>
              <a:t>Audience</a:t>
            </a:r>
          </a:p>
        </p:txBody>
      </p:sp>
      <p:pic>
        <p:nvPicPr>
          <p:cNvPr id="4" name="Content Placeholder 3" descr="Classroom">
            <a:extLst>
              <a:ext uri="{FF2B5EF4-FFF2-40B4-BE49-F238E27FC236}">
                <a16:creationId xmlns:a16="http://schemas.microsoft.com/office/drawing/2014/main" id="{22EDDB63-5D23-4915-8230-292B11775A7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9696" y="2763078"/>
            <a:ext cx="914400" cy="914400"/>
          </a:xfrm>
        </p:spPr>
      </p:pic>
      <p:pic>
        <p:nvPicPr>
          <p:cNvPr id="7" name="Graphic 6" descr="Gauge">
            <a:extLst>
              <a:ext uri="{FF2B5EF4-FFF2-40B4-BE49-F238E27FC236}">
                <a16:creationId xmlns:a16="http://schemas.microsoft.com/office/drawing/2014/main" id="{018F5B0A-F8A0-4A14-BDC3-FDAF7B87E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3127" y="2763078"/>
            <a:ext cx="914400" cy="914400"/>
          </a:xfrm>
          <a:prstGeom prst="rect">
            <a:avLst/>
          </a:prstGeom>
        </p:spPr>
      </p:pic>
      <p:pic>
        <p:nvPicPr>
          <p:cNvPr id="9" name="Graphic 8" descr="Head with gears">
            <a:extLst>
              <a:ext uri="{FF2B5EF4-FFF2-40B4-BE49-F238E27FC236}">
                <a16:creationId xmlns:a16="http://schemas.microsoft.com/office/drawing/2014/main" id="{9099834C-509E-4F0B-90B2-E55096C3F3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2828" y="2763078"/>
            <a:ext cx="914400" cy="914400"/>
          </a:xfrm>
          <a:prstGeom prst="rect">
            <a:avLst/>
          </a:prstGeom>
        </p:spPr>
      </p:pic>
      <p:sp>
        <p:nvSpPr>
          <p:cNvPr id="10" name="TextBox 9">
            <a:extLst>
              <a:ext uri="{FF2B5EF4-FFF2-40B4-BE49-F238E27FC236}">
                <a16:creationId xmlns:a16="http://schemas.microsoft.com/office/drawing/2014/main" id="{F90C047D-C09F-432D-8177-E1849F991ABF}"/>
              </a:ext>
            </a:extLst>
          </p:cNvPr>
          <p:cNvSpPr txBox="1"/>
          <p:nvPr/>
        </p:nvSpPr>
        <p:spPr>
          <a:xfrm>
            <a:off x="1010623" y="3817846"/>
            <a:ext cx="1507958" cy="369332"/>
          </a:xfrm>
          <a:prstGeom prst="rect">
            <a:avLst/>
          </a:prstGeom>
          <a:noFill/>
        </p:spPr>
        <p:txBody>
          <a:bodyPr wrap="square" rtlCol="0">
            <a:spAutoFit/>
          </a:bodyPr>
          <a:lstStyle/>
          <a:p>
            <a:pPr algn="ctr"/>
            <a:r>
              <a:rPr lang="en-US" b="1" dirty="0"/>
              <a:t>Role</a:t>
            </a:r>
          </a:p>
        </p:txBody>
      </p:sp>
      <p:sp>
        <p:nvSpPr>
          <p:cNvPr id="11" name="TextBox 10">
            <a:extLst>
              <a:ext uri="{FF2B5EF4-FFF2-40B4-BE49-F238E27FC236}">
                <a16:creationId xmlns:a16="http://schemas.microsoft.com/office/drawing/2014/main" id="{5D3317C4-5C06-4862-B5DB-A3D390BE4E5B}"/>
              </a:ext>
            </a:extLst>
          </p:cNvPr>
          <p:cNvSpPr txBox="1"/>
          <p:nvPr/>
        </p:nvSpPr>
        <p:spPr>
          <a:xfrm>
            <a:off x="4716348" y="3817846"/>
            <a:ext cx="1507958" cy="369332"/>
          </a:xfrm>
          <a:prstGeom prst="rect">
            <a:avLst/>
          </a:prstGeom>
          <a:noFill/>
        </p:spPr>
        <p:txBody>
          <a:bodyPr wrap="square" rtlCol="0">
            <a:spAutoFit/>
          </a:bodyPr>
          <a:lstStyle/>
          <a:p>
            <a:pPr algn="ctr"/>
            <a:r>
              <a:rPr lang="en-US" b="1" dirty="0"/>
              <a:t>Level</a:t>
            </a:r>
          </a:p>
        </p:txBody>
      </p:sp>
      <p:sp>
        <p:nvSpPr>
          <p:cNvPr id="12" name="TextBox 11">
            <a:extLst>
              <a:ext uri="{FF2B5EF4-FFF2-40B4-BE49-F238E27FC236}">
                <a16:creationId xmlns:a16="http://schemas.microsoft.com/office/drawing/2014/main" id="{41FFDC37-3C07-45BF-9679-02495646C647}"/>
              </a:ext>
            </a:extLst>
          </p:cNvPr>
          <p:cNvSpPr txBox="1"/>
          <p:nvPr/>
        </p:nvSpPr>
        <p:spPr>
          <a:xfrm>
            <a:off x="8686049" y="3818324"/>
            <a:ext cx="1507958" cy="369332"/>
          </a:xfrm>
          <a:prstGeom prst="rect">
            <a:avLst/>
          </a:prstGeom>
          <a:noFill/>
        </p:spPr>
        <p:txBody>
          <a:bodyPr wrap="square" rtlCol="0">
            <a:spAutoFit/>
          </a:bodyPr>
          <a:lstStyle/>
          <a:p>
            <a:pPr algn="ctr"/>
            <a:r>
              <a:rPr lang="en-US" b="1" dirty="0"/>
              <a:t>Knowledge</a:t>
            </a:r>
          </a:p>
        </p:txBody>
      </p:sp>
      <p:sp>
        <p:nvSpPr>
          <p:cNvPr id="13" name="TextBox 12">
            <a:extLst>
              <a:ext uri="{FF2B5EF4-FFF2-40B4-BE49-F238E27FC236}">
                <a16:creationId xmlns:a16="http://schemas.microsoft.com/office/drawing/2014/main" id="{D755A900-6191-4603-8908-C21447E32209}"/>
              </a:ext>
            </a:extLst>
          </p:cNvPr>
          <p:cNvSpPr txBox="1"/>
          <p:nvPr/>
        </p:nvSpPr>
        <p:spPr>
          <a:xfrm>
            <a:off x="579641" y="4187178"/>
            <a:ext cx="2594510" cy="276999"/>
          </a:xfrm>
          <a:prstGeom prst="rect">
            <a:avLst/>
          </a:prstGeom>
          <a:noFill/>
        </p:spPr>
        <p:txBody>
          <a:bodyPr wrap="square" rtlCol="0">
            <a:spAutoFit/>
          </a:bodyPr>
          <a:lstStyle/>
          <a:p>
            <a:pPr algn="ctr"/>
            <a:r>
              <a:rPr lang="en-US" sz="1200" dirty="0"/>
              <a:t>Power User/Citizen Developer</a:t>
            </a:r>
          </a:p>
        </p:txBody>
      </p:sp>
      <p:sp>
        <p:nvSpPr>
          <p:cNvPr id="14" name="TextBox 13">
            <a:extLst>
              <a:ext uri="{FF2B5EF4-FFF2-40B4-BE49-F238E27FC236}">
                <a16:creationId xmlns:a16="http://schemas.microsoft.com/office/drawing/2014/main" id="{29650630-D385-4FEB-947F-131E50D2C595}"/>
              </a:ext>
            </a:extLst>
          </p:cNvPr>
          <p:cNvSpPr txBox="1"/>
          <p:nvPr/>
        </p:nvSpPr>
        <p:spPr>
          <a:xfrm>
            <a:off x="4173072" y="4187177"/>
            <a:ext cx="2594510" cy="276999"/>
          </a:xfrm>
          <a:prstGeom prst="rect">
            <a:avLst/>
          </a:prstGeom>
          <a:noFill/>
        </p:spPr>
        <p:txBody>
          <a:bodyPr wrap="square" rtlCol="0">
            <a:spAutoFit/>
          </a:bodyPr>
          <a:lstStyle/>
          <a:p>
            <a:pPr algn="ctr"/>
            <a:r>
              <a:rPr lang="en-US" sz="1200" dirty="0"/>
              <a:t>Introduction</a:t>
            </a:r>
          </a:p>
        </p:txBody>
      </p:sp>
      <p:sp>
        <p:nvSpPr>
          <p:cNvPr id="15" name="TextBox 14">
            <a:extLst>
              <a:ext uri="{FF2B5EF4-FFF2-40B4-BE49-F238E27FC236}">
                <a16:creationId xmlns:a16="http://schemas.microsoft.com/office/drawing/2014/main" id="{461D5C5A-5732-4F34-B415-B3C228ED3E0F}"/>
              </a:ext>
            </a:extLst>
          </p:cNvPr>
          <p:cNvSpPr txBox="1"/>
          <p:nvPr/>
        </p:nvSpPr>
        <p:spPr>
          <a:xfrm>
            <a:off x="8422073" y="4187177"/>
            <a:ext cx="2035910" cy="461665"/>
          </a:xfrm>
          <a:prstGeom prst="rect">
            <a:avLst/>
          </a:prstGeom>
          <a:noFill/>
        </p:spPr>
        <p:txBody>
          <a:bodyPr wrap="square" rtlCol="0">
            <a:spAutoFit/>
          </a:bodyPr>
          <a:lstStyle/>
          <a:p>
            <a:pPr algn="ctr"/>
            <a:r>
              <a:rPr lang="en-US" sz="1200" dirty="0"/>
              <a:t>Basic knowledge of building canvas apps</a:t>
            </a:r>
          </a:p>
        </p:txBody>
      </p:sp>
    </p:spTree>
    <p:extLst>
      <p:ext uri="{BB962C8B-B14F-4D97-AF65-F5344CB8AC3E}">
        <p14:creationId xmlns:p14="http://schemas.microsoft.com/office/powerpoint/2010/main" val="15299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A949-982D-4514-B9B0-BD0E1494C23A}"/>
              </a:ext>
            </a:extLst>
          </p:cNvPr>
          <p:cNvSpPr>
            <a:spLocks noGrp="1"/>
          </p:cNvSpPr>
          <p:nvPr>
            <p:ph type="title"/>
          </p:nvPr>
        </p:nvSpPr>
        <p:spPr>
          <a:xfrm>
            <a:off x="1803662" y="5118754"/>
            <a:ext cx="8584676" cy="1044301"/>
          </a:xfrm>
        </p:spPr>
        <p:txBody>
          <a:bodyPr vert="horz" lIns="91440" tIns="45720" rIns="91440" bIns="45720" rtlCol="0" anchor="t" anchorCtr="0">
            <a:normAutofit/>
          </a:bodyPr>
          <a:lstStyle/>
          <a:p>
            <a:pPr algn="ctr"/>
            <a:r>
              <a:rPr lang="en-US" sz="4800"/>
              <a:t>Agenda</a:t>
            </a:r>
          </a:p>
        </p:txBody>
      </p:sp>
      <p:sp>
        <p:nvSpPr>
          <p:cNvPr id="43" name="Oval 27">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29">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31">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33">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35">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37">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Gears">
            <a:extLst>
              <a:ext uri="{FF2B5EF4-FFF2-40B4-BE49-F238E27FC236}">
                <a16:creationId xmlns:a16="http://schemas.microsoft.com/office/drawing/2014/main" id="{22EDDB63-5D23-4915-8230-292B11775A7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432537" y="1591056"/>
            <a:ext cx="1837944" cy="1837944"/>
          </a:xfrm>
          <a:prstGeom prst="rect">
            <a:avLst/>
          </a:prstGeom>
        </p:spPr>
      </p:pic>
      <p:sp>
        <p:nvSpPr>
          <p:cNvPr id="10" name="TextBox 9">
            <a:extLst>
              <a:ext uri="{FF2B5EF4-FFF2-40B4-BE49-F238E27FC236}">
                <a16:creationId xmlns:a16="http://schemas.microsoft.com/office/drawing/2014/main" id="{F90C047D-C09F-432D-8177-E1849F991ABF}"/>
              </a:ext>
            </a:extLst>
          </p:cNvPr>
          <p:cNvSpPr txBox="1"/>
          <p:nvPr/>
        </p:nvSpPr>
        <p:spPr>
          <a:xfrm>
            <a:off x="870684" y="4298470"/>
            <a:ext cx="3021104" cy="369332"/>
          </a:xfrm>
          <a:prstGeom prst="rect">
            <a:avLst/>
          </a:prstGeom>
          <a:noFill/>
        </p:spPr>
        <p:txBody>
          <a:bodyPr wrap="square" rtlCol="0">
            <a:spAutoFit/>
          </a:bodyPr>
          <a:lstStyle/>
          <a:p>
            <a:pPr algn="ctr">
              <a:spcAft>
                <a:spcPts val="600"/>
              </a:spcAft>
            </a:pPr>
            <a:r>
              <a:rPr lang="en-US" b="1" dirty="0"/>
              <a:t>Components Overview</a:t>
            </a:r>
          </a:p>
        </p:txBody>
      </p:sp>
      <p:sp>
        <p:nvSpPr>
          <p:cNvPr id="11" name="TextBox 10">
            <a:extLst>
              <a:ext uri="{FF2B5EF4-FFF2-40B4-BE49-F238E27FC236}">
                <a16:creationId xmlns:a16="http://schemas.microsoft.com/office/drawing/2014/main" id="{5D3317C4-5C06-4862-B5DB-A3D390BE4E5B}"/>
              </a:ext>
            </a:extLst>
          </p:cNvPr>
          <p:cNvSpPr txBox="1"/>
          <p:nvPr/>
        </p:nvSpPr>
        <p:spPr>
          <a:xfrm>
            <a:off x="5342021" y="4256984"/>
            <a:ext cx="1507958" cy="369332"/>
          </a:xfrm>
          <a:prstGeom prst="rect">
            <a:avLst/>
          </a:prstGeom>
          <a:noFill/>
        </p:spPr>
        <p:txBody>
          <a:bodyPr wrap="square" rtlCol="0">
            <a:spAutoFit/>
          </a:bodyPr>
          <a:lstStyle/>
          <a:p>
            <a:pPr algn="ctr">
              <a:spcAft>
                <a:spcPts val="600"/>
              </a:spcAft>
            </a:pPr>
            <a:r>
              <a:rPr lang="en-US" b="1" dirty="0"/>
              <a:t>Demo</a:t>
            </a:r>
          </a:p>
        </p:txBody>
      </p:sp>
      <p:sp>
        <p:nvSpPr>
          <p:cNvPr id="12" name="TextBox 11">
            <a:extLst>
              <a:ext uri="{FF2B5EF4-FFF2-40B4-BE49-F238E27FC236}">
                <a16:creationId xmlns:a16="http://schemas.microsoft.com/office/drawing/2014/main" id="{41FFDC37-3C07-45BF-9679-02495646C647}"/>
              </a:ext>
            </a:extLst>
          </p:cNvPr>
          <p:cNvSpPr txBox="1"/>
          <p:nvPr/>
        </p:nvSpPr>
        <p:spPr>
          <a:xfrm>
            <a:off x="9056786" y="4202229"/>
            <a:ext cx="1507958" cy="369332"/>
          </a:xfrm>
          <a:prstGeom prst="rect">
            <a:avLst/>
          </a:prstGeom>
          <a:noFill/>
        </p:spPr>
        <p:txBody>
          <a:bodyPr wrap="square" rtlCol="0">
            <a:spAutoFit/>
          </a:bodyPr>
          <a:lstStyle/>
          <a:p>
            <a:pPr algn="ctr">
              <a:spcAft>
                <a:spcPts val="600"/>
              </a:spcAft>
            </a:pPr>
            <a:r>
              <a:rPr lang="en-US" b="1" dirty="0"/>
              <a:t>Q &amp; A</a:t>
            </a:r>
          </a:p>
        </p:txBody>
      </p:sp>
      <p:pic>
        <p:nvPicPr>
          <p:cNvPr id="7" name="Graphic 6" descr="Presentation with media">
            <a:extLst>
              <a:ext uri="{FF2B5EF4-FFF2-40B4-BE49-F238E27FC236}">
                <a16:creationId xmlns:a16="http://schemas.microsoft.com/office/drawing/2014/main" id="{018F5B0A-F8A0-4A14-BDC3-FDAF7B87E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5203407" y="1618038"/>
            <a:ext cx="1837266" cy="1837266"/>
          </a:xfrm>
          <a:prstGeom prst="rect">
            <a:avLst/>
          </a:prstGeom>
        </p:spPr>
      </p:pic>
      <p:pic>
        <p:nvPicPr>
          <p:cNvPr id="9" name="Graphic 8" descr="Group brainstorm">
            <a:extLst>
              <a:ext uri="{FF2B5EF4-FFF2-40B4-BE49-F238E27FC236}">
                <a16:creationId xmlns:a16="http://schemas.microsoft.com/office/drawing/2014/main" id="{9099834C-509E-4F0B-90B2-E55096C3F3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p:blipFill>
        <p:spPr>
          <a:xfrm>
            <a:off x="8921519" y="1591056"/>
            <a:ext cx="1837944" cy="1837944"/>
          </a:xfrm>
          <a:prstGeom prst="rect">
            <a:avLst/>
          </a:prstGeom>
        </p:spPr>
      </p:pic>
    </p:spTree>
    <p:extLst>
      <p:ext uri="{BB962C8B-B14F-4D97-AF65-F5344CB8AC3E}">
        <p14:creationId xmlns:p14="http://schemas.microsoft.com/office/powerpoint/2010/main" val="1972072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A949-982D-4514-B9B0-BD0E1494C23A}"/>
              </a:ext>
            </a:extLst>
          </p:cNvPr>
          <p:cNvSpPr>
            <a:spLocks noGrp="1"/>
          </p:cNvSpPr>
          <p:nvPr>
            <p:ph type="title"/>
          </p:nvPr>
        </p:nvSpPr>
        <p:spPr>
          <a:xfrm>
            <a:off x="838200" y="365125"/>
            <a:ext cx="4981734" cy="1212315"/>
          </a:xfrm>
        </p:spPr>
        <p:txBody>
          <a:bodyPr vert="horz" lIns="91440" tIns="45720" rIns="91440" bIns="45720" rtlCol="0" anchor="b" anchorCtr="0">
            <a:normAutofit/>
          </a:bodyPr>
          <a:lstStyle/>
          <a:p>
            <a:pPr algn="ctr"/>
            <a:r>
              <a:rPr lang="en-US" sz="4000" dirty="0"/>
              <a:t>Components Definition</a:t>
            </a:r>
          </a:p>
        </p:txBody>
      </p:sp>
      <p:cxnSp>
        <p:nvCxnSpPr>
          <p:cNvPr id="22" name="Straight Connector 21">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6324E288-8383-49F5-9138-213290CA27A4}"/>
              </a:ext>
            </a:extLst>
          </p:cNvPr>
          <p:cNvSpPr txBox="1">
            <a:spLocks/>
          </p:cNvSpPr>
          <p:nvPr/>
        </p:nvSpPr>
        <p:spPr>
          <a:xfrm>
            <a:off x="779988" y="1825625"/>
            <a:ext cx="4981734" cy="431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Components are reusable building blocks for canvas apps so that app makers can create custom controls to use in an app or across apps.</a:t>
            </a:r>
          </a:p>
          <a:p>
            <a:pPr marL="0" indent="0">
              <a:buNone/>
            </a:pPr>
            <a:r>
              <a:rPr lang="en-US" sz="2000" dirty="0"/>
              <a:t>You can define a set of controls to reuse inside an app. </a:t>
            </a:r>
          </a:p>
          <a:p>
            <a:pPr marL="0" indent="0">
              <a:buNone/>
            </a:pPr>
            <a:r>
              <a:rPr lang="en-US" sz="2000" dirty="0"/>
              <a:t>You could import a component into other apps as well. </a:t>
            </a:r>
          </a:p>
          <a:p>
            <a:pPr marL="0" indent="0">
              <a:buNone/>
            </a:pPr>
            <a:r>
              <a:rPr lang="en-US" sz="2000" dirty="0"/>
              <a:t>They behave in a master-instance manner, meaning that any updates you make to the original (‘master-instance’) will apply to other copies in the </a:t>
            </a:r>
            <a:r>
              <a:rPr lang="en-US" sz="2000" b="1" dirty="0"/>
              <a:t>same app</a:t>
            </a:r>
            <a:r>
              <a:rPr lang="en-US" sz="2000" dirty="0"/>
              <a:t>.</a:t>
            </a:r>
          </a:p>
        </p:txBody>
      </p:sp>
      <p:sp>
        <p:nvSpPr>
          <p:cNvPr id="24" name="Rectangle 23">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Recycle sign">
            <a:extLst>
              <a:ext uri="{FF2B5EF4-FFF2-40B4-BE49-F238E27FC236}">
                <a16:creationId xmlns:a16="http://schemas.microsoft.com/office/drawing/2014/main" id="{22EDDB63-5D23-4915-8230-292B11775A7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715643" y="973083"/>
            <a:ext cx="1883664" cy="1883664"/>
          </a:xfrm>
          <a:prstGeom prst="rect">
            <a:avLst/>
          </a:prstGeom>
        </p:spPr>
      </p:pic>
      <p:sp>
        <p:nvSpPr>
          <p:cNvPr id="28" name="Rectangle 27">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hare">
            <a:extLst>
              <a:ext uri="{FF2B5EF4-FFF2-40B4-BE49-F238E27FC236}">
                <a16:creationId xmlns:a16="http://schemas.microsoft.com/office/drawing/2014/main" id="{9099834C-509E-4F0B-90B2-E55096C3F3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9105634" y="682800"/>
            <a:ext cx="2459737" cy="2459737"/>
          </a:xfrm>
          <a:prstGeom prst="rect">
            <a:avLst/>
          </a:prstGeom>
        </p:spPr>
      </p:pic>
      <p:sp>
        <p:nvSpPr>
          <p:cNvPr id="30" name="Rectangle 29">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ownload">
            <a:extLst>
              <a:ext uri="{FF2B5EF4-FFF2-40B4-BE49-F238E27FC236}">
                <a16:creationId xmlns:a16="http://schemas.microsoft.com/office/drawing/2014/main" id="{F94D38D1-1C08-4908-82F8-EBF5884467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9105635" y="3708105"/>
            <a:ext cx="2459736" cy="2459736"/>
          </a:xfrm>
          <a:prstGeom prst="rect">
            <a:avLst/>
          </a:prstGeom>
        </p:spPr>
      </p:pic>
      <p:sp>
        <p:nvSpPr>
          <p:cNvPr id="32" name="Rectangle 31">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wnload">
            <a:extLst>
              <a:ext uri="{FF2B5EF4-FFF2-40B4-BE49-F238E27FC236}">
                <a16:creationId xmlns:a16="http://schemas.microsoft.com/office/drawing/2014/main" id="{018F5B0A-F8A0-4A14-BDC3-FDAF7B87E1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p:blipFill>
        <p:spPr>
          <a:xfrm>
            <a:off x="6715644" y="3996142"/>
            <a:ext cx="1883664" cy="1883664"/>
          </a:xfrm>
          <a:prstGeom prst="rect">
            <a:avLst/>
          </a:prstGeom>
        </p:spPr>
      </p:pic>
      <p:sp>
        <p:nvSpPr>
          <p:cNvPr id="10" name="TextBox 9">
            <a:extLst>
              <a:ext uri="{FF2B5EF4-FFF2-40B4-BE49-F238E27FC236}">
                <a16:creationId xmlns:a16="http://schemas.microsoft.com/office/drawing/2014/main" id="{F90C047D-C09F-432D-8177-E1849F991ABF}"/>
              </a:ext>
            </a:extLst>
          </p:cNvPr>
          <p:cNvSpPr txBox="1"/>
          <p:nvPr/>
        </p:nvSpPr>
        <p:spPr>
          <a:xfrm>
            <a:off x="6580873" y="2859180"/>
            <a:ext cx="2203222" cy="369332"/>
          </a:xfrm>
          <a:prstGeom prst="rect">
            <a:avLst/>
          </a:prstGeom>
          <a:noFill/>
        </p:spPr>
        <p:txBody>
          <a:bodyPr wrap="square" rtlCol="0">
            <a:spAutoFit/>
          </a:bodyPr>
          <a:lstStyle/>
          <a:p>
            <a:pPr algn="ctr">
              <a:spcAft>
                <a:spcPts val="600"/>
              </a:spcAft>
            </a:pPr>
            <a:r>
              <a:rPr lang="en-US" b="1" dirty="0"/>
              <a:t>Reusable</a:t>
            </a:r>
          </a:p>
        </p:txBody>
      </p:sp>
      <p:sp>
        <p:nvSpPr>
          <p:cNvPr id="11" name="TextBox 10">
            <a:extLst>
              <a:ext uri="{FF2B5EF4-FFF2-40B4-BE49-F238E27FC236}">
                <a16:creationId xmlns:a16="http://schemas.microsoft.com/office/drawing/2014/main" id="{5D3317C4-5C06-4862-B5DB-A3D390BE4E5B}"/>
              </a:ext>
            </a:extLst>
          </p:cNvPr>
          <p:cNvSpPr txBox="1"/>
          <p:nvPr/>
        </p:nvSpPr>
        <p:spPr>
          <a:xfrm>
            <a:off x="6527789" y="5961429"/>
            <a:ext cx="2203221" cy="369332"/>
          </a:xfrm>
          <a:prstGeom prst="rect">
            <a:avLst/>
          </a:prstGeom>
          <a:noFill/>
        </p:spPr>
        <p:txBody>
          <a:bodyPr wrap="square" rtlCol="0">
            <a:spAutoFit/>
          </a:bodyPr>
          <a:lstStyle/>
          <a:p>
            <a:pPr algn="ctr">
              <a:spcAft>
                <a:spcPts val="600"/>
              </a:spcAft>
            </a:pPr>
            <a:r>
              <a:rPr lang="en-US" b="1" dirty="0"/>
              <a:t>Export</a:t>
            </a:r>
          </a:p>
        </p:txBody>
      </p:sp>
      <p:sp>
        <p:nvSpPr>
          <p:cNvPr id="17" name="TextBox 16">
            <a:extLst>
              <a:ext uri="{FF2B5EF4-FFF2-40B4-BE49-F238E27FC236}">
                <a16:creationId xmlns:a16="http://schemas.microsoft.com/office/drawing/2014/main" id="{E083D940-D299-4673-B5E0-DB306782D6CC}"/>
              </a:ext>
            </a:extLst>
          </p:cNvPr>
          <p:cNvSpPr txBox="1"/>
          <p:nvPr/>
        </p:nvSpPr>
        <p:spPr>
          <a:xfrm>
            <a:off x="8925973" y="5961429"/>
            <a:ext cx="2781276" cy="369332"/>
          </a:xfrm>
          <a:prstGeom prst="rect">
            <a:avLst/>
          </a:prstGeom>
          <a:noFill/>
        </p:spPr>
        <p:txBody>
          <a:bodyPr wrap="square" rtlCol="0">
            <a:spAutoFit/>
          </a:bodyPr>
          <a:lstStyle/>
          <a:p>
            <a:pPr algn="ctr">
              <a:spcAft>
                <a:spcPts val="600"/>
              </a:spcAft>
            </a:pPr>
            <a:r>
              <a:rPr lang="en-US" b="1" dirty="0"/>
              <a:t>Import</a:t>
            </a:r>
          </a:p>
        </p:txBody>
      </p:sp>
      <p:sp>
        <p:nvSpPr>
          <p:cNvPr id="23" name="TextBox 22">
            <a:extLst>
              <a:ext uri="{FF2B5EF4-FFF2-40B4-BE49-F238E27FC236}">
                <a16:creationId xmlns:a16="http://schemas.microsoft.com/office/drawing/2014/main" id="{4B0327B2-85C1-40B4-862C-A598FFD3B72A}"/>
              </a:ext>
            </a:extLst>
          </p:cNvPr>
          <p:cNvSpPr txBox="1"/>
          <p:nvPr/>
        </p:nvSpPr>
        <p:spPr>
          <a:xfrm>
            <a:off x="8946169" y="2936125"/>
            <a:ext cx="2781276" cy="369332"/>
          </a:xfrm>
          <a:prstGeom prst="rect">
            <a:avLst/>
          </a:prstGeom>
          <a:noFill/>
        </p:spPr>
        <p:txBody>
          <a:bodyPr wrap="square" rtlCol="0">
            <a:spAutoFit/>
          </a:bodyPr>
          <a:lstStyle/>
          <a:p>
            <a:pPr algn="ctr">
              <a:spcAft>
                <a:spcPts val="600"/>
              </a:spcAft>
            </a:pPr>
            <a:r>
              <a:rPr lang="en-US" b="1" dirty="0"/>
              <a:t>Share</a:t>
            </a:r>
          </a:p>
        </p:txBody>
      </p:sp>
    </p:spTree>
    <p:extLst>
      <p:ext uri="{BB962C8B-B14F-4D97-AF65-F5344CB8AC3E}">
        <p14:creationId xmlns:p14="http://schemas.microsoft.com/office/powerpoint/2010/main" val="163182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A949-982D-4514-B9B0-BD0E1494C23A}"/>
              </a:ext>
            </a:extLst>
          </p:cNvPr>
          <p:cNvSpPr>
            <a:spLocks noGrp="1"/>
          </p:cNvSpPr>
          <p:nvPr>
            <p:ph type="title"/>
          </p:nvPr>
        </p:nvSpPr>
        <p:spPr>
          <a:xfrm>
            <a:off x="816502" y="566530"/>
            <a:ext cx="5006336" cy="1325563"/>
          </a:xfrm>
        </p:spPr>
        <p:txBody>
          <a:bodyPr anchorCtr="0">
            <a:normAutofit/>
          </a:bodyPr>
          <a:lstStyle/>
          <a:p>
            <a:r>
              <a:rPr lang="en-US" sz="4000" dirty="0"/>
              <a:t>Why Components?</a:t>
            </a:r>
          </a:p>
        </p:txBody>
      </p:sp>
      <p:sp>
        <p:nvSpPr>
          <p:cNvPr id="5" name="Content Placeholder 4">
            <a:extLst>
              <a:ext uri="{FF2B5EF4-FFF2-40B4-BE49-F238E27FC236}">
                <a16:creationId xmlns:a16="http://schemas.microsoft.com/office/drawing/2014/main" id="{9708CAF3-A002-4373-A5C6-44361EE0EB35}"/>
              </a:ext>
            </a:extLst>
          </p:cNvPr>
          <p:cNvSpPr>
            <a:spLocks noGrp="1"/>
          </p:cNvSpPr>
          <p:nvPr>
            <p:ph idx="1"/>
          </p:nvPr>
        </p:nvSpPr>
        <p:spPr>
          <a:xfrm>
            <a:off x="695740" y="1808922"/>
            <a:ext cx="5247860" cy="4482548"/>
          </a:xfrm>
        </p:spPr>
        <p:txBody>
          <a:bodyPr anchor="t">
            <a:noAutofit/>
          </a:bodyPr>
          <a:lstStyle/>
          <a:p>
            <a:pPr marL="0" indent="0">
              <a:buNone/>
            </a:pPr>
            <a:r>
              <a:rPr lang="en-US" sz="1400" dirty="0"/>
              <a:t>Components are useful in building larger apps that have similar control patterns. If you update a component definition, all instances in the app reflect your changes. You can also improve performance by using one or more components because you don't copy and paste controls, which duplicates overhead. Components also facilitates collaborative development and standardizes look-and-feel in an organization. </a:t>
            </a:r>
          </a:p>
          <a:p>
            <a:pPr marL="0" indent="0">
              <a:buNone/>
            </a:pPr>
            <a:endParaRPr lang="en-US" sz="1400" dirty="0"/>
          </a:p>
          <a:p>
            <a:pPr marL="0" indent="0">
              <a:buNone/>
            </a:pPr>
            <a:r>
              <a:rPr lang="en-US" sz="1400" dirty="0"/>
              <a:t>Example:  You create a useful group of controls like a header. Then you copy and paste it on each screen of your app where it’s needed. But if you wanted to update any part of your controls, such as an icon, a formula, or even one color, you would need to make that same change to every copy.</a:t>
            </a:r>
          </a:p>
          <a:p>
            <a:pPr marL="0" indent="0">
              <a:buNone/>
            </a:pPr>
            <a:endParaRPr lang="en-US" sz="1400" dirty="0"/>
          </a:p>
          <a:p>
            <a:pPr marL="0" indent="0">
              <a:buNone/>
            </a:pPr>
            <a:r>
              <a:rPr lang="en-US" sz="1400" dirty="0"/>
              <a:t>That’s a lot of small edits that can add up to a significant task.</a:t>
            </a:r>
          </a:p>
          <a:p>
            <a:pPr marL="0" indent="0">
              <a:buNone/>
            </a:pPr>
            <a:endParaRPr lang="en-US" sz="1400" dirty="0"/>
          </a:p>
          <a:p>
            <a:pPr marL="0" indent="0">
              <a:buNone/>
            </a:pPr>
            <a:r>
              <a:rPr lang="en-US" sz="1400" dirty="0"/>
              <a:t>So, the experimental Components feature makes this experience easier.</a:t>
            </a:r>
          </a:p>
        </p:txBody>
      </p:sp>
      <p:sp>
        <p:nvSpPr>
          <p:cNvPr id="54" name="Freeform: Shape 4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6">
            <a:extLst>
              <a:ext uri="{FF2B5EF4-FFF2-40B4-BE49-F238E27FC236}">
                <a16:creationId xmlns:a16="http://schemas.microsoft.com/office/drawing/2014/main" id="{80266432-913F-47A6-9E39-62017E3D46F2}"/>
              </a:ext>
            </a:extLst>
          </p:cNvPr>
          <p:cNvPicPr>
            <a:picLocks noChangeAspect="1"/>
          </p:cNvPicPr>
          <p:nvPr/>
        </p:nvPicPr>
        <p:blipFill rotWithShape="1">
          <a:blip r:embed="rId2"/>
          <a:srcRect l="26076" r="24513"/>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1433945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BE46-3C99-4746-8AF1-3521D9427D7E}"/>
              </a:ext>
            </a:extLst>
          </p:cNvPr>
          <p:cNvSpPr>
            <a:spLocks noGrp="1"/>
          </p:cNvSpPr>
          <p:nvPr>
            <p:ph type="ctrTitle"/>
          </p:nvPr>
        </p:nvSpPr>
        <p:spPr/>
        <p:txBody>
          <a:bodyPr/>
          <a:lstStyle/>
          <a:p>
            <a:r>
              <a:rPr lang="en-US" dirty="0"/>
              <a:t>Getting Started</a:t>
            </a:r>
          </a:p>
        </p:txBody>
      </p:sp>
    </p:spTree>
    <p:extLst>
      <p:ext uri="{BB962C8B-B14F-4D97-AF65-F5344CB8AC3E}">
        <p14:creationId xmlns:p14="http://schemas.microsoft.com/office/powerpoint/2010/main" val="361575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A949-982D-4514-B9B0-BD0E1494C23A}"/>
              </a:ext>
            </a:extLst>
          </p:cNvPr>
          <p:cNvSpPr>
            <a:spLocks noGrp="1"/>
          </p:cNvSpPr>
          <p:nvPr>
            <p:ph type="title"/>
          </p:nvPr>
        </p:nvSpPr>
        <p:spPr>
          <a:xfrm>
            <a:off x="804673" y="1445494"/>
            <a:ext cx="3616856" cy="4376572"/>
          </a:xfrm>
        </p:spPr>
        <p:txBody>
          <a:bodyPr anchor="ctr" anchorCtr="0">
            <a:normAutofit/>
          </a:bodyPr>
          <a:lstStyle/>
          <a:p>
            <a:r>
              <a:rPr lang="en-US" sz="4100"/>
              <a:t>Enable the Components Feature</a:t>
            </a:r>
          </a:p>
        </p:txBody>
      </p:sp>
      <p:sp>
        <p:nvSpPr>
          <p:cNvPr id="32" name="Freeform: Shape 2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4">
            <a:extLst>
              <a:ext uri="{FF2B5EF4-FFF2-40B4-BE49-F238E27FC236}">
                <a16:creationId xmlns:a16="http://schemas.microsoft.com/office/drawing/2014/main" id="{9708CAF3-A002-4373-A5C6-44361EE0EB35}"/>
              </a:ext>
            </a:extLst>
          </p:cNvPr>
          <p:cNvSpPr>
            <a:spLocks noGrp="1"/>
          </p:cNvSpPr>
          <p:nvPr>
            <p:ph idx="1"/>
          </p:nvPr>
        </p:nvSpPr>
        <p:spPr>
          <a:xfrm>
            <a:off x="6096000" y="1399032"/>
            <a:ext cx="5501834" cy="4471416"/>
          </a:xfrm>
        </p:spPr>
        <p:txBody>
          <a:bodyPr anchor="ctr">
            <a:normAutofit/>
          </a:bodyPr>
          <a:lstStyle/>
          <a:p>
            <a:pPr marL="0" indent="0">
              <a:buNone/>
            </a:pPr>
            <a:r>
              <a:rPr lang="en-US" sz="2200" b="1" i="1">
                <a:solidFill>
                  <a:schemeClr val="bg1"/>
                </a:solidFill>
              </a:rPr>
              <a:t>The components feature is still experimental and disabled by default.  This means things can change and it may affect apps with this feature! </a:t>
            </a:r>
          </a:p>
          <a:p>
            <a:pPr marL="0" indent="0">
              <a:buNone/>
            </a:pPr>
            <a:endParaRPr lang="en-US" sz="2200">
              <a:solidFill>
                <a:schemeClr val="bg1"/>
              </a:solidFill>
            </a:endParaRPr>
          </a:p>
          <a:p>
            <a:pPr marL="0" indent="0">
              <a:buNone/>
            </a:pPr>
            <a:r>
              <a:rPr lang="en-US" sz="2200">
                <a:solidFill>
                  <a:schemeClr val="bg1"/>
                </a:solidFill>
              </a:rPr>
              <a:t>To enable the components feature:</a:t>
            </a:r>
          </a:p>
          <a:p>
            <a:pPr lvl="1"/>
            <a:r>
              <a:rPr lang="en-US" sz="2200">
                <a:solidFill>
                  <a:schemeClr val="bg1"/>
                </a:solidFill>
              </a:rPr>
              <a:t>Open the App Settings screen </a:t>
            </a:r>
          </a:p>
          <a:p>
            <a:pPr lvl="1"/>
            <a:r>
              <a:rPr lang="en-US" sz="2200">
                <a:solidFill>
                  <a:schemeClr val="bg1"/>
                </a:solidFill>
              </a:rPr>
              <a:t>Select Advanced settings</a:t>
            </a:r>
          </a:p>
          <a:p>
            <a:pPr lvl="1"/>
            <a:r>
              <a:rPr lang="en-US" sz="2200">
                <a:solidFill>
                  <a:schemeClr val="bg1"/>
                </a:solidFill>
              </a:rPr>
              <a:t>Enable the feature, as well as ensuring that Improved app rendering is also enabled</a:t>
            </a:r>
          </a:p>
        </p:txBody>
      </p:sp>
    </p:spTree>
    <p:extLst>
      <p:ext uri="{BB962C8B-B14F-4D97-AF65-F5344CB8AC3E}">
        <p14:creationId xmlns:p14="http://schemas.microsoft.com/office/powerpoint/2010/main" val="39106480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DC Summit">
      <a:dk1>
        <a:srgbClr val="3F454F"/>
      </a:dk1>
      <a:lt1>
        <a:srgbClr val="FFFFFF"/>
      </a:lt1>
      <a:dk2>
        <a:srgbClr val="84BD00"/>
      </a:dk2>
      <a:lt2>
        <a:srgbClr val="EAEAEA"/>
      </a:lt2>
      <a:accent1>
        <a:srgbClr val="F2C818"/>
      </a:accent1>
      <a:accent2>
        <a:srgbClr val="001F60"/>
      </a:accent2>
      <a:accent3>
        <a:srgbClr val="E4002B"/>
      </a:accent3>
      <a:accent4>
        <a:srgbClr val="FFB81C"/>
      </a:accent4>
      <a:accent5>
        <a:srgbClr val="0095C8"/>
      </a:accent5>
      <a:accent6>
        <a:srgbClr val="2B2663"/>
      </a:accent6>
      <a:hlink>
        <a:srgbClr val="0095C8"/>
      </a:hlink>
      <a:folHlink>
        <a:srgbClr val="655DC0"/>
      </a:folHlink>
    </a:clrScheme>
    <a:fontScheme name="DC - Segoe">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C Summit">
      <a:dk1>
        <a:srgbClr val="3F454F"/>
      </a:dk1>
      <a:lt1>
        <a:srgbClr val="FFFFFF"/>
      </a:lt1>
      <a:dk2>
        <a:srgbClr val="84BD00"/>
      </a:dk2>
      <a:lt2>
        <a:srgbClr val="EAEAEA"/>
      </a:lt2>
      <a:accent1>
        <a:srgbClr val="F2C818"/>
      </a:accent1>
      <a:accent2>
        <a:srgbClr val="001F60"/>
      </a:accent2>
      <a:accent3>
        <a:srgbClr val="E4002B"/>
      </a:accent3>
      <a:accent4>
        <a:srgbClr val="FFB81C"/>
      </a:accent4>
      <a:accent5>
        <a:srgbClr val="0095C8"/>
      </a:accent5>
      <a:accent6>
        <a:srgbClr val="2B2663"/>
      </a:accent6>
      <a:hlink>
        <a:srgbClr val="0095C8"/>
      </a:hlink>
      <a:folHlink>
        <a:srgbClr val="655DC0"/>
      </a:folHlink>
    </a:clrScheme>
    <a:fontScheme name="DC - Segoe">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DC Summit">
      <a:dk1>
        <a:srgbClr val="3F454F"/>
      </a:dk1>
      <a:lt1>
        <a:srgbClr val="FFFFFF"/>
      </a:lt1>
      <a:dk2>
        <a:srgbClr val="84BD00"/>
      </a:dk2>
      <a:lt2>
        <a:srgbClr val="EAEAEA"/>
      </a:lt2>
      <a:accent1>
        <a:srgbClr val="F2C818"/>
      </a:accent1>
      <a:accent2>
        <a:srgbClr val="001F60"/>
      </a:accent2>
      <a:accent3>
        <a:srgbClr val="E4002B"/>
      </a:accent3>
      <a:accent4>
        <a:srgbClr val="FFB81C"/>
      </a:accent4>
      <a:accent5>
        <a:srgbClr val="0095C8"/>
      </a:accent5>
      <a:accent6>
        <a:srgbClr val="2B2663"/>
      </a:accent6>
      <a:hlink>
        <a:srgbClr val="0095C8"/>
      </a:hlink>
      <a:folHlink>
        <a:srgbClr val="655DC0"/>
      </a:folHlink>
    </a:clrScheme>
    <a:fontScheme name="DC - Segoe">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43FD55680FA48AAB1599AB6FCE394" ma:contentTypeVersion="11" ma:contentTypeDescription="Create a new document." ma:contentTypeScope="" ma:versionID="b22d72ac228f829f1c6181b50e51013d">
  <xsd:schema xmlns:xsd="http://www.w3.org/2001/XMLSchema" xmlns:xs="http://www.w3.org/2001/XMLSchema" xmlns:p="http://schemas.microsoft.com/office/2006/metadata/properties" xmlns:ns3="e4aa906f-7a73-45b7-a377-c8a6a737a7c8" xmlns:ns4="2d066066-fa5a-48b5-a152-92613f4a9dff" targetNamespace="http://schemas.microsoft.com/office/2006/metadata/properties" ma:root="true" ma:fieldsID="2267bc49d63549531c30ebca3a2c1c57" ns3:_="" ns4:_="">
    <xsd:import namespace="e4aa906f-7a73-45b7-a377-c8a6a737a7c8"/>
    <xsd:import namespace="2d066066-fa5a-48b5-a152-92613f4a9d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a906f-7a73-45b7-a377-c8a6a737a7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066066-fa5a-48b5-a152-92613f4a9df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3D3299-40E4-4066-A55E-F48A2D377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a906f-7a73-45b7-a377-c8a6a737a7c8"/>
    <ds:schemaRef ds:uri="2d066066-fa5a-48b5-a152-92613f4a9d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49AD1-98F7-4940-AFF1-98FE6C1892C7}">
  <ds:schemaRefs>
    <ds:schemaRef ds:uri="http://schemas.microsoft.com/sharepoint/v3/contenttype/forms"/>
  </ds:schemaRefs>
</ds:datastoreItem>
</file>

<file path=customXml/itemProps3.xml><?xml version="1.0" encoding="utf-8"?>
<ds:datastoreItem xmlns:ds="http://schemas.openxmlformats.org/officeDocument/2006/customXml" ds:itemID="{4141BC83-5DEC-454F-80E6-B30246D548B1}">
  <ds:schemaRef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e4aa906f-7a73-45b7-a377-c8a6a737a7c8"/>
    <ds:schemaRef ds:uri="http://schemas.microsoft.com/office/infopath/2007/PartnerControls"/>
    <ds:schemaRef ds:uri="2d066066-fa5a-48b5-a152-92613f4a9df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718</TotalTime>
  <Words>1717</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Segoe UI</vt:lpstr>
      <vt:lpstr>Segoe UI Black</vt:lpstr>
      <vt:lpstr>Tw Cen MT</vt:lpstr>
      <vt:lpstr>1_Office Theme</vt:lpstr>
      <vt:lpstr>Office Theme</vt:lpstr>
      <vt:lpstr>2_Office Theme</vt:lpstr>
      <vt:lpstr>PowerPoint Presentation</vt:lpstr>
      <vt:lpstr>PowerPoint Presentation</vt:lpstr>
      <vt:lpstr>Introduction to PowerApps Components</vt:lpstr>
      <vt:lpstr>Audience</vt:lpstr>
      <vt:lpstr>Agenda</vt:lpstr>
      <vt:lpstr>Components Definition</vt:lpstr>
      <vt:lpstr>Why Components?</vt:lpstr>
      <vt:lpstr>Getting Started</vt:lpstr>
      <vt:lpstr>Enable the Components Feature</vt:lpstr>
      <vt:lpstr>PowerPoint Presentation</vt:lpstr>
      <vt:lpstr>PowerPoint Presentation</vt:lpstr>
      <vt:lpstr>Component Examples</vt:lpstr>
      <vt:lpstr>Demo Create an example component</vt:lpstr>
      <vt:lpstr>In this demo, we will create a menu component that resembles the graphic on the right. You can change the text and use this menu component in multiple screens, apps, or both.  https://docs.microsoft.com/en-us/powerapps/maker/canvas-apps/create-component</vt:lpstr>
      <vt:lpstr>PowerPoint Presentation</vt:lpstr>
      <vt:lpstr>PowerPoint Presentation</vt:lpstr>
      <vt:lpstr>PowerPoint Presentation</vt:lpstr>
      <vt:lpstr>PowerPoint Presentation</vt:lpstr>
      <vt:lpstr>PowerPoint Presentation</vt:lpstr>
      <vt:lpstr>PowerPoint Presentation</vt:lpstr>
      <vt:lpstr>Component Specifics</vt:lpstr>
      <vt:lpstr>Known limitations</vt:lpstr>
      <vt:lpstr>Resources</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Blaney</dc:creator>
  <cp:lastModifiedBy>Dee Blaney</cp:lastModifiedBy>
  <cp:revision>2</cp:revision>
  <dcterms:created xsi:type="dcterms:W3CDTF">2020-02-01T09:50:45Z</dcterms:created>
  <dcterms:modified xsi:type="dcterms:W3CDTF">2020-02-01T21:49:03Z</dcterms:modified>
</cp:coreProperties>
</file>